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83" r:id="rId2"/>
    <p:sldId id="282" r:id="rId3"/>
    <p:sldId id="299" r:id="rId4"/>
    <p:sldId id="289" r:id="rId5"/>
    <p:sldId id="300" r:id="rId6"/>
    <p:sldId id="298" r:id="rId7"/>
    <p:sldId id="301" r:id="rId8"/>
    <p:sldId id="302" r:id="rId9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C8D4"/>
    <a:srgbClr val="FA9CB2"/>
    <a:srgbClr val="FBABBE"/>
    <a:srgbClr val="E3B4A7"/>
    <a:srgbClr val="D7D2BB"/>
    <a:srgbClr val="8EC060"/>
    <a:srgbClr val="0033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22622" autoAdjust="0"/>
    <p:restoredTop sz="95423" autoAdjust="0"/>
  </p:normalViewPr>
  <p:slideViewPr>
    <p:cSldViewPr>
      <p:cViewPr>
        <p:scale>
          <a:sx n="60" d="100"/>
          <a:sy n="60" d="100"/>
        </p:scale>
        <p:origin x="-3084" y="-120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C430D1-7037-4828-88E7-5BFBD4C7CE03}" type="datetimeFigureOut">
              <a:rPr lang="ru-RU" smtClean="0"/>
              <a:pPr/>
              <a:t>26.02.2019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40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A5DB99-55BE-4017-AA40-247234217B5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2105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A5DB99-55BE-4017-AA40-247234217B55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A5DB99-55BE-4017-AA40-247234217B55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A5DB99-55BE-4017-AA40-247234217B55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A5DB99-55BE-4017-AA40-247234217B55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A5DB99-55BE-4017-AA40-247234217B55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A5DB99-55BE-4017-AA40-247234217B55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A5DB99-55BE-4017-AA40-247234217B55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A5DB99-55BE-4017-AA40-247234217B55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D1A62-C4EB-4967-A3CB-F1A0F4DA3B0A}" type="datetimeFigureOut">
              <a:rPr lang="ru-RU" smtClean="0"/>
              <a:pPr/>
              <a:t>26.02.2019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840F1730-8D14-4D6C-A83A-7543244124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D1A62-C4EB-4967-A3CB-F1A0F4DA3B0A}" type="datetimeFigureOut">
              <a:rPr lang="ru-RU" smtClean="0"/>
              <a:pPr/>
              <a:t>26.02.2019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F1730-8D14-4D6C-A83A-7543244124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D1A62-C4EB-4967-A3CB-F1A0F4DA3B0A}" type="datetimeFigureOut">
              <a:rPr lang="ru-RU" smtClean="0"/>
              <a:pPr/>
              <a:t>26.02.2019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F1730-8D14-4D6C-A83A-7543244124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D1A62-C4EB-4967-A3CB-F1A0F4DA3B0A}" type="datetimeFigureOut">
              <a:rPr lang="ru-RU" smtClean="0"/>
              <a:pPr/>
              <a:t>26.02.2019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840F1730-8D14-4D6C-A83A-7543244124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D1A62-C4EB-4967-A3CB-F1A0F4DA3B0A}" type="datetimeFigureOut">
              <a:rPr lang="ru-RU" smtClean="0"/>
              <a:pPr/>
              <a:t>26.02.2019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F1730-8D14-4D6C-A83A-75432441248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D1A62-C4EB-4967-A3CB-F1A0F4DA3B0A}" type="datetimeFigureOut">
              <a:rPr lang="ru-RU" smtClean="0"/>
              <a:pPr/>
              <a:t>26.02.2019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F1730-8D14-4D6C-A83A-7543244124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D1A62-C4EB-4967-A3CB-F1A0F4DA3B0A}" type="datetimeFigureOut">
              <a:rPr lang="ru-RU" smtClean="0"/>
              <a:pPr/>
              <a:t>26.02.2019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840F1730-8D14-4D6C-A83A-75432441248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D1A62-C4EB-4967-A3CB-F1A0F4DA3B0A}" type="datetimeFigureOut">
              <a:rPr lang="ru-RU" smtClean="0"/>
              <a:pPr/>
              <a:t>26.02.2019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F1730-8D14-4D6C-A83A-7543244124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D1A62-C4EB-4967-A3CB-F1A0F4DA3B0A}" type="datetimeFigureOut">
              <a:rPr lang="ru-RU" smtClean="0"/>
              <a:pPr/>
              <a:t>26.02.2019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F1730-8D14-4D6C-A83A-7543244124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D1A62-C4EB-4967-A3CB-F1A0F4DA3B0A}" type="datetimeFigureOut">
              <a:rPr lang="ru-RU" smtClean="0"/>
              <a:pPr/>
              <a:t>26.02.2019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F1730-8D14-4D6C-A83A-7543244124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D1A62-C4EB-4967-A3CB-F1A0F4DA3B0A}" type="datetimeFigureOut">
              <a:rPr lang="ru-RU" smtClean="0"/>
              <a:pPr/>
              <a:t>26.02.2019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F1730-8D14-4D6C-A83A-75432441248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60000"/>
            <a:lumOff val="40000"/>
            <a:alpha val="4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60D1A62-C4EB-4967-A3CB-F1A0F4DA3B0A}" type="datetimeFigureOut">
              <a:rPr lang="ru-RU" smtClean="0"/>
              <a:pPr/>
              <a:t>26.02.2019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840F1730-8D14-4D6C-A83A-75432441248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14282" y="214290"/>
            <a:ext cx="8715436" cy="64294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28596" y="428604"/>
            <a:ext cx="8286808" cy="107157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2000" b="1" dirty="0" smtClean="0">
                <a:solidFill>
                  <a:schemeClr val="tx1"/>
                </a:solidFill>
                <a:latin typeface="Constantia" pitchFamily="18" charset="0"/>
              </a:rPr>
              <a:t>Министерство сельского хозяйства и продовольствия Удмуртской Республики </a:t>
            </a:r>
            <a:endParaRPr lang="ru-RU" altLang="ru-RU" sz="2000" b="1" dirty="0">
              <a:solidFill>
                <a:schemeClr val="tx1"/>
              </a:solidFill>
              <a:latin typeface="Constantia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28596" y="1857364"/>
            <a:ext cx="8215370" cy="107157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ru-RU" b="1" dirty="0" smtClean="0">
              <a:solidFill>
                <a:schemeClr val="tx1"/>
              </a:solidFill>
              <a:latin typeface="Constantia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ln w="0"/>
                <a:solidFill>
                  <a:schemeClr val="tx1"/>
                </a:solidFill>
                <a:latin typeface="Constantia" pitchFamily="18" charset="0"/>
                <a:cs typeface="Times New Roman" panose="02020603050405020304" pitchFamily="18" charset="0"/>
              </a:rPr>
              <a:t>Создание сельскохозяйственного потребительского кооператива</a:t>
            </a:r>
            <a:endParaRPr lang="ru-RU" sz="2000" dirty="0" smtClean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altLang="ru-RU" b="1" dirty="0">
              <a:solidFill>
                <a:schemeClr val="tx1"/>
              </a:solidFill>
              <a:latin typeface="Constantia" pitchFamily="18" charset="0"/>
            </a:endParaRPr>
          </a:p>
        </p:txBody>
      </p:sp>
      <p:pic>
        <p:nvPicPr>
          <p:cNvPr id="7" name="Рисунок 6" descr="kolazh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472" y="3346425"/>
            <a:ext cx="8001056" cy="3055253"/>
          </a:xfrm>
          <a:prstGeom prst="rect">
            <a:avLst/>
          </a:prstGeom>
          <a:ln cap="rnd"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14282" y="214290"/>
            <a:ext cx="8715436" cy="64294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857224" y="428604"/>
            <a:ext cx="7500990" cy="785818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2000" b="1" dirty="0" smtClean="0">
                <a:solidFill>
                  <a:schemeClr val="tx1"/>
                </a:solidFill>
                <a:latin typeface="Constantia" pitchFamily="18" charset="0"/>
              </a:rPr>
              <a:t>Федеральный закон от 18 декабря 1995 года №193-ФЗ </a:t>
            </a:r>
          </a:p>
          <a:p>
            <a:pPr algn="ctr"/>
            <a:r>
              <a:rPr lang="ru-RU" altLang="ru-RU" sz="2000" b="1" dirty="0" smtClean="0">
                <a:solidFill>
                  <a:schemeClr val="tx1"/>
                </a:solidFill>
                <a:latin typeface="Constantia" pitchFamily="18" charset="0"/>
              </a:rPr>
              <a:t>«О сельскохозяйственной кооперации»</a:t>
            </a:r>
            <a:endParaRPr lang="ru-RU" altLang="ru-RU" sz="2000" b="1" dirty="0">
              <a:solidFill>
                <a:schemeClr val="tx1"/>
              </a:solidFill>
              <a:latin typeface="Constantia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57158" y="1357298"/>
            <a:ext cx="8429684" cy="221457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Constantia" pitchFamily="18" charset="0"/>
                <a:ea typeface="Times New Roman"/>
                <a:cs typeface="Times New Roman"/>
              </a:rPr>
              <a:t>Сельскохозяйственный кооператив </a:t>
            </a:r>
            <a:r>
              <a:rPr lang="ru-RU" b="1" dirty="0" smtClean="0">
                <a:solidFill>
                  <a:schemeClr val="tx1"/>
                </a:solidFill>
                <a:latin typeface="Constantia" pitchFamily="18" charset="0"/>
                <a:ea typeface="Times New Roman"/>
                <a:cs typeface="Times New Roman"/>
              </a:rPr>
              <a:t>- организация, созданная сельскохозяйственными товаропроизводителями и (или) ведущими личные подсобные хозяйства гражданами на основе добровольного членства для совместной производственной или иной хозяйственной деятельности, основанной на объединении их имущественных паевых взносов в целях удовлетворения материальных и иных потребностей членов кооператива</a:t>
            </a:r>
            <a:endParaRPr lang="ru-RU" altLang="ru-RU" b="1" dirty="0">
              <a:solidFill>
                <a:schemeClr val="tx1"/>
              </a:solidFill>
              <a:latin typeface="Constantia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57158" y="3786190"/>
            <a:ext cx="8429684" cy="264320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Constantia" pitchFamily="18" charset="0"/>
                <a:ea typeface="Times New Roman"/>
                <a:cs typeface="Times New Roman"/>
              </a:rPr>
              <a:t>Член кооператива </a:t>
            </a:r>
            <a:r>
              <a:rPr lang="ru-RU" b="1" dirty="0" smtClean="0">
                <a:solidFill>
                  <a:schemeClr val="tx1"/>
                </a:solidFill>
                <a:latin typeface="Constantia" pitchFamily="18" charset="0"/>
                <a:ea typeface="Times New Roman"/>
                <a:cs typeface="Times New Roman"/>
              </a:rPr>
              <a:t>– принимающее личное трудовое участие в деятельности производственного кооператива физическое лицо либо принимающее участие в хозяйственной деятельности потребительского кооператива физическое или юридическое лицо, удовлетворяющие требованиям настоящего Федерального закона и устава кооператива, внесшие паевой взнос в установленных уставом кооператива размере и порядке, принятые в кооператив с правом голоса и несущие по обязательствам кооператива субсидиарную ответственность</a:t>
            </a:r>
            <a:endParaRPr lang="ru-RU" altLang="ru-RU" b="1" dirty="0">
              <a:solidFill>
                <a:schemeClr val="tx1"/>
              </a:solidFill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14282" y="214290"/>
            <a:ext cx="8715436" cy="64294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00034" y="2357430"/>
            <a:ext cx="8143932" cy="57150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000" b="1" dirty="0" smtClean="0">
                <a:solidFill>
                  <a:srgbClr val="C00000"/>
                </a:solidFill>
                <a:latin typeface="Constantia" pitchFamily="18" charset="0"/>
                <a:cs typeface="Times New Roman" pitchFamily="18" charset="0"/>
              </a:rPr>
              <a:t>Виды </a:t>
            </a:r>
            <a:r>
              <a:rPr lang="ru-RU" sz="2000" b="1" dirty="0" smtClean="0">
                <a:solidFill>
                  <a:schemeClr val="tx1"/>
                </a:solidFill>
                <a:latin typeface="Constantia" pitchFamily="18" charset="0"/>
                <a:cs typeface="Times New Roman" pitchFamily="18" charset="0"/>
              </a:rPr>
              <a:t>сельскохозяйственных потребительских кооперативов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143504" y="4929198"/>
            <a:ext cx="3500462" cy="150019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b="1" dirty="0" smtClean="0">
                <a:solidFill>
                  <a:srgbClr val="C00000"/>
                </a:solidFill>
                <a:latin typeface="Constantia" pitchFamily="18" charset="0"/>
                <a:cs typeface="Times New Roman" pitchFamily="18" charset="0"/>
              </a:rPr>
              <a:t>Перерабатывающие</a:t>
            </a:r>
            <a:r>
              <a:rPr lang="ru-RU" b="1" dirty="0">
                <a:solidFill>
                  <a:schemeClr val="tx1"/>
                </a:solidFill>
                <a:latin typeface="Constantia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latin typeface="Constantia" pitchFamily="18" charset="0"/>
                <a:cs typeface="Times New Roman" pitchFamily="18" charset="0"/>
              </a:rPr>
              <a:t>– переработка сельскохозяйственной продукции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28596" y="357166"/>
            <a:ext cx="8296332" cy="178595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000" b="1" dirty="0" smtClean="0">
                <a:solidFill>
                  <a:schemeClr val="tx1"/>
                </a:solidFill>
                <a:latin typeface="Constantia" pitchFamily="18" charset="0"/>
              </a:rPr>
              <a:t>Потребительский кооператив образуется, если в его состав </a:t>
            </a:r>
            <a:r>
              <a:rPr lang="ru-RU" sz="2000" b="1" dirty="0" smtClean="0">
                <a:solidFill>
                  <a:srgbClr val="C00000"/>
                </a:solidFill>
                <a:latin typeface="Constantia" pitchFamily="18" charset="0"/>
              </a:rPr>
              <a:t>входит не менее двух юридических лиц или не менее пяти граждан</a:t>
            </a:r>
            <a:r>
              <a:rPr lang="ru-RU" sz="2000" b="1" dirty="0" smtClean="0">
                <a:solidFill>
                  <a:schemeClr val="tx1"/>
                </a:solidFill>
                <a:latin typeface="Constantia" pitchFamily="18" charset="0"/>
              </a:rPr>
              <a:t>. При этом юридическое лицо, являющееся членом кооператива, имеет один голос при принятии решений общим собранием</a:t>
            </a:r>
            <a:r>
              <a:rPr lang="ru-RU" sz="2000" b="1" dirty="0" smtClean="0"/>
              <a:t>.</a:t>
            </a:r>
            <a:endParaRPr lang="ru-RU" sz="2000" b="1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143504" y="3143248"/>
            <a:ext cx="3500462" cy="157163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b="1" dirty="0" smtClean="0">
                <a:solidFill>
                  <a:srgbClr val="C00000"/>
                </a:solidFill>
                <a:latin typeface="Constantia" pitchFamily="18" charset="0"/>
                <a:cs typeface="Times New Roman" pitchFamily="18" charset="0"/>
              </a:rPr>
              <a:t>Сбытовые</a:t>
            </a:r>
            <a:r>
              <a:rPr lang="ru-RU" b="1" dirty="0" smtClean="0">
                <a:solidFill>
                  <a:schemeClr val="tx1"/>
                </a:solidFill>
                <a:latin typeface="Constantia" pitchFamily="18" charset="0"/>
                <a:cs typeface="Times New Roman" pitchFamily="18" charset="0"/>
              </a:rPr>
              <a:t> (торговые) – продажа продукции, а также ее хранение, сортировка, упаковка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28596" y="3143248"/>
            <a:ext cx="4429156" cy="157163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b="1" dirty="0" smtClean="0">
                <a:solidFill>
                  <a:srgbClr val="C00000"/>
                </a:solidFill>
                <a:latin typeface="Constantia" pitchFamily="18" charset="0"/>
                <a:cs typeface="Times New Roman" pitchFamily="18" charset="0"/>
              </a:rPr>
              <a:t>Снабженческие</a:t>
            </a:r>
            <a:r>
              <a:rPr lang="ru-RU" b="1" dirty="0" smtClean="0">
                <a:solidFill>
                  <a:schemeClr val="tx1"/>
                </a:solidFill>
                <a:latin typeface="Constantia" pitchFamily="18" charset="0"/>
                <a:cs typeface="Times New Roman" pitchFamily="18" charset="0"/>
              </a:rPr>
              <a:t>  – закупка и продажа (поставка) средств, необходимых для производственной деятельности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428596" y="4929198"/>
            <a:ext cx="4500594" cy="150019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b="1" dirty="0" smtClean="0">
                <a:solidFill>
                  <a:srgbClr val="C00000"/>
                </a:solidFill>
                <a:latin typeface="Constantia" pitchFamily="18" charset="0"/>
                <a:cs typeface="Times New Roman" pitchFamily="18" charset="0"/>
              </a:rPr>
              <a:t>Обслуживающие</a:t>
            </a:r>
            <a:r>
              <a:rPr lang="ru-RU" b="1" dirty="0" smtClean="0">
                <a:solidFill>
                  <a:schemeClr val="tx1"/>
                </a:solidFill>
                <a:latin typeface="Constantia" pitchFamily="18" charset="0"/>
                <a:cs typeface="Times New Roman" pitchFamily="18" charset="0"/>
              </a:rPr>
              <a:t>  – оказание услуг: механизированные, агрохимические, мелиоративные,  транспортные, ремонтные, строительные и др.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14282" y="142852"/>
            <a:ext cx="8715436" cy="650085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00034" y="285728"/>
            <a:ext cx="8215370" cy="57150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000" b="1" dirty="0" smtClean="0">
                <a:solidFill>
                  <a:schemeClr val="tx1"/>
                </a:solidFill>
                <a:latin typeface="Constantia" pitchFamily="18" charset="0"/>
                <a:cs typeface="Times New Roman" pitchFamily="18" charset="0"/>
              </a:rPr>
              <a:t>Этапы создания </a:t>
            </a:r>
            <a:r>
              <a:rPr lang="ru-RU" sz="2000" b="1" dirty="0" err="1" smtClean="0">
                <a:solidFill>
                  <a:schemeClr val="tx1"/>
                </a:solidFill>
                <a:latin typeface="Constantia" pitchFamily="18" charset="0"/>
                <a:cs typeface="Times New Roman" pitchFamily="18" charset="0"/>
              </a:rPr>
              <a:t>сельхозпотребкооператива</a:t>
            </a:r>
            <a:endParaRPr lang="ru-RU" sz="2000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28596" y="1928802"/>
            <a:ext cx="5643602" cy="150019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b="1" dirty="0" smtClean="0">
                <a:solidFill>
                  <a:schemeClr val="tx1"/>
                </a:solidFill>
                <a:latin typeface="Constantia" pitchFamily="18" charset="0"/>
                <a:cs typeface="Times New Roman" pitchFamily="18" charset="0"/>
              </a:rPr>
              <a:t>Определение:</a:t>
            </a:r>
          </a:p>
          <a:p>
            <a:pPr lvl="0" algn="ctr"/>
            <a:r>
              <a:rPr lang="ru-RU" b="1" dirty="0" smtClean="0">
                <a:solidFill>
                  <a:schemeClr val="tx1"/>
                </a:solidFill>
                <a:latin typeface="Constantia" pitchFamily="18" charset="0"/>
                <a:cs typeface="Times New Roman" pitchFamily="18" charset="0"/>
              </a:rPr>
              <a:t>-направление деятельности кооператива,</a:t>
            </a:r>
          </a:p>
          <a:p>
            <a:pPr lvl="0" algn="ctr"/>
            <a:r>
              <a:rPr lang="ru-RU" b="1" dirty="0" smtClean="0">
                <a:solidFill>
                  <a:schemeClr val="tx1"/>
                </a:solidFill>
                <a:latin typeface="Constantia" pitchFamily="18" charset="0"/>
                <a:cs typeface="Times New Roman" pitchFamily="18" charset="0"/>
              </a:rPr>
              <a:t>-размера паевого фонда,</a:t>
            </a:r>
          </a:p>
          <a:p>
            <a:pPr lvl="0" algn="ctr"/>
            <a:r>
              <a:rPr lang="ru-RU" b="1" dirty="0" smtClean="0">
                <a:solidFill>
                  <a:schemeClr val="tx1"/>
                </a:solidFill>
                <a:latin typeface="Constantia" pitchFamily="18" charset="0"/>
                <a:cs typeface="Times New Roman" pitchFamily="18" charset="0"/>
              </a:rPr>
              <a:t>-размера вступительных взносов</a:t>
            </a:r>
          </a:p>
          <a:p>
            <a:pPr lvl="0" algn="ctr"/>
            <a:r>
              <a:rPr lang="ru-RU" b="1" dirty="0" smtClean="0">
                <a:solidFill>
                  <a:schemeClr val="tx1"/>
                </a:solidFill>
                <a:latin typeface="Constantia" pitchFamily="18" charset="0"/>
                <a:cs typeface="Times New Roman" pitchFamily="18" charset="0"/>
              </a:rPr>
              <a:t>-потенциальных членов кооператива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500298" y="1000108"/>
            <a:ext cx="4429156" cy="78581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ru-RU" b="1" dirty="0" smtClean="0">
              <a:solidFill>
                <a:schemeClr val="tx1"/>
              </a:solidFill>
              <a:latin typeface="Constantia" pitchFamily="18" charset="0"/>
            </a:endParaRPr>
          </a:p>
          <a:p>
            <a:pPr lvl="0" algn="ctr"/>
            <a:r>
              <a:rPr lang="ru-RU" b="1" dirty="0" smtClean="0">
                <a:solidFill>
                  <a:schemeClr val="tx1"/>
                </a:solidFill>
                <a:latin typeface="Constantia" pitchFamily="18" charset="0"/>
                <a:cs typeface="Times New Roman" pitchFamily="18" charset="0"/>
              </a:rPr>
              <a:t>Организационный комитет</a:t>
            </a:r>
          </a:p>
          <a:p>
            <a:pPr lvl="0" algn="ctr"/>
            <a:r>
              <a:rPr lang="ru-RU" b="1" dirty="0" smtClean="0">
                <a:solidFill>
                  <a:schemeClr val="tx1"/>
                </a:solidFill>
                <a:latin typeface="Constantia" pitchFamily="18" charset="0"/>
                <a:cs typeface="Times New Roman" pitchFamily="18" charset="0"/>
              </a:rPr>
              <a:t>(</a:t>
            </a:r>
            <a:r>
              <a:rPr lang="ru-RU" i="1" dirty="0" smtClean="0">
                <a:solidFill>
                  <a:schemeClr val="tx1"/>
                </a:solidFill>
                <a:latin typeface="Constantia" pitchFamily="18" charset="0"/>
                <a:cs typeface="Times New Roman" pitchFamily="18" charset="0"/>
              </a:rPr>
              <a:t>лица, желающие создать кооператив)</a:t>
            </a:r>
            <a:endParaRPr lang="ru-RU" i="1" dirty="0" smtClean="0">
              <a:solidFill>
                <a:schemeClr val="tx1"/>
              </a:solidFill>
            </a:endParaRPr>
          </a:p>
          <a:p>
            <a:pPr algn="ctr"/>
            <a:endParaRPr lang="ru-RU" altLang="ru-RU" b="1" dirty="0">
              <a:solidFill>
                <a:schemeClr val="tx1"/>
              </a:solidFill>
              <a:latin typeface="Constantia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286512" y="1928802"/>
            <a:ext cx="2428892" cy="150019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b="1" dirty="0" smtClean="0">
                <a:solidFill>
                  <a:schemeClr val="tx1"/>
                </a:solidFill>
                <a:latin typeface="Constantia" pitchFamily="18" charset="0"/>
                <a:cs typeface="Times New Roman" pitchFamily="18" charset="0"/>
              </a:rPr>
              <a:t>Разработка проекта Устава кооператива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9" name="Стрелка углом 18"/>
          <p:cNvSpPr/>
          <p:nvPr/>
        </p:nvSpPr>
        <p:spPr>
          <a:xfrm rot="5400000">
            <a:off x="7179487" y="1250141"/>
            <a:ext cx="571504" cy="642942"/>
          </a:xfrm>
          <a:prstGeom prst="bentArrow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2" name="Стрелка углом 21"/>
          <p:cNvSpPr/>
          <p:nvPr/>
        </p:nvSpPr>
        <p:spPr>
          <a:xfrm rot="5400000">
            <a:off x="1678761" y="1250141"/>
            <a:ext cx="571504" cy="642942"/>
          </a:xfrm>
          <a:prstGeom prst="bentArrow">
            <a:avLst/>
          </a:prstGeom>
          <a:solidFill>
            <a:schemeClr val="accent2">
              <a:lumMod val="60000"/>
              <a:lumOff val="40000"/>
            </a:schemeClr>
          </a:solidFill>
          <a:scene3d>
            <a:camera prst="orthographicFront">
              <a:rot lat="0" lon="10799999" rev="10799999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1285852" y="3929066"/>
            <a:ext cx="6715172" cy="57150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ru-RU" b="1" dirty="0" smtClean="0">
              <a:solidFill>
                <a:schemeClr val="tx1"/>
              </a:solidFill>
              <a:latin typeface="Constantia" pitchFamily="18" charset="0"/>
            </a:endParaRPr>
          </a:p>
          <a:p>
            <a:pPr lvl="0" algn="ctr"/>
            <a:r>
              <a:rPr lang="ru-RU" b="1" dirty="0" smtClean="0">
                <a:solidFill>
                  <a:schemeClr val="tx1"/>
                </a:solidFill>
                <a:latin typeface="Constantia" pitchFamily="18" charset="0"/>
                <a:cs typeface="Times New Roman" pitchFamily="18" charset="0"/>
              </a:rPr>
              <a:t>Общее организационное собрание членов кооператива</a:t>
            </a:r>
          </a:p>
          <a:p>
            <a:pPr algn="ctr"/>
            <a:endParaRPr lang="ru-RU" altLang="ru-RU" b="1" dirty="0">
              <a:solidFill>
                <a:schemeClr val="tx1"/>
              </a:solidFill>
              <a:latin typeface="Constantia" pitchFamily="18" charset="0"/>
            </a:endParaRPr>
          </a:p>
        </p:txBody>
      </p:sp>
      <p:sp>
        <p:nvSpPr>
          <p:cNvPr id="25" name="Правая фигурная скобка 24"/>
          <p:cNvSpPr/>
          <p:nvPr/>
        </p:nvSpPr>
        <p:spPr>
          <a:xfrm rot="5400000">
            <a:off x="4714876" y="1500174"/>
            <a:ext cx="428628" cy="4286280"/>
          </a:xfrm>
          <a:prstGeom prst="rightBrace">
            <a:avLst>
              <a:gd name="adj1" fmla="val 8333"/>
              <a:gd name="adj2" fmla="val 49117"/>
            </a:avLst>
          </a:prstGeom>
          <a:ln w="63500" cmpd="sng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5500694" y="5429264"/>
            <a:ext cx="3214710" cy="107157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ru-RU" b="1" dirty="0" smtClean="0">
              <a:solidFill>
                <a:schemeClr val="tx1"/>
              </a:solidFill>
              <a:latin typeface="Constantia" pitchFamily="18" charset="0"/>
            </a:endParaRPr>
          </a:p>
          <a:p>
            <a:pPr lvl="0" algn="ctr"/>
            <a:r>
              <a:rPr lang="ru-RU" b="1" dirty="0" smtClean="0">
                <a:solidFill>
                  <a:schemeClr val="tx1"/>
                </a:solidFill>
                <a:latin typeface="Constantia" pitchFamily="18" charset="0"/>
                <a:cs typeface="Times New Roman" pitchFamily="18" charset="0"/>
              </a:rPr>
              <a:t>3. Избрание правления (его состава) и наблюдательного совета</a:t>
            </a:r>
          </a:p>
          <a:p>
            <a:pPr algn="ctr"/>
            <a:endParaRPr lang="ru-RU" altLang="ru-RU" b="1" dirty="0">
              <a:solidFill>
                <a:schemeClr val="tx1"/>
              </a:solidFill>
              <a:latin typeface="Constantia" pitchFamily="18" charset="0"/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1857356" y="4714884"/>
            <a:ext cx="5857916" cy="500066"/>
          </a:xfrm>
          <a:prstGeom prst="roundRect">
            <a:avLst/>
          </a:prstGeom>
          <a:solidFill>
            <a:srgbClr val="FCC8D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b="1" dirty="0" smtClean="0">
                <a:solidFill>
                  <a:schemeClr val="tx1"/>
                </a:solidFill>
                <a:latin typeface="Constantia" pitchFamily="18" charset="0"/>
                <a:cs typeface="Times New Roman" pitchFamily="18" charset="0"/>
              </a:rPr>
              <a:t>Основной документ - ПРОТОКОЛ – решения:</a:t>
            </a: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3152764" y="5429264"/>
            <a:ext cx="2133616" cy="107157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ru-RU" b="1" dirty="0" smtClean="0">
              <a:solidFill>
                <a:schemeClr val="tx1"/>
              </a:solidFill>
              <a:latin typeface="Constantia" pitchFamily="18" charset="0"/>
            </a:endParaRPr>
          </a:p>
          <a:p>
            <a:pPr lvl="0" algn="ctr"/>
            <a:r>
              <a:rPr lang="ru-RU" b="1" dirty="0" smtClean="0">
                <a:solidFill>
                  <a:schemeClr val="tx1"/>
                </a:solidFill>
                <a:latin typeface="Constantia" pitchFamily="18" charset="0"/>
                <a:cs typeface="Times New Roman" pitchFamily="18" charset="0"/>
              </a:rPr>
              <a:t>2. Утверждение Устава</a:t>
            </a:r>
          </a:p>
          <a:p>
            <a:pPr algn="ctr"/>
            <a:endParaRPr lang="ru-RU" altLang="ru-RU" b="1" dirty="0">
              <a:solidFill>
                <a:schemeClr val="tx1"/>
              </a:solidFill>
              <a:latin typeface="Constantia" pitchFamily="18" charset="0"/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500034" y="5429264"/>
            <a:ext cx="2500330" cy="107157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ru-RU" b="1" dirty="0" smtClean="0">
              <a:solidFill>
                <a:schemeClr val="tx1"/>
              </a:solidFill>
              <a:latin typeface="Constantia" pitchFamily="18" charset="0"/>
            </a:endParaRPr>
          </a:p>
          <a:p>
            <a:pPr lvl="0" algn="ctr"/>
            <a:r>
              <a:rPr lang="ru-RU" b="1" dirty="0" smtClean="0">
                <a:solidFill>
                  <a:schemeClr val="tx1"/>
                </a:solidFill>
                <a:latin typeface="Constantia" pitchFamily="18" charset="0"/>
                <a:cs typeface="Times New Roman" pitchFamily="18" charset="0"/>
              </a:rPr>
              <a:t>1. Создание кооператива и количество членов</a:t>
            </a:r>
          </a:p>
          <a:p>
            <a:pPr algn="ctr"/>
            <a:endParaRPr lang="ru-RU" altLang="ru-RU" b="1" dirty="0">
              <a:solidFill>
                <a:schemeClr val="tx1"/>
              </a:solidFill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14282" y="142852"/>
            <a:ext cx="8715436" cy="650085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57158" y="285728"/>
            <a:ext cx="8358246" cy="428628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b="1" dirty="0" smtClean="0">
                <a:solidFill>
                  <a:schemeClr val="tx1"/>
                </a:solidFill>
                <a:latin typeface="Constantia" pitchFamily="18" charset="0"/>
                <a:cs typeface="Times New Roman" pitchFamily="18" charset="0"/>
              </a:rPr>
              <a:t>Этапы регистрации </a:t>
            </a:r>
            <a:r>
              <a:rPr lang="ru-RU" b="1" dirty="0" err="1" smtClean="0">
                <a:solidFill>
                  <a:schemeClr val="tx1"/>
                </a:solidFill>
                <a:latin typeface="Constantia" pitchFamily="18" charset="0"/>
                <a:cs typeface="Times New Roman" pitchFamily="18" charset="0"/>
              </a:rPr>
              <a:t>сельхозпотребкооператива</a:t>
            </a:r>
            <a:endParaRPr lang="ru-RU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57158" y="1428736"/>
            <a:ext cx="8429684" cy="157163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lvl="0" indent="-342900" algn="ctr"/>
            <a:r>
              <a:rPr lang="ru-RU" b="1" dirty="0" smtClean="0">
                <a:solidFill>
                  <a:schemeClr val="tx1"/>
                </a:solidFill>
                <a:latin typeface="Constantia" pitchFamily="18" charset="0"/>
                <a:cs typeface="Times New Roman" pitchFamily="18" charset="0"/>
              </a:rPr>
              <a:t>1.Заявление о государственной регистрации </a:t>
            </a:r>
            <a:r>
              <a:rPr lang="ru-RU" i="1" dirty="0" smtClean="0">
                <a:solidFill>
                  <a:schemeClr val="tx1"/>
                </a:solidFill>
                <a:latin typeface="Constantia" pitchFamily="18" charset="0"/>
                <a:cs typeface="Times New Roman" pitchFamily="18" charset="0"/>
              </a:rPr>
              <a:t>(налоговая инспекция)</a:t>
            </a:r>
          </a:p>
          <a:p>
            <a:pPr marL="342900" indent="-342900" algn="ctr"/>
            <a:r>
              <a:rPr lang="ru-RU" b="1" dirty="0" smtClean="0">
                <a:solidFill>
                  <a:schemeClr val="tx1"/>
                </a:solidFill>
                <a:latin typeface="Constantia" pitchFamily="18" charset="0"/>
                <a:cs typeface="Times New Roman" pitchFamily="18" charset="0"/>
              </a:rPr>
              <a:t>2.Гарантийное письмо о юридическом адресе кооператива</a:t>
            </a:r>
            <a:endParaRPr lang="ru-RU" dirty="0" smtClean="0">
              <a:solidFill>
                <a:schemeClr val="tx1"/>
              </a:solidFill>
            </a:endParaRPr>
          </a:p>
          <a:p>
            <a:pPr marL="342900" lvl="0" indent="-342900" algn="ctr"/>
            <a:r>
              <a:rPr lang="ru-RU" b="1" dirty="0" smtClean="0">
                <a:solidFill>
                  <a:schemeClr val="tx1"/>
                </a:solidFill>
                <a:latin typeface="Constantia" pitchFamily="18" charset="0"/>
                <a:cs typeface="Times New Roman" pitchFamily="18" charset="0"/>
              </a:rPr>
              <a:t>3. Квитанция об уплате государственной пошлины</a:t>
            </a:r>
          </a:p>
          <a:p>
            <a:pPr marL="342900" indent="-342900" algn="ctr"/>
            <a:r>
              <a:rPr lang="ru-RU" b="1" dirty="0" smtClean="0">
                <a:solidFill>
                  <a:schemeClr val="tx1"/>
                </a:solidFill>
                <a:latin typeface="Constantia" pitchFamily="18" charset="0"/>
                <a:cs typeface="Times New Roman" pitchFamily="18" charset="0"/>
              </a:rPr>
              <a:t>4. Протокол общего организационного собрания членов кооператива </a:t>
            </a:r>
          </a:p>
          <a:p>
            <a:pPr marL="342900" lvl="0" indent="-342900" algn="ctr"/>
            <a:r>
              <a:rPr lang="ru-RU" b="1" dirty="0" smtClean="0">
                <a:solidFill>
                  <a:schemeClr val="tx1"/>
                </a:solidFill>
                <a:latin typeface="Constantia" pitchFamily="18" charset="0"/>
                <a:cs typeface="Times New Roman" pitchFamily="18" charset="0"/>
              </a:rPr>
              <a:t>5. Устав кооператива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57158" y="857232"/>
            <a:ext cx="8358246" cy="428628"/>
          </a:xfrm>
          <a:prstGeom prst="roundRect">
            <a:avLst/>
          </a:prstGeom>
          <a:solidFill>
            <a:srgbClr val="FCC8D4">
              <a:alpha val="66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ru-RU" b="1" dirty="0" smtClean="0">
              <a:solidFill>
                <a:schemeClr val="tx1"/>
              </a:solidFill>
              <a:latin typeface="Constantia" pitchFamily="18" charset="0"/>
            </a:endParaRPr>
          </a:p>
          <a:p>
            <a:pPr lvl="0" algn="ctr"/>
            <a:r>
              <a:rPr lang="ru-RU" b="1" dirty="0" smtClean="0">
                <a:solidFill>
                  <a:schemeClr val="tx1"/>
                </a:solidFill>
                <a:latin typeface="Constantia" pitchFamily="18" charset="0"/>
                <a:cs typeface="Times New Roman" pitchFamily="18" charset="0"/>
              </a:rPr>
              <a:t>Сбор, оформление и подача документов для регистрации:</a:t>
            </a:r>
            <a:endParaRPr lang="ru-RU" i="1" dirty="0" smtClean="0">
              <a:solidFill>
                <a:schemeClr val="tx1"/>
              </a:solidFill>
            </a:endParaRPr>
          </a:p>
          <a:p>
            <a:pPr algn="ctr"/>
            <a:endParaRPr lang="ru-RU" altLang="ru-RU" b="1" dirty="0">
              <a:solidFill>
                <a:schemeClr val="tx1"/>
              </a:solidFill>
              <a:latin typeface="Constantia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428596" y="3143248"/>
            <a:ext cx="8286808" cy="428628"/>
          </a:xfrm>
          <a:prstGeom prst="roundRect">
            <a:avLst/>
          </a:prstGeom>
          <a:solidFill>
            <a:srgbClr val="FCC8D4">
              <a:alpha val="66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ru-RU" b="1" dirty="0" smtClean="0">
              <a:solidFill>
                <a:schemeClr val="tx1"/>
              </a:solidFill>
              <a:latin typeface="Constantia" pitchFamily="18" charset="0"/>
            </a:endParaRPr>
          </a:p>
          <a:p>
            <a:pPr lvl="0" algn="ctr"/>
            <a:r>
              <a:rPr lang="ru-RU" b="1" dirty="0" smtClean="0">
                <a:solidFill>
                  <a:schemeClr val="tx1"/>
                </a:solidFill>
                <a:latin typeface="Constantia" pitchFamily="18" charset="0"/>
                <a:cs typeface="Times New Roman" pitchFamily="18" charset="0"/>
              </a:rPr>
              <a:t>Результат регистрации </a:t>
            </a:r>
            <a:r>
              <a:rPr lang="ru-RU" i="1" dirty="0" smtClean="0">
                <a:solidFill>
                  <a:schemeClr val="tx1"/>
                </a:solidFill>
                <a:latin typeface="Constantia" pitchFamily="18" charset="0"/>
                <a:cs typeface="Times New Roman" pitchFamily="18" charset="0"/>
              </a:rPr>
              <a:t>(налоговая инспекция) </a:t>
            </a:r>
            <a:r>
              <a:rPr lang="ru-RU" b="1" dirty="0" smtClean="0">
                <a:solidFill>
                  <a:schemeClr val="tx1"/>
                </a:solidFill>
                <a:latin typeface="Constantia" pitchFamily="18" charset="0"/>
                <a:cs typeface="Times New Roman" pitchFamily="18" charset="0"/>
              </a:rPr>
              <a:t>:</a:t>
            </a:r>
            <a:endParaRPr lang="ru-RU" i="1" dirty="0" smtClean="0">
              <a:solidFill>
                <a:schemeClr val="tx1"/>
              </a:solidFill>
            </a:endParaRPr>
          </a:p>
          <a:p>
            <a:pPr algn="ctr"/>
            <a:endParaRPr lang="ru-RU" altLang="ru-RU" b="1" dirty="0">
              <a:solidFill>
                <a:schemeClr val="tx1"/>
              </a:solidFill>
              <a:latin typeface="Constantia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57158" y="3714752"/>
            <a:ext cx="8429684" cy="121444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b="1" dirty="0" smtClean="0">
                <a:solidFill>
                  <a:schemeClr val="tx1"/>
                </a:solidFill>
                <a:latin typeface="Constantia" pitchFamily="18" charset="0"/>
                <a:cs typeface="Times New Roman" pitchFamily="18" charset="0"/>
              </a:rPr>
              <a:t>Свидетельство о государственно	</a:t>
            </a:r>
            <a:r>
              <a:rPr lang="ru-RU" b="1" dirty="0" err="1" smtClean="0">
                <a:solidFill>
                  <a:schemeClr val="tx1"/>
                </a:solidFill>
                <a:latin typeface="Constantia" pitchFamily="18" charset="0"/>
                <a:cs typeface="Times New Roman" pitchFamily="18" charset="0"/>
              </a:rPr>
              <a:t>й</a:t>
            </a:r>
            <a:r>
              <a:rPr lang="ru-RU" b="1" dirty="0" smtClean="0">
                <a:solidFill>
                  <a:schemeClr val="tx1"/>
                </a:solidFill>
                <a:latin typeface="Constantia" pitchFamily="18" charset="0"/>
                <a:cs typeface="Times New Roman" pitchFamily="18" charset="0"/>
              </a:rPr>
              <a:t> регистрации,</a:t>
            </a:r>
          </a:p>
          <a:p>
            <a:pPr lvl="0" algn="ctr"/>
            <a:r>
              <a:rPr lang="ru-RU" b="1" dirty="0" smtClean="0">
                <a:solidFill>
                  <a:schemeClr val="tx1"/>
                </a:solidFill>
                <a:latin typeface="Constantia" pitchFamily="18" charset="0"/>
                <a:cs typeface="Times New Roman" pitchFamily="18" charset="0"/>
              </a:rPr>
              <a:t>Свидетельство  о постановке на учет в налоговом органе,</a:t>
            </a:r>
          </a:p>
          <a:p>
            <a:pPr lvl="0" algn="ctr"/>
            <a:r>
              <a:rPr lang="ru-RU" b="1" dirty="0" smtClean="0">
                <a:solidFill>
                  <a:schemeClr val="tx1"/>
                </a:solidFill>
                <a:latin typeface="Constantia" pitchFamily="18" charset="0"/>
                <a:cs typeface="Times New Roman" pitchFamily="18" charset="0"/>
              </a:rPr>
              <a:t>Выписка из единого государственного реестра юридических лиц,</a:t>
            </a:r>
          </a:p>
          <a:p>
            <a:pPr lvl="0" algn="ctr"/>
            <a:r>
              <a:rPr lang="ru-RU" b="1" dirty="0" smtClean="0">
                <a:solidFill>
                  <a:schemeClr val="tx1"/>
                </a:solidFill>
                <a:latin typeface="Constantia" pitchFamily="18" charset="0"/>
                <a:cs typeface="Times New Roman" pitchFamily="18" charset="0"/>
              </a:rPr>
              <a:t>Устав и протокол общего собрания с отметкой налогового органа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57158" y="5072074"/>
            <a:ext cx="8429684" cy="785818"/>
          </a:xfrm>
          <a:prstGeom prst="roundRect">
            <a:avLst/>
          </a:prstGeom>
          <a:solidFill>
            <a:srgbClr val="FCC8D4">
              <a:alpha val="66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b="1" dirty="0" smtClean="0">
                <a:solidFill>
                  <a:schemeClr val="tx1"/>
                </a:solidFill>
                <a:latin typeface="Constantia" pitchFamily="18" charset="0"/>
                <a:cs typeface="Times New Roman" pitchFamily="18" charset="0"/>
              </a:rPr>
              <a:t>Постановка на учет в органах государственной статистики, внебюджетных фондах </a:t>
            </a:r>
            <a:r>
              <a:rPr lang="ru-RU" i="1" dirty="0" smtClean="0">
                <a:solidFill>
                  <a:schemeClr val="tx1"/>
                </a:solidFill>
                <a:latin typeface="Constantia" pitchFamily="18" charset="0"/>
                <a:cs typeface="Times New Roman" pitchFamily="18" charset="0"/>
              </a:rPr>
              <a:t>(Фонд социального страхования РФ, Фонд пенсионного страхования РФ)</a:t>
            </a:r>
            <a:endParaRPr lang="ru-RU" altLang="ru-RU" i="1" dirty="0">
              <a:solidFill>
                <a:schemeClr val="tx1"/>
              </a:solidFill>
              <a:latin typeface="Constantia" pitchFamily="18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357158" y="6000768"/>
            <a:ext cx="8358246" cy="500066"/>
          </a:xfrm>
          <a:prstGeom prst="roundRect">
            <a:avLst/>
          </a:prstGeom>
          <a:solidFill>
            <a:srgbClr val="FCC8D4">
              <a:alpha val="66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b="1" dirty="0" smtClean="0">
                <a:solidFill>
                  <a:schemeClr val="tx1"/>
                </a:solidFill>
                <a:latin typeface="Constantia" pitchFamily="18" charset="0"/>
                <a:cs typeface="Times New Roman" pitchFamily="18" charset="0"/>
              </a:rPr>
              <a:t>Открытие расчетного счета кооператива в банковском учреждении</a:t>
            </a:r>
            <a:endParaRPr lang="ru-RU" altLang="ru-RU" b="1" dirty="0">
              <a:solidFill>
                <a:schemeClr val="tx1"/>
              </a:solidFill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14282" y="214290"/>
            <a:ext cx="8715436" cy="64294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28596" y="357166"/>
            <a:ext cx="8358246" cy="20002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Constantia" pitchFamily="18" charset="0"/>
              </a:rPr>
              <a:t>Паевой взнос </a:t>
            </a:r>
            <a:r>
              <a:rPr lang="ru-RU" b="1" dirty="0" smtClean="0">
                <a:solidFill>
                  <a:schemeClr val="tx1"/>
                </a:solidFill>
                <a:latin typeface="Constantia" pitchFamily="18" charset="0"/>
              </a:rPr>
              <a:t>- имущественный взнос члена кооператива в паевой фонд кооператива деньгами, земельными участками, земельными и имущественными долями либо иным имуществом или имущественными правами, имеющими денежную оценку.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Constantia" pitchFamily="18" charset="0"/>
              </a:rPr>
              <a:t>Паевой взнос члена кооператива может быть обязательным и дополнительным</a:t>
            </a:r>
            <a:endParaRPr lang="ru-RU" b="1" dirty="0">
              <a:solidFill>
                <a:schemeClr val="tx1"/>
              </a:solidFill>
              <a:latin typeface="Constantia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57158" y="2500306"/>
            <a:ext cx="4214842" cy="228601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b="1" dirty="0" smtClean="0">
                <a:solidFill>
                  <a:srgbClr val="C00000"/>
                </a:solidFill>
                <a:latin typeface="Constantia" pitchFamily="18" charset="0"/>
              </a:rPr>
              <a:t>Обязательный паевой взнос </a:t>
            </a:r>
            <a:r>
              <a:rPr lang="ru-RU" sz="1500" b="1" dirty="0" smtClean="0">
                <a:solidFill>
                  <a:schemeClr val="tx1"/>
                </a:solidFill>
                <a:latin typeface="Constantia" pitchFamily="18" charset="0"/>
              </a:rPr>
              <a:t>- паевой взнос члена кооператива, вносимый в обязательном порядке и дающий право голоса и право на участие в деятельности кооператива, на пользование его услугами и льготами, предусмотренными уставом кооператива, и на получение полагающихся кооперативных выплат</a:t>
            </a:r>
            <a:endParaRPr lang="ru-RU" altLang="ru-RU" sz="1500" b="1" dirty="0">
              <a:solidFill>
                <a:schemeClr val="tx1"/>
              </a:solidFill>
              <a:latin typeface="Constantia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786314" y="2500306"/>
            <a:ext cx="4000528" cy="228601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b="1" dirty="0" smtClean="0">
                <a:solidFill>
                  <a:srgbClr val="C00000"/>
                </a:solidFill>
                <a:latin typeface="Constantia" pitchFamily="18" charset="0"/>
              </a:rPr>
              <a:t>Дополнительный паевой взнос</a:t>
            </a:r>
            <a:r>
              <a:rPr lang="ru-RU" sz="1500" b="1" dirty="0" smtClean="0">
                <a:solidFill>
                  <a:schemeClr val="tx1"/>
                </a:solidFill>
                <a:latin typeface="Constantia" pitchFamily="18" charset="0"/>
              </a:rPr>
              <a:t> - паевой взнос члена кооператива, вносимый им по своему желанию сверх обязательного паевого взноса, по которому он получает дивиденды в размере и в порядке, которые предусмотрены Федеральным законом и уставом кооператива</a:t>
            </a:r>
            <a:endParaRPr lang="ru-RU" altLang="ru-RU" sz="1500" b="1" dirty="0">
              <a:solidFill>
                <a:schemeClr val="tx1"/>
              </a:solidFill>
              <a:latin typeface="Constantia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28596" y="4929198"/>
            <a:ext cx="8358246" cy="157163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Constantia" pitchFamily="18" charset="0"/>
              </a:rPr>
              <a:t>Неделимый фонд кооператива </a:t>
            </a:r>
            <a:r>
              <a:rPr lang="ru-RU" b="1" dirty="0" smtClean="0">
                <a:solidFill>
                  <a:schemeClr val="tx1"/>
                </a:solidFill>
                <a:latin typeface="Constantia" pitchFamily="18" charset="0"/>
              </a:rPr>
              <a:t>- часть имущества кооператива, не подлежащая в период существования кооператива разделу на паи членов кооператива и ассоциированных членов кооператива или выплате при прекращении ими членства в кооперативе и используемая на цели, определенные уставом кооператива</a:t>
            </a:r>
            <a:endParaRPr lang="ru-RU" b="1" dirty="0">
              <a:solidFill>
                <a:schemeClr val="tx1"/>
              </a:solidFill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14282" y="142852"/>
            <a:ext cx="8715436" cy="650085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57158" y="285728"/>
            <a:ext cx="8358246" cy="428628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b="1" dirty="0" smtClean="0">
                <a:solidFill>
                  <a:schemeClr val="tx1"/>
                </a:solidFill>
                <a:latin typeface="Constantia" pitchFamily="18" charset="0"/>
                <a:cs typeface="Times New Roman" pitchFamily="18" charset="0"/>
              </a:rPr>
              <a:t>Формирование имущества </a:t>
            </a:r>
            <a:r>
              <a:rPr lang="ru-RU" b="1" dirty="0" err="1" smtClean="0">
                <a:solidFill>
                  <a:schemeClr val="tx1"/>
                </a:solidFill>
                <a:latin typeface="Constantia" pitchFamily="18" charset="0"/>
                <a:cs typeface="Times New Roman" pitchFamily="18" charset="0"/>
              </a:rPr>
              <a:t>сельхозпотребкооператива</a:t>
            </a:r>
            <a:endParaRPr lang="ru-RU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786314" y="3500438"/>
            <a:ext cx="2714644" cy="785818"/>
          </a:xfrm>
          <a:prstGeom prst="roundRect">
            <a:avLst/>
          </a:prstGeom>
          <a:solidFill>
            <a:srgbClr val="FCC8D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b="1" dirty="0" smtClean="0">
                <a:solidFill>
                  <a:schemeClr val="tx1"/>
                </a:solidFill>
                <a:latin typeface="Constantia" pitchFamily="18" charset="0"/>
                <a:cs typeface="Times New Roman" pitchFamily="18" charset="0"/>
              </a:rPr>
              <a:t>Имущество кооператива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785786" y="2500306"/>
            <a:ext cx="3929090" cy="78581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ru-RU" b="1" dirty="0" smtClean="0">
              <a:solidFill>
                <a:schemeClr val="tx1"/>
              </a:solidFill>
              <a:latin typeface="Constantia" pitchFamily="18" charset="0"/>
            </a:endParaRPr>
          </a:p>
          <a:p>
            <a:pPr lvl="0" algn="ctr"/>
            <a:r>
              <a:rPr lang="ru-RU" b="1" dirty="0" smtClean="0">
                <a:solidFill>
                  <a:schemeClr val="tx1"/>
                </a:solidFill>
                <a:latin typeface="Constantia" pitchFamily="18" charset="0"/>
                <a:cs typeface="Times New Roman" pitchFamily="18" charset="0"/>
              </a:rPr>
              <a:t>Собственные средства </a:t>
            </a:r>
          </a:p>
          <a:p>
            <a:pPr lvl="0" algn="ctr"/>
            <a:r>
              <a:rPr lang="ru-RU" b="1" i="1" dirty="0" smtClean="0">
                <a:solidFill>
                  <a:schemeClr val="tx1"/>
                </a:solidFill>
                <a:latin typeface="Constantia" pitchFamily="18" charset="0"/>
                <a:cs typeface="Times New Roman" pitchFamily="18" charset="0"/>
              </a:rPr>
              <a:t>(</a:t>
            </a:r>
            <a:r>
              <a:rPr lang="ru-RU" i="1" dirty="0" smtClean="0">
                <a:solidFill>
                  <a:schemeClr val="tx1"/>
                </a:solidFill>
                <a:latin typeface="Constantia" pitchFamily="18" charset="0"/>
                <a:cs typeface="Times New Roman" pitchFamily="18" charset="0"/>
              </a:rPr>
              <a:t>паевой фонд кооператива)</a:t>
            </a:r>
            <a:endParaRPr lang="ru-RU" b="1" dirty="0" smtClean="0">
              <a:solidFill>
                <a:schemeClr val="tx1"/>
              </a:solidFill>
              <a:latin typeface="Constantia" pitchFamily="18" charset="0"/>
              <a:cs typeface="Times New Roman" pitchFamily="18" charset="0"/>
            </a:endParaRPr>
          </a:p>
          <a:p>
            <a:pPr algn="ctr"/>
            <a:endParaRPr lang="ru-RU" altLang="ru-RU" b="1" dirty="0">
              <a:solidFill>
                <a:schemeClr val="tx1"/>
              </a:solidFill>
              <a:latin typeface="Constantia" pitchFamily="18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6786578" y="2428868"/>
            <a:ext cx="2000264" cy="78581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ru-RU" b="1" dirty="0" smtClean="0">
              <a:solidFill>
                <a:schemeClr val="tx1"/>
              </a:solidFill>
              <a:latin typeface="Constantia" pitchFamily="18" charset="0"/>
            </a:endParaRPr>
          </a:p>
          <a:p>
            <a:pPr lvl="0" algn="ctr"/>
            <a:r>
              <a:rPr lang="ru-RU" b="1" dirty="0" smtClean="0">
                <a:solidFill>
                  <a:schemeClr val="tx1"/>
                </a:solidFill>
                <a:latin typeface="Constantia" pitchFamily="18" charset="0"/>
                <a:cs typeface="Times New Roman" pitchFamily="18" charset="0"/>
              </a:rPr>
              <a:t>Заемные средства</a:t>
            </a:r>
          </a:p>
          <a:p>
            <a:pPr algn="ctr"/>
            <a:endParaRPr lang="ru-RU" altLang="ru-RU" b="1" dirty="0">
              <a:solidFill>
                <a:schemeClr val="tx1"/>
              </a:solidFill>
              <a:latin typeface="Constantia" pitchFamily="18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357158" y="1643050"/>
            <a:ext cx="2286016" cy="642942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ru-RU" b="1" dirty="0" smtClean="0">
              <a:solidFill>
                <a:schemeClr val="tx1"/>
              </a:solidFill>
              <a:latin typeface="Constantia" pitchFamily="18" charset="0"/>
            </a:endParaRPr>
          </a:p>
          <a:p>
            <a:pPr lvl="0" algn="ctr"/>
            <a:r>
              <a:rPr lang="ru-RU" b="1" dirty="0" smtClean="0">
                <a:solidFill>
                  <a:schemeClr val="tx1"/>
                </a:solidFill>
                <a:latin typeface="Constantia" pitchFamily="18" charset="0"/>
                <a:cs typeface="Times New Roman" pitchFamily="18" charset="0"/>
              </a:rPr>
              <a:t>Обязательные паевые взносы</a:t>
            </a:r>
          </a:p>
          <a:p>
            <a:pPr algn="ctr"/>
            <a:endParaRPr lang="ru-RU" altLang="ru-RU" b="1" dirty="0">
              <a:solidFill>
                <a:schemeClr val="tx1"/>
              </a:solidFill>
              <a:latin typeface="Constantia" pitchFamily="18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3714744" y="1643050"/>
            <a:ext cx="2428892" cy="642942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ru-RU" b="1" dirty="0" smtClean="0">
              <a:solidFill>
                <a:schemeClr val="tx1"/>
              </a:solidFill>
              <a:latin typeface="Constantia" pitchFamily="18" charset="0"/>
            </a:endParaRPr>
          </a:p>
          <a:p>
            <a:pPr lvl="0" algn="ctr"/>
            <a:r>
              <a:rPr lang="ru-RU" b="1" dirty="0" smtClean="0">
                <a:solidFill>
                  <a:schemeClr val="tx1"/>
                </a:solidFill>
                <a:latin typeface="Constantia" pitchFamily="18" charset="0"/>
                <a:cs typeface="Times New Roman" pitchFamily="18" charset="0"/>
              </a:rPr>
              <a:t>Дополнительные паевые взносы</a:t>
            </a:r>
          </a:p>
          <a:p>
            <a:pPr algn="ctr"/>
            <a:endParaRPr lang="ru-RU" altLang="ru-RU" b="1" dirty="0">
              <a:solidFill>
                <a:schemeClr val="tx1"/>
              </a:solidFill>
              <a:latin typeface="Constantia" pitchFamily="18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1500166" y="1000108"/>
            <a:ext cx="2928958" cy="42862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ru-RU" b="1" dirty="0" smtClean="0">
              <a:solidFill>
                <a:schemeClr val="tx1"/>
              </a:solidFill>
              <a:latin typeface="Constantia" pitchFamily="18" charset="0"/>
            </a:endParaRPr>
          </a:p>
          <a:p>
            <a:pPr lvl="0" algn="ctr"/>
            <a:r>
              <a:rPr lang="ru-RU" b="1" i="1" dirty="0" smtClean="0">
                <a:solidFill>
                  <a:schemeClr val="tx1"/>
                </a:solidFill>
                <a:latin typeface="Constantia" pitchFamily="18" charset="0"/>
                <a:cs typeface="Times New Roman" pitchFamily="18" charset="0"/>
              </a:rPr>
              <a:t>Члены кооператива</a:t>
            </a:r>
          </a:p>
          <a:p>
            <a:pPr algn="ctr"/>
            <a:endParaRPr lang="ru-RU" altLang="ru-RU" b="1" dirty="0">
              <a:solidFill>
                <a:schemeClr val="tx1"/>
              </a:solidFill>
              <a:latin typeface="Constantia" pitchFamily="18" charset="0"/>
            </a:endParaRPr>
          </a:p>
        </p:txBody>
      </p:sp>
      <p:sp>
        <p:nvSpPr>
          <p:cNvPr id="24" name="Стрелка углом 23"/>
          <p:cNvSpPr/>
          <p:nvPr/>
        </p:nvSpPr>
        <p:spPr>
          <a:xfrm rot="5400000">
            <a:off x="928662" y="1142984"/>
            <a:ext cx="428628" cy="428628"/>
          </a:xfrm>
          <a:prstGeom prst="bentArrow">
            <a:avLst/>
          </a:prstGeom>
          <a:solidFill>
            <a:schemeClr val="accent2">
              <a:lumMod val="60000"/>
              <a:lumOff val="40000"/>
            </a:schemeClr>
          </a:solidFill>
          <a:scene3d>
            <a:camera prst="orthographicFront">
              <a:rot lat="0" lon="10799999" rev="10799999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5" name="Стрелка углом 24"/>
          <p:cNvSpPr/>
          <p:nvPr/>
        </p:nvSpPr>
        <p:spPr>
          <a:xfrm rot="5400000">
            <a:off x="4607719" y="1107265"/>
            <a:ext cx="428628" cy="500066"/>
          </a:xfrm>
          <a:prstGeom prst="bentArrow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0" name="Тройная стрелка влево/вправо/вверх 29"/>
          <p:cNvSpPr/>
          <p:nvPr/>
        </p:nvSpPr>
        <p:spPr>
          <a:xfrm rot="10800000">
            <a:off x="2786050" y="1857364"/>
            <a:ext cx="857256" cy="571504"/>
          </a:xfrm>
          <a:prstGeom prst="leftRightUpArrow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Тройная стрелка влево/вправо/вверх 30"/>
          <p:cNvSpPr/>
          <p:nvPr/>
        </p:nvSpPr>
        <p:spPr>
          <a:xfrm rot="10800000">
            <a:off x="4786314" y="2857495"/>
            <a:ext cx="1857388" cy="571504"/>
          </a:xfrm>
          <a:prstGeom prst="leftRightUpArrow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428596" y="3929066"/>
            <a:ext cx="2786082" cy="1357322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ru-RU" b="1" dirty="0" smtClean="0">
              <a:solidFill>
                <a:schemeClr val="tx1"/>
              </a:solidFill>
              <a:latin typeface="Constantia" pitchFamily="18" charset="0"/>
            </a:endParaRPr>
          </a:p>
          <a:p>
            <a:pPr lvl="0" algn="ctr"/>
            <a:r>
              <a:rPr lang="ru-RU" b="1" dirty="0" smtClean="0">
                <a:solidFill>
                  <a:schemeClr val="tx1"/>
                </a:solidFill>
                <a:latin typeface="Constantia" pitchFamily="18" charset="0"/>
                <a:cs typeface="Times New Roman" pitchFamily="18" charset="0"/>
              </a:rPr>
              <a:t>Неделимый фонд </a:t>
            </a:r>
            <a:r>
              <a:rPr lang="ru-RU" i="1" dirty="0" smtClean="0">
                <a:solidFill>
                  <a:schemeClr val="tx1"/>
                </a:solidFill>
                <a:latin typeface="Constantia" pitchFamily="18" charset="0"/>
                <a:cs typeface="Times New Roman" pitchFamily="18" charset="0"/>
              </a:rPr>
              <a:t>(денежные средства и перечень объектов имущества)</a:t>
            </a:r>
            <a:endParaRPr lang="ru-RU" b="1" dirty="0" smtClean="0">
              <a:solidFill>
                <a:schemeClr val="tx1"/>
              </a:solidFill>
              <a:latin typeface="Constantia" pitchFamily="18" charset="0"/>
              <a:cs typeface="Times New Roman" pitchFamily="18" charset="0"/>
            </a:endParaRPr>
          </a:p>
          <a:p>
            <a:pPr algn="ctr"/>
            <a:endParaRPr lang="ru-RU" altLang="ru-RU" b="1" dirty="0">
              <a:solidFill>
                <a:schemeClr val="tx1"/>
              </a:solidFill>
              <a:latin typeface="Constantia" pitchFamily="18" charset="0"/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3357554" y="4929198"/>
            <a:ext cx="3714776" cy="1357322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ru-RU" b="1" dirty="0" smtClean="0">
              <a:solidFill>
                <a:schemeClr val="tx1"/>
              </a:solidFill>
              <a:latin typeface="Constantia" pitchFamily="18" charset="0"/>
            </a:endParaRPr>
          </a:p>
          <a:p>
            <a:pPr lvl="0" algn="ctr"/>
            <a:r>
              <a:rPr lang="ru-RU" b="1" dirty="0" smtClean="0">
                <a:solidFill>
                  <a:schemeClr val="tx1"/>
                </a:solidFill>
                <a:latin typeface="Constantia" pitchFamily="18" charset="0"/>
                <a:cs typeface="Times New Roman" pitchFamily="18" charset="0"/>
              </a:rPr>
              <a:t>Резервный фонд, </a:t>
            </a:r>
            <a:r>
              <a:rPr lang="ru-RU" i="1" dirty="0" smtClean="0">
                <a:solidFill>
                  <a:schemeClr val="tx1"/>
                </a:solidFill>
                <a:latin typeface="Constantia" pitchFamily="18" charset="0"/>
                <a:cs typeface="Times New Roman" pitchFamily="18" charset="0"/>
              </a:rPr>
              <a:t>не менее 10 %  (формирование: отчисления от доходов и дополнительные паевые взносы)</a:t>
            </a:r>
            <a:endParaRPr lang="ru-RU" b="1" dirty="0" smtClean="0">
              <a:solidFill>
                <a:schemeClr val="tx1"/>
              </a:solidFill>
              <a:latin typeface="Constantia" pitchFamily="18" charset="0"/>
              <a:cs typeface="Times New Roman" pitchFamily="18" charset="0"/>
            </a:endParaRPr>
          </a:p>
          <a:p>
            <a:pPr algn="ctr"/>
            <a:endParaRPr lang="ru-RU" altLang="ru-RU" b="1" dirty="0">
              <a:solidFill>
                <a:schemeClr val="tx1"/>
              </a:solidFill>
              <a:latin typeface="Constantia" pitchFamily="18" charset="0"/>
            </a:endParaRPr>
          </a:p>
        </p:txBody>
      </p:sp>
      <p:sp>
        <p:nvSpPr>
          <p:cNvPr id="34" name="Стрелка вниз 33"/>
          <p:cNvSpPr/>
          <p:nvPr/>
        </p:nvSpPr>
        <p:spPr>
          <a:xfrm>
            <a:off x="2643174" y="3357562"/>
            <a:ext cx="357190" cy="500066"/>
          </a:xfrm>
          <a:prstGeom prst="downArrow">
            <a:avLst/>
          </a:prstGeom>
          <a:solidFill>
            <a:schemeClr val="accent2">
              <a:lumMod val="60000"/>
              <a:lumOff val="40000"/>
            </a:schemeClr>
          </a:solidFill>
          <a:scene3d>
            <a:camera prst="orthographicFront">
              <a:rot lat="0" lon="0" rev="19799999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Стрелка вниз 34"/>
          <p:cNvSpPr/>
          <p:nvPr/>
        </p:nvSpPr>
        <p:spPr>
          <a:xfrm>
            <a:off x="3357554" y="3357562"/>
            <a:ext cx="428628" cy="1500198"/>
          </a:xfrm>
          <a:prstGeom prst="downArrow">
            <a:avLst/>
          </a:prstGeom>
          <a:solidFill>
            <a:schemeClr val="accent2">
              <a:lumMod val="60000"/>
              <a:lumOff val="40000"/>
            </a:schemeClr>
          </a:solidFill>
          <a:scene3d>
            <a:camera prst="orthographicFront">
              <a:rot lat="0" lon="0" rev="15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14282" y="142852"/>
            <a:ext cx="8715436" cy="650085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57158" y="285728"/>
            <a:ext cx="8358246" cy="428628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b="1" dirty="0" smtClean="0">
                <a:solidFill>
                  <a:schemeClr val="tx1"/>
                </a:solidFill>
                <a:latin typeface="Constantia" pitchFamily="18" charset="0"/>
                <a:cs typeface="Times New Roman" pitchFamily="18" charset="0"/>
              </a:rPr>
              <a:t> Управление </a:t>
            </a:r>
            <a:r>
              <a:rPr lang="ru-RU" b="1" dirty="0" err="1" smtClean="0">
                <a:solidFill>
                  <a:schemeClr val="tx1"/>
                </a:solidFill>
                <a:latin typeface="Constantia" pitchFamily="18" charset="0"/>
                <a:cs typeface="Times New Roman" pitchFamily="18" charset="0"/>
              </a:rPr>
              <a:t>сельхозпотребкооперативом</a:t>
            </a:r>
            <a:endParaRPr lang="ru-RU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214678" y="928670"/>
            <a:ext cx="2714644" cy="1071570"/>
          </a:xfrm>
          <a:prstGeom prst="roundRect">
            <a:avLst/>
          </a:prstGeom>
          <a:solidFill>
            <a:srgbClr val="FCC8D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b="1" dirty="0" smtClean="0">
                <a:solidFill>
                  <a:schemeClr val="tx1"/>
                </a:solidFill>
                <a:latin typeface="Constantia" pitchFamily="18" charset="0"/>
                <a:cs typeface="Times New Roman" pitchFamily="18" charset="0"/>
              </a:rPr>
              <a:t>Общее собрание членов кооператива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5643570" y="2928934"/>
            <a:ext cx="3071834" cy="164307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ru-RU" b="1" dirty="0" smtClean="0">
              <a:solidFill>
                <a:schemeClr val="tx1"/>
              </a:solidFill>
              <a:latin typeface="Constantia" pitchFamily="18" charset="0"/>
            </a:endParaRPr>
          </a:p>
          <a:p>
            <a:pPr lvl="0" algn="ctr"/>
            <a:r>
              <a:rPr lang="ru-RU" b="1" dirty="0" smtClean="0">
                <a:solidFill>
                  <a:schemeClr val="tx1"/>
                </a:solidFill>
                <a:latin typeface="Constantia" pitchFamily="18" charset="0"/>
                <a:cs typeface="Times New Roman" pitchFamily="18" charset="0"/>
              </a:rPr>
              <a:t>Наблюдательный совет</a:t>
            </a:r>
          </a:p>
          <a:p>
            <a:pPr algn="ctr"/>
            <a:endParaRPr lang="ru-RU" altLang="ru-RU" b="1" dirty="0">
              <a:solidFill>
                <a:schemeClr val="tx1"/>
              </a:solidFill>
              <a:latin typeface="Constantia" pitchFamily="18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3357554" y="5572140"/>
            <a:ext cx="3214710" cy="78581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ru-RU" b="1" dirty="0" smtClean="0">
              <a:solidFill>
                <a:schemeClr val="tx1"/>
              </a:solidFill>
              <a:latin typeface="Constantia" pitchFamily="18" charset="0"/>
            </a:endParaRPr>
          </a:p>
          <a:p>
            <a:pPr lvl="0" algn="ctr"/>
            <a:r>
              <a:rPr lang="ru-RU" b="1" dirty="0" smtClean="0">
                <a:solidFill>
                  <a:schemeClr val="tx1"/>
                </a:solidFill>
                <a:latin typeface="Constantia" pitchFamily="18" charset="0"/>
                <a:cs typeface="Times New Roman" pitchFamily="18" charset="0"/>
              </a:rPr>
              <a:t>Исполнительный директор</a:t>
            </a:r>
          </a:p>
          <a:p>
            <a:pPr algn="ctr"/>
            <a:endParaRPr lang="ru-RU" altLang="ru-RU" b="1" dirty="0">
              <a:solidFill>
                <a:schemeClr val="tx1"/>
              </a:solidFill>
              <a:latin typeface="Constantia" pitchFamily="18" charset="0"/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500034" y="2928934"/>
            <a:ext cx="3929090" cy="1714512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ru-RU" b="1" dirty="0" smtClean="0">
              <a:solidFill>
                <a:schemeClr val="tx1"/>
              </a:solidFill>
              <a:latin typeface="Constantia" pitchFamily="18" charset="0"/>
            </a:endParaRP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Constantia" pitchFamily="18" charset="0"/>
                <a:cs typeface="Times New Roman" pitchFamily="18" charset="0"/>
              </a:rPr>
              <a:t>Правление кооператива. </a:t>
            </a:r>
            <a:r>
              <a:rPr lang="ru-RU" i="1" dirty="0" smtClean="0">
                <a:solidFill>
                  <a:schemeClr val="tx1"/>
                </a:solidFill>
                <a:latin typeface="Constantia" pitchFamily="18" charset="0"/>
                <a:cs typeface="Times New Roman" pitchFamily="18" charset="0"/>
              </a:rPr>
              <a:t>Е</a:t>
            </a:r>
            <a:r>
              <a:rPr lang="ru-RU" i="1" dirty="0" smtClean="0">
                <a:solidFill>
                  <a:schemeClr val="tx1"/>
                </a:solidFill>
                <a:latin typeface="Constantia" pitchFamily="18" charset="0"/>
              </a:rPr>
              <a:t>сли число членов менее чем 25, то  можно избрать только </a:t>
            </a:r>
            <a:r>
              <a:rPr lang="ru-RU" b="1" dirty="0" smtClean="0">
                <a:solidFill>
                  <a:schemeClr val="tx1"/>
                </a:solidFill>
                <a:latin typeface="Constantia" pitchFamily="18" charset="0"/>
              </a:rPr>
              <a:t>Председателя кооператива и его заместителя</a:t>
            </a:r>
            <a:endParaRPr lang="ru-RU" altLang="ru-RU" b="1" dirty="0" smtClean="0">
              <a:solidFill>
                <a:schemeClr val="tx1"/>
              </a:solidFill>
              <a:latin typeface="Constantia" pitchFamily="18" charset="0"/>
            </a:endParaRPr>
          </a:p>
          <a:p>
            <a:pPr lvl="0" algn="ctr"/>
            <a:endParaRPr lang="ru-RU" altLang="ru-RU" b="1" dirty="0">
              <a:solidFill>
                <a:schemeClr val="tx1"/>
              </a:solidFill>
              <a:latin typeface="Constantia" pitchFamily="18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6715108" y="1071546"/>
            <a:ext cx="2000296" cy="78581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ru-RU" b="1" dirty="0" smtClean="0">
              <a:solidFill>
                <a:schemeClr val="tx1"/>
              </a:solidFill>
              <a:latin typeface="Constantia" pitchFamily="18" charset="0"/>
            </a:endParaRPr>
          </a:p>
          <a:p>
            <a:pPr lvl="0" algn="ctr"/>
            <a:r>
              <a:rPr lang="ru-RU" b="1" i="1" dirty="0" smtClean="0">
                <a:solidFill>
                  <a:schemeClr val="tx1"/>
                </a:solidFill>
                <a:latin typeface="Constantia" pitchFamily="18" charset="0"/>
                <a:cs typeface="Times New Roman" pitchFamily="18" charset="0"/>
              </a:rPr>
              <a:t>Члены кооператива</a:t>
            </a:r>
          </a:p>
          <a:p>
            <a:pPr algn="ctr"/>
            <a:endParaRPr lang="ru-RU" altLang="ru-RU" b="1" dirty="0">
              <a:solidFill>
                <a:schemeClr val="tx1"/>
              </a:solidFill>
              <a:latin typeface="Constantia" pitchFamily="18" charset="0"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428596" y="1071546"/>
            <a:ext cx="2000296" cy="85725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ru-RU" b="1" dirty="0" smtClean="0">
              <a:solidFill>
                <a:schemeClr val="tx1"/>
              </a:solidFill>
              <a:latin typeface="Constantia" pitchFamily="18" charset="0"/>
            </a:endParaRPr>
          </a:p>
          <a:p>
            <a:pPr lvl="0" algn="ctr"/>
            <a:r>
              <a:rPr lang="ru-RU" b="1" i="1" dirty="0" smtClean="0">
                <a:solidFill>
                  <a:schemeClr val="tx1"/>
                </a:solidFill>
                <a:latin typeface="Constantia" pitchFamily="18" charset="0"/>
                <a:cs typeface="Times New Roman" pitchFamily="18" charset="0"/>
              </a:rPr>
              <a:t>Члены кооператива</a:t>
            </a:r>
          </a:p>
          <a:p>
            <a:pPr algn="ctr"/>
            <a:endParaRPr lang="ru-RU" altLang="ru-RU" b="1" dirty="0">
              <a:solidFill>
                <a:schemeClr val="tx1"/>
              </a:solidFill>
              <a:latin typeface="Constantia" pitchFamily="18" charset="0"/>
            </a:endParaRPr>
          </a:p>
        </p:txBody>
      </p:sp>
      <p:sp>
        <p:nvSpPr>
          <p:cNvPr id="27" name="Стрелка влево 26"/>
          <p:cNvSpPr/>
          <p:nvPr/>
        </p:nvSpPr>
        <p:spPr>
          <a:xfrm>
            <a:off x="6072198" y="1357298"/>
            <a:ext cx="500066" cy="357190"/>
          </a:xfrm>
          <a:prstGeom prst="leftArrow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Стрелка влево 28"/>
          <p:cNvSpPr/>
          <p:nvPr/>
        </p:nvSpPr>
        <p:spPr>
          <a:xfrm rot="10800000">
            <a:off x="2571736" y="1357299"/>
            <a:ext cx="500066" cy="357190"/>
          </a:xfrm>
          <a:prstGeom prst="leftArrow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Стрелка влево 35"/>
          <p:cNvSpPr/>
          <p:nvPr/>
        </p:nvSpPr>
        <p:spPr>
          <a:xfrm rot="18128758">
            <a:off x="3079169" y="2224499"/>
            <a:ext cx="755615" cy="408737"/>
          </a:xfrm>
          <a:prstGeom prst="leftArrow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Стрелка влево 36"/>
          <p:cNvSpPr/>
          <p:nvPr/>
        </p:nvSpPr>
        <p:spPr>
          <a:xfrm rot="14872166">
            <a:off x="5282177" y="2302558"/>
            <a:ext cx="771043" cy="405534"/>
          </a:xfrm>
          <a:prstGeom prst="leftArrow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Стрелка влево 37"/>
          <p:cNvSpPr/>
          <p:nvPr/>
        </p:nvSpPr>
        <p:spPr>
          <a:xfrm>
            <a:off x="4714876" y="3571876"/>
            <a:ext cx="714380" cy="357190"/>
          </a:xfrm>
          <a:prstGeom prst="leftArrow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Стрелка влево 38"/>
          <p:cNvSpPr/>
          <p:nvPr/>
        </p:nvSpPr>
        <p:spPr>
          <a:xfrm rot="18128758">
            <a:off x="5772159" y="4919415"/>
            <a:ext cx="825781" cy="395714"/>
          </a:xfrm>
          <a:prstGeom prst="leftArrow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Стрелка влево 39"/>
          <p:cNvSpPr/>
          <p:nvPr/>
        </p:nvSpPr>
        <p:spPr>
          <a:xfrm rot="14872166">
            <a:off x="3447971" y="4935867"/>
            <a:ext cx="771043" cy="405534"/>
          </a:xfrm>
          <a:prstGeom prst="leftArrow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2779</TotalTime>
  <Words>628</Words>
  <Application>Microsoft Office PowerPoint</Application>
  <PresentationFormat>Экран (4:3)</PresentationFormat>
  <Paragraphs>90</Paragraphs>
  <Slides>8</Slides>
  <Notes>8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Трек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msx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Право создать крестьянское (фермерское) хозяйство имеет дееспособные граждане Российской Федерации, иностранные граждане и лица без гражданства  1 этап – оформление земель в собственность или в аренду. Земля для ведения фермерского хозяйства относится к землям сельскохозяйственного назначения. Все земельные участки, независимо от того, к какой</dc:title>
  <dc:creator>ggv</dc:creator>
  <cp:lastModifiedBy>Галиева Э.И.</cp:lastModifiedBy>
  <cp:revision>232</cp:revision>
  <cp:lastPrinted>2019-02-26T10:57:06Z</cp:lastPrinted>
  <dcterms:created xsi:type="dcterms:W3CDTF">2016-04-12T05:16:57Z</dcterms:created>
  <dcterms:modified xsi:type="dcterms:W3CDTF">2019-02-26T10:58:54Z</dcterms:modified>
</cp:coreProperties>
</file>