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 id="2147483759" r:id="rId2"/>
  </p:sldMasterIdLst>
  <p:notesMasterIdLst>
    <p:notesMasterId r:id="rId45"/>
  </p:notesMasterIdLst>
  <p:sldIdLst>
    <p:sldId id="256" r:id="rId3"/>
    <p:sldId id="257" r:id="rId4"/>
    <p:sldId id="258" r:id="rId5"/>
    <p:sldId id="259" r:id="rId6"/>
    <p:sldId id="260" r:id="rId7"/>
    <p:sldId id="261" r:id="rId8"/>
    <p:sldId id="262" r:id="rId9"/>
    <p:sldId id="319" r:id="rId10"/>
    <p:sldId id="307" r:id="rId11"/>
    <p:sldId id="263" r:id="rId12"/>
    <p:sldId id="277" r:id="rId13"/>
    <p:sldId id="264" r:id="rId14"/>
    <p:sldId id="265" r:id="rId15"/>
    <p:sldId id="267" r:id="rId16"/>
    <p:sldId id="268" r:id="rId17"/>
    <p:sldId id="278" r:id="rId18"/>
    <p:sldId id="269" r:id="rId19"/>
    <p:sldId id="316" r:id="rId20"/>
    <p:sldId id="270" r:id="rId21"/>
    <p:sldId id="308"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 id="334" r:id="rId36"/>
    <p:sldId id="304" r:id="rId37"/>
    <p:sldId id="335" r:id="rId38"/>
    <p:sldId id="336" r:id="rId39"/>
    <p:sldId id="337" r:id="rId40"/>
    <p:sldId id="313" r:id="rId41"/>
    <p:sldId id="317" r:id="rId42"/>
    <p:sldId id="318" r:id="rId43"/>
    <p:sldId id="305" r:id="rId44"/>
  </p:sldIdLst>
  <p:sldSz cx="6858000" cy="9144000" type="screen4x3"/>
  <p:notesSz cx="6858000" cy="9144000"/>
  <p:defaultTextStyle>
    <a:defPPr>
      <a:defRPr lang="ru-RU"/>
    </a:defPPr>
    <a:lvl1pPr algn="ctr" rtl="0" fontAlgn="base">
      <a:spcBef>
        <a:spcPct val="0"/>
      </a:spcBef>
      <a:spcAft>
        <a:spcPct val="0"/>
      </a:spcAft>
      <a:defRPr sz="1400" kern="1200">
        <a:solidFill>
          <a:schemeClr val="tx1"/>
        </a:solidFill>
        <a:latin typeface="Times New Roman" pitchFamily="18" charset="0"/>
        <a:ea typeface="+mn-ea"/>
        <a:cs typeface="+mn-cs"/>
      </a:defRPr>
    </a:lvl1pPr>
    <a:lvl2pPr marL="457200" algn="ctr" rtl="0" fontAlgn="base">
      <a:spcBef>
        <a:spcPct val="0"/>
      </a:spcBef>
      <a:spcAft>
        <a:spcPct val="0"/>
      </a:spcAft>
      <a:defRPr sz="1400" kern="1200">
        <a:solidFill>
          <a:schemeClr val="tx1"/>
        </a:solidFill>
        <a:latin typeface="Times New Roman" pitchFamily="18" charset="0"/>
        <a:ea typeface="+mn-ea"/>
        <a:cs typeface="+mn-cs"/>
      </a:defRPr>
    </a:lvl2pPr>
    <a:lvl3pPr marL="914400" algn="ctr" rtl="0" fontAlgn="base">
      <a:spcBef>
        <a:spcPct val="0"/>
      </a:spcBef>
      <a:spcAft>
        <a:spcPct val="0"/>
      </a:spcAft>
      <a:defRPr sz="1400" kern="1200">
        <a:solidFill>
          <a:schemeClr val="tx1"/>
        </a:solidFill>
        <a:latin typeface="Times New Roman" pitchFamily="18" charset="0"/>
        <a:ea typeface="+mn-ea"/>
        <a:cs typeface="+mn-cs"/>
      </a:defRPr>
    </a:lvl3pPr>
    <a:lvl4pPr marL="1371600" algn="ctr" rtl="0" fontAlgn="base">
      <a:spcBef>
        <a:spcPct val="0"/>
      </a:spcBef>
      <a:spcAft>
        <a:spcPct val="0"/>
      </a:spcAft>
      <a:defRPr sz="1400" kern="1200">
        <a:solidFill>
          <a:schemeClr val="tx1"/>
        </a:solidFill>
        <a:latin typeface="Times New Roman" pitchFamily="18" charset="0"/>
        <a:ea typeface="+mn-ea"/>
        <a:cs typeface="+mn-cs"/>
      </a:defRPr>
    </a:lvl4pPr>
    <a:lvl5pPr marL="1828800" algn="ctr"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7C80"/>
    <a:srgbClr val="FFFFCC"/>
    <a:srgbClr val="99FF99"/>
    <a:srgbClr val="FBE9F7"/>
    <a:srgbClr val="990099"/>
    <a:srgbClr val="0000FF"/>
    <a:srgbClr val="CC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176" autoAdjust="0"/>
    <p:restoredTop sz="54714" autoAdjust="0"/>
  </p:normalViewPr>
  <p:slideViewPr>
    <p:cSldViewPr>
      <p:cViewPr>
        <p:scale>
          <a:sx n="100" d="100"/>
          <a:sy n="100" d="100"/>
        </p:scale>
        <p:origin x="-1212" y="1650"/>
      </p:cViewPr>
      <p:guideLst>
        <p:guide orient="horz" pos="2880"/>
        <p:guide pos="2160"/>
      </p:guideLst>
    </p:cSldViewPr>
  </p:slideViewPr>
  <p:outlineViewPr>
    <p:cViewPr>
      <p:scale>
        <a:sx n="33" d="100"/>
        <a:sy n="33" d="100"/>
      </p:scale>
      <p:origin x="54" y="1170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7850DF-244C-465D-B18F-AE64C222BFB8}" type="datetimeFigureOut">
              <a:rPr lang="ru-RU" smtClean="0"/>
              <a:pPr/>
              <a:t>20.12.2024</a:t>
            </a:fld>
            <a:endParaRPr lang="ru-RU"/>
          </a:p>
        </p:txBody>
      </p:sp>
      <p:sp>
        <p:nvSpPr>
          <p:cNvPr id="4" name="Образ слайда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BC2942-28DE-47A0-86B9-C89F509C8005}" type="slidenum">
              <a:rPr lang="ru-RU" smtClean="0"/>
              <a:pPr/>
              <a:t>‹#›</a:t>
            </a:fld>
            <a:endParaRPr lang="ru-RU"/>
          </a:p>
        </p:txBody>
      </p:sp>
    </p:spTree>
    <p:extLst>
      <p:ext uri="{BB962C8B-B14F-4D97-AF65-F5344CB8AC3E}">
        <p14:creationId xmlns="" xmlns:p14="http://schemas.microsoft.com/office/powerpoint/2010/main" val="1928192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43125" y="685800"/>
            <a:ext cx="257175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FBC2942-28DE-47A0-86B9-C89F509C8005}" type="slidenum">
              <a:rPr lang="ru-RU" smtClean="0"/>
              <a:pPr/>
              <a:t>24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038"/>
            <a:ext cx="5829300" cy="1960562"/>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51C66BE-46A5-4B5F-8F4F-C2B3CA560C8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22CEC2C-3FB4-4E69-8120-95608AF02DA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713"/>
            <a:ext cx="1543050" cy="78009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713"/>
            <a:ext cx="4476750" cy="78009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76239E5-88FB-480D-8E48-EEE82D9A2487}"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Заголовок, картинк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Картинка 2"/>
          <p:cNvSpPr>
            <a:spLocks noGrp="1"/>
          </p:cNvSpPr>
          <p:nvPr>
            <p:ph type="clipArt" sz="half" idx="1"/>
          </p:nvPr>
        </p:nvSpPr>
        <p:spPr>
          <a:xfrm>
            <a:off x="342900" y="2133600"/>
            <a:ext cx="3009900" cy="6034088"/>
          </a:xfrm>
        </p:spPr>
        <p:txBody>
          <a:bodyPr/>
          <a:lstStyle/>
          <a:p>
            <a:pPr lvl="0"/>
            <a:endParaRPr lang="ru-RU" noProof="0" smtClean="0"/>
          </a:p>
        </p:txBody>
      </p:sp>
      <p:sp>
        <p:nvSpPr>
          <p:cNvPr id="4" name="Текст 3"/>
          <p:cNvSpPr>
            <a:spLocks noGrp="1"/>
          </p:cNvSpPr>
          <p:nvPr>
            <p:ph type="body"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511BC2D-5E93-4CBF-9885-DDB24FC58C2D}"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342900" y="2133600"/>
            <a:ext cx="6172200" cy="6034088"/>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74447B3-7579-400C-888C-02CD57FA67B2}"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342900" y="366713"/>
            <a:ext cx="6172200" cy="7800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31D78CA8-912E-484F-AD5A-7F9B5DDBC0A5}"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429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68FADEA-B370-48B3-9E55-9F24896843FD}"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2851150" y="2386013"/>
            <a:ext cx="4005263" cy="6740525"/>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7" name="Rectangle 5"/>
            <p:cNvSpPr>
              <a:spLocks noChangeArrowheads="1"/>
            </p:cNvSpPr>
            <p:nvPr/>
          </p:nvSpPr>
          <p:spPr bwMode="ltGray">
            <a:xfrm rot="995337">
              <a:off x="5205" y="1495"/>
              <a:ext cx="8" cy="2073"/>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8" name="Freeform 6"/>
            <p:cNvSpPr>
              <a:spLocks noEditPoints="1"/>
            </p:cNvSpPr>
            <p:nvPr/>
          </p:nvSpPr>
          <p:spPr bwMode="ltGray">
            <a:xfrm>
              <a:off x="4871" y="3508"/>
              <a:ext cx="65"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9" name="Rectangle 7"/>
            <p:cNvSpPr>
              <a:spLocks noChangeArrowheads="1"/>
            </p:cNvSpPr>
            <p:nvPr/>
          </p:nvSpPr>
          <p:spPr bwMode="ltGray">
            <a:xfrm rot="91736">
              <a:off x="5487" y="1535"/>
              <a:ext cx="5" cy="1998"/>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0" name="Rectangle 8"/>
            <p:cNvSpPr>
              <a:spLocks noChangeArrowheads="1"/>
            </p:cNvSpPr>
            <p:nvPr/>
          </p:nvSpPr>
          <p:spPr bwMode="ltGray">
            <a:xfrm rot="-926223">
              <a:off x="5641" y="1521"/>
              <a:ext cx="5" cy="881"/>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1" name="Rectangle 9"/>
            <p:cNvSpPr>
              <a:spLocks noChangeArrowheads="1"/>
            </p:cNvSpPr>
            <p:nvPr/>
          </p:nvSpPr>
          <p:spPr bwMode="ltGray">
            <a:xfrm rot="-1140313">
              <a:off x="3445" y="1816"/>
              <a:ext cx="5" cy="2033"/>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2" name="Rectangle 10"/>
            <p:cNvSpPr>
              <a:spLocks noChangeArrowheads="1"/>
            </p:cNvSpPr>
            <p:nvPr/>
          </p:nvSpPr>
          <p:spPr bwMode="ltGray">
            <a:xfrm rot="1114412">
              <a:off x="2757" y="1821"/>
              <a:ext cx="8" cy="2119"/>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3" name="Rectangle 11"/>
            <p:cNvSpPr>
              <a:spLocks noChangeArrowheads="1"/>
            </p:cNvSpPr>
            <p:nvPr/>
          </p:nvSpPr>
          <p:spPr bwMode="ltGray">
            <a:xfrm rot="254676">
              <a:off x="3035" y="1870"/>
              <a:ext cx="5" cy="1905"/>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p:spPr>
          <p:txBody>
            <a:bodyPr/>
            <a:lstStyle/>
            <a:p>
              <a:pPr>
                <a:defRPr/>
              </a:pPr>
              <a:endParaRPr lang="ru-RU"/>
            </a:p>
          </p:txBody>
        </p:sp>
        <p:sp>
          <p:nvSpPr>
            <p:cNvPr id="17" name="Freeform 15"/>
            <p:cNvSpPr>
              <a:spLocks/>
            </p:cNvSpPr>
            <p:nvPr/>
          </p:nvSpPr>
          <p:spPr bwMode="ltGray">
            <a:xfrm>
              <a:off x="4805" y="3591"/>
              <a:ext cx="953"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p:spPr>
          <p:txBody>
            <a:bodyPr/>
            <a:lstStyle/>
            <a:p>
              <a:pPr>
                <a:defRPr/>
              </a:pPr>
              <a:endParaRPr lang="ru-RU"/>
            </a:p>
          </p:txBody>
        </p:sp>
        <p:sp>
          <p:nvSpPr>
            <p:cNvPr id="18" name="Freeform 16"/>
            <p:cNvSpPr>
              <a:spLocks/>
            </p:cNvSpPr>
            <p:nvPr/>
          </p:nvSpPr>
          <p:spPr bwMode="ltGray">
            <a:xfrm>
              <a:off x="3059" y="1541"/>
              <a:ext cx="101"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9" name="Freeform 17"/>
            <p:cNvSpPr>
              <a:spLocks noEditPoints="1"/>
            </p:cNvSpPr>
            <p:nvPr/>
          </p:nvSpPr>
          <p:spPr bwMode="ltGray">
            <a:xfrm>
              <a:off x="3059" y="1690"/>
              <a:ext cx="89"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20" name="Freeform 18"/>
            <p:cNvSpPr>
              <a:spLocks noEditPoints="1"/>
            </p:cNvSpPr>
            <p:nvPr/>
          </p:nvSpPr>
          <p:spPr bwMode="ltGray">
            <a:xfrm>
              <a:off x="3059" y="1768"/>
              <a:ext cx="89"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21" name="Freeform 19"/>
            <p:cNvSpPr>
              <a:spLocks/>
            </p:cNvSpPr>
            <p:nvPr/>
          </p:nvSpPr>
          <p:spPr bwMode="ltGray">
            <a:xfrm>
              <a:off x="5470" y="1205"/>
              <a:ext cx="103"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22" name="Freeform 20"/>
            <p:cNvSpPr>
              <a:spLocks noEditPoints="1"/>
            </p:cNvSpPr>
            <p:nvPr/>
          </p:nvSpPr>
          <p:spPr bwMode="ltGray">
            <a:xfrm>
              <a:off x="5477"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23" name="Freeform 21"/>
            <p:cNvSpPr>
              <a:spLocks noEditPoints="1"/>
            </p:cNvSpPr>
            <p:nvPr/>
          </p:nvSpPr>
          <p:spPr bwMode="ltGray">
            <a:xfrm>
              <a:off x="5470" y="1433"/>
              <a:ext cx="91"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24" name="Freeform 22"/>
            <p:cNvSpPr>
              <a:spLocks noEditPoints="1"/>
            </p:cNvSpPr>
            <p:nvPr/>
          </p:nvSpPr>
          <p:spPr bwMode="ltGray">
            <a:xfrm>
              <a:off x="5429" y="3525"/>
              <a:ext cx="65"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25" name="Freeform 23"/>
            <p:cNvSpPr>
              <a:spLocks/>
            </p:cNvSpPr>
            <p:nvPr/>
          </p:nvSpPr>
          <p:spPr bwMode="ltGray">
            <a:xfrm>
              <a:off x="3017" y="1127"/>
              <a:ext cx="2604"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p:spPr>
          <p:txBody>
            <a:bodyPr/>
            <a:lstStyle/>
            <a:p>
              <a:pPr>
                <a:defRPr/>
              </a:pPr>
              <a:endParaRPr lang="ru-RU"/>
            </a:p>
          </p:txBody>
        </p:sp>
        <p:sp>
          <p:nvSpPr>
            <p:cNvPr id="2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27" name="Freeform 25"/>
            <p:cNvSpPr>
              <a:spLocks noEditPoints="1"/>
            </p:cNvSpPr>
            <p:nvPr/>
          </p:nvSpPr>
          <p:spPr bwMode="ltGray">
            <a:xfrm>
              <a:off x="3779" y="3872"/>
              <a:ext cx="89"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28" name="Freeform 26"/>
            <p:cNvSpPr>
              <a:spLocks noEditPoints="1"/>
            </p:cNvSpPr>
            <p:nvPr/>
          </p:nvSpPr>
          <p:spPr bwMode="ltGray">
            <a:xfrm>
              <a:off x="2401"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29" name="Oval 27"/>
            <p:cNvSpPr>
              <a:spLocks noChangeArrowheads="1"/>
            </p:cNvSpPr>
            <p:nvPr/>
          </p:nvSpPr>
          <p:spPr bwMode="ltGray">
            <a:xfrm>
              <a:off x="2445"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p:spPr>
          <p:txBody>
            <a:bodyPr/>
            <a:lstStyle/>
            <a:p>
              <a:pPr>
                <a:defRPr/>
              </a:pPr>
              <a:endParaRPr lang="ru-RU"/>
            </a:p>
          </p:txBody>
        </p:sp>
        <p:sp>
          <p:nvSpPr>
            <p:cNvPr id="30" name="Oval 28"/>
            <p:cNvSpPr>
              <a:spLocks noChangeArrowheads="1"/>
            </p:cNvSpPr>
            <p:nvPr/>
          </p:nvSpPr>
          <p:spPr bwMode="ltGray">
            <a:xfrm>
              <a:off x="2394" y="3834"/>
              <a:ext cx="1503" cy="288"/>
            </a:xfrm>
            <a:prstGeom prst="ellipse">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31" name="Oval 29"/>
            <p:cNvSpPr>
              <a:spLocks noChangeArrowheads="1"/>
            </p:cNvSpPr>
            <p:nvPr/>
          </p:nvSpPr>
          <p:spPr bwMode="ltGray">
            <a:xfrm>
              <a:off x="2441" y="3860"/>
              <a:ext cx="1425" cy="221"/>
            </a:xfrm>
            <a:prstGeom prst="ellipse">
              <a:avLst/>
            </a:prstGeom>
            <a:gradFill rotWithShape="0">
              <a:gsLst>
                <a:gs pos="0">
                  <a:schemeClr val="bg2"/>
                </a:gs>
                <a:gs pos="100000">
                  <a:schemeClr val="bg2">
                    <a:gamma/>
                    <a:tint val="81961"/>
                    <a:invGamma/>
                  </a:schemeClr>
                </a:gs>
              </a:gsLst>
              <a:lin ang="0" scaled="1"/>
            </a:gradFill>
            <a:ln>
              <a:noFill/>
            </a:ln>
            <a:effectLst/>
            <a:extLst/>
          </p:spPr>
          <p:txBody>
            <a:bodyPr/>
            <a:lstStyle/>
            <a:p>
              <a:pPr>
                <a:defRPr/>
              </a:pPr>
              <a:endParaRPr lang="ru-RU"/>
            </a:p>
          </p:txBody>
        </p:sp>
        <p:sp>
          <p:nvSpPr>
            <p:cNvPr id="32" name="Freeform 30"/>
            <p:cNvSpPr>
              <a:spLocks noEditPoints="1"/>
            </p:cNvSpPr>
            <p:nvPr/>
          </p:nvSpPr>
          <p:spPr bwMode="ltGray">
            <a:xfrm>
              <a:off x="3743" y="3788"/>
              <a:ext cx="89"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3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p:spPr>
          <p:txBody>
            <a:bodyPr/>
            <a:lstStyle/>
            <a:p>
              <a:pPr>
                <a:defRPr/>
              </a:pPr>
              <a:endParaRPr lang="ru-RU"/>
            </a:p>
          </p:txBody>
        </p:sp>
        <p:sp>
          <p:nvSpPr>
            <p:cNvPr id="35" name="Rectangle 33"/>
            <p:cNvSpPr>
              <a:spLocks noChangeArrowheads="1"/>
            </p:cNvSpPr>
            <p:nvPr/>
          </p:nvSpPr>
          <p:spPr bwMode="ltGray">
            <a:xfrm>
              <a:off x="4289"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36" name="AutoShape 34"/>
            <p:cNvSpPr>
              <a:spLocks noChangeArrowheads="1"/>
            </p:cNvSpPr>
            <p:nvPr/>
          </p:nvSpPr>
          <p:spPr bwMode="ltGray">
            <a:xfrm>
              <a:off x="4221" y="1743"/>
              <a:ext cx="204" cy="53"/>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3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p:spPr>
          <p:txBody>
            <a:bodyPr/>
            <a:lstStyle/>
            <a:p>
              <a:pPr>
                <a:defRPr/>
              </a:pPr>
              <a:endParaRPr lang="ru-RU"/>
            </a:p>
          </p:txBody>
        </p:sp>
        <p:sp>
          <p:nvSpPr>
            <p:cNvPr id="3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p:spPr>
          <p:txBody>
            <a:bodyPr/>
            <a:lstStyle/>
            <a:p>
              <a:pPr>
                <a:defRPr/>
              </a:pPr>
              <a:endParaRPr lang="ru-RU"/>
            </a:p>
          </p:txBody>
        </p:sp>
      </p:grpSp>
      <p:sp>
        <p:nvSpPr>
          <p:cNvPr id="182311" name="Rectangle 39"/>
          <p:cNvSpPr>
            <a:spLocks noGrp="1" noChangeArrowheads="1"/>
          </p:cNvSpPr>
          <p:nvPr>
            <p:ph type="subTitle" idx="1"/>
          </p:nvPr>
        </p:nvSpPr>
        <p:spPr>
          <a:xfrm>
            <a:off x="1028700" y="5181600"/>
            <a:ext cx="4800600" cy="23368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182312" name="Rectangle 40"/>
          <p:cNvSpPr>
            <a:spLocks noGrp="1" noChangeArrowheads="1"/>
          </p:cNvSpPr>
          <p:nvPr>
            <p:ph type="ctrTitle"/>
          </p:nvPr>
        </p:nvSpPr>
        <p:spPr>
          <a:xfrm>
            <a:off x="514350" y="2357438"/>
            <a:ext cx="5829300" cy="2316162"/>
          </a:xfrm>
        </p:spPr>
        <p:txBody>
          <a:bodyPr anchor="b" anchorCtr="1"/>
          <a:lstStyle>
            <a:lvl1pPr>
              <a:defRPr sz="5400"/>
            </a:lvl1pPr>
          </a:lstStyle>
          <a:p>
            <a:pPr lvl="0"/>
            <a:r>
              <a:rPr lang="ru-RU" noProof="0" smtClean="0"/>
              <a:t>Образец заголовка</a:t>
            </a:r>
          </a:p>
        </p:txBody>
      </p:sp>
      <p:sp>
        <p:nvSpPr>
          <p:cNvPr id="39" name="Rectangle 37"/>
          <p:cNvSpPr>
            <a:spLocks noGrp="1" noChangeArrowheads="1"/>
          </p:cNvSpPr>
          <p:nvPr>
            <p:ph type="dt" sz="half" idx="10"/>
          </p:nvPr>
        </p:nvSpPr>
        <p:spPr/>
        <p:txBody>
          <a:bodyPr/>
          <a:lstStyle>
            <a:lvl1pPr>
              <a:defRPr/>
            </a:lvl1pPr>
          </a:lstStyle>
          <a:p>
            <a:pPr>
              <a:defRPr/>
            </a:pPr>
            <a:endParaRPr lang="ru-RU"/>
          </a:p>
        </p:txBody>
      </p:sp>
      <p:sp>
        <p:nvSpPr>
          <p:cNvPr id="40" name="Rectangle 38"/>
          <p:cNvSpPr>
            <a:spLocks noGrp="1" noChangeArrowheads="1"/>
          </p:cNvSpPr>
          <p:nvPr>
            <p:ph type="ftr" sz="quarter" idx="11"/>
          </p:nvPr>
        </p:nvSpPr>
        <p:spPr/>
        <p:txBody>
          <a:bodyPr/>
          <a:lstStyle>
            <a:lvl1pPr>
              <a:defRPr/>
            </a:lvl1pPr>
          </a:lstStyle>
          <a:p>
            <a:pPr>
              <a:defRPr/>
            </a:pPr>
            <a:endParaRPr lang="ru-RU"/>
          </a:p>
        </p:txBody>
      </p:sp>
      <p:sp>
        <p:nvSpPr>
          <p:cNvPr id="41" name="Rectangle 41"/>
          <p:cNvSpPr>
            <a:spLocks noGrp="1" noChangeArrowheads="1"/>
          </p:cNvSpPr>
          <p:nvPr>
            <p:ph type="sldNum" sz="quarter" idx="12"/>
          </p:nvPr>
        </p:nvSpPr>
        <p:spPr/>
        <p:txBody>
          <a:bodyPr/>
          <a:lstStyle>
            <a:lvl1pPr>
              <a:defRPr/>
            </a:lvl1pPr>
          </a:lstStyle>
          <a:p>
            <a:pPr>
              <a:defRPr/>
            </a:pPr>
            <a:fld id="{6DFF330E-752A-4FEF-B77B-571FAB34549A}"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9"/>
          <p:cNvSpPr>
            <a:spLocks noGrp="1" noChangeArrowheads="1"/>
          </p:cNvSpPr>
          <p:nvPr>
            <p:ph type="dt" sz="half" idx="10"/>
          </p:nvPr>
        </p:nvSpPr>
        <p:spPr>
          <a:ln/>
        </p:spPr>
        <p:txBody>
          <a:bodyPr/>
          <a:lstStyle>
            <a:lvl1pPr>
              <a:defRPr/>
            </a:lvl1pPr>
          </a:lstStyle>
          <a:p>
            <a:pPr>
              <a:defRPr/>
            </a:pPr>
            <a:endParaRPr lang="ru-RU"/>
          </a:p>
        </p:txBody>
      </p:sp>
      <p:sp>
        <p:nvSpPr>
          <p:cNvPr id="5" name="Rectangle 40"/>
          <p:cNvSpPr>
            <a:spLocks noGrp="1" noChangeArrowheads="1"/>
          </p:cNvSpPr>
          <p:nvPr>
            <p:ph type="ftr" sz="quarter" idx="11"/>
          </p:nvPr>
        </p:nvSpPr>
        <p:spPr>
          <a:ln/>
        </p:spPr>
        <p:txBody>
          <a:bodyPr/>
          <a:lstStyle>
            <a:lvl1pPr>
              <a:defRPr/>
            </a:lvl1pPr>
          </a:lstStyle>
          <a:p>
            <a:pPr>
              <a:defRPr/>
            </a:pPr>
            <a:endParaRPr lang="ru-RU"/>
          </a:p>
        </p:txBody>
      </p:sp>
      <p:sp>
        <p:nvSpPr>
          <p:cNvPr id="6" name="Rectangle 41"/>
          <p:cNvSpPr>
            <a:spLocks noGrp="1" noChangeArrowheads="1"/>
          </p:cNvSpPr>
          <p:nvPr>
            <p:ph type="sldNum" sz="quarter" idx="12"/>
          </p:nvPr>
        </p:nvSpPr>
        <p:spPr>
          <a:ln/>
        </p:spPr>
        <p:txBody>
          <a:bodyPr/>
          <a:lstStyle>
            <a:lvl1pPr>
              <a:defRPr/>
            </a:lvl1pPr>
          </a:lstStyle>
          <a:p>
            <a:pPr>
              <a:defRPr/>
            </a:pPr>
            <a:fld id="{6499A4B8-E1E5-49BE-853F-1F3F9165318A}"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5875338"/>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39"/>
          <p:cNvSpPr>
            <a:spLocks noGrp="1" noChangeArrowheads="1"/>
          </p:cNvSpPr>
          <p:nvPr>
            <p:ph type="dt" sz="half" idx="10"/>
          </p:nvPr>
        </p:nvSpPr>
        <p:spPr>
          <a:ln/>
        </p:spPr>
        <p:txBody>
          <a:bodyPr/>
          <a:lstStyle>
            <a:lvl1pPr>
              <a:defRPr/>
            </a:lvl1pPr>
          </a:lstStyle>
          <a:p>
            <a:pPr>
              <a:defRPr/>
            </a:pPr>
            <a:endParaRPr lang="ru-RU"/>
          </a:p>
        </p:txBody>
      </p:sp>
      <p:sp>
        <p:nvSpPr>
          <p:cNvPr id="5" name="Rectangle 40"/>
          <p:cNvSpPr>
            <a:spLocks noGrp="1" noChangeArrowheads="1"/>
          </p:cNvSpPr>
          <p:nvPr>
            <p:ph type="ftr" sz="quarter" idx="11"/>
          </p:nvPr>
        </p:nvSpPr>
        <p:spPr>
          <a:ln/>
        </p:spPr>
        <p:txBody>
          <a:bodyPr/>
          <a:lstStyle>
            <a:lvl1pPr>
              <a:defRPr/>
            </a:lvl1pPr>
          </a:lstStyle>
          <a:p>
            <a:pPr>
              <a:defRPr/>
            </a:pPr>
            <a:endParaRPr lang="ru-RU"/>
          </a:p>
        </p:txBody>
      </p:sp>
      <p:sp>
        <p:nvSpPr>
          <p:cNvPr id="6" name="Rectangle 41"/>
          <p:cNvSpPr>
            <a:spLocks noGrp="1" noChangeArrowheads="1"/>
          </p:cNvSpPr>
          <p:nvPr>
            <p:ph type="sldNum" sz="quarter" idx="12"/>
          </p:nvPr>
        </p:nvSpPr>
        <p:spPr>
          <a:ln/>
        </p:spPr>
        <p:txBody>
          <a:bodyPr/>
          <a:lstStyle>
            <a:lvl1pPr>
              <a:defRPr/>
            </a:lvl1pPr>
          </a:lstStyle>
          <a:p>
            <a:pPr>
              <a:defRPr/>
            </a:pPr>
            <a:fld id="{0C971C73-9C5A-46DE-AA8C-0230E713B884}"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42900" y="2133600"/>
            <a:ext cx="3009900" cy="6040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40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9"/>
          <p:cNvSpPr>
            <a:spLocks noGrp="1" noChangeArrowheads="1"/>
          </p:cNvSpPr>
          <p:nvPr>
            <p:ph type="dt" sz="half" idx="10"/>
          </p:nvPr>
        </p:nvSpPr>
        <p:spPr>
          <a:ln/>
        </p:spPr>
        <p:txBody>
          <a:bodyPr/>
          <a:lstStyle>
            <a:lvl1pPr>
              <a:defRPr/>
            </a:lvl1pPr>
          </a:lstStyle>
          <a:p>
            <a:pPr>
              <a:defRPr/>
            </a:pPr>
            <a:endParaRPr lang="ru-RU"/>
          </a:p>
        </p:txBody>
      </p:sp>
      <p:sp>
        <p:nvSpPr>
          <p:cNvPr id="6" name="Rectangle 40"/>
          <p:cNvSpPr>
            <a:spLocks noGrp="1" noChangeArrowheads="1"/>
          </p:cNvSpPr>
          <p:nvPr>
            <p:ph type="ftr" sz="quarter" idx="11"/>
          </p:nvPr>
        </p:nvSpPr>
        <p:spPr>
          <a:ln/>
        </p:spPr>
        <p:txBody>
          <a:bodyPr/>
          <a:lstStyle>
            <a:lvl1pPr>
              <a:defRPr/>
            </a:lvl1pPr>
          </a:lstStyle>
          <a:p>
            <a:pPr>
              <a:defRPr/>
            </a:pPr>
            <a:endParaRPr lang="ru-RU"/>
          </a:p>
        </p:txBody>
      </p:sp>
      <p:sp>
        <p:nvSpPr>
          <p:cNvPr id="7" name="Rectangle 41"/>
          <p:cNvSpPr>
            <a:spLocks noGrp="1" noChangeArrowheads="1"/>
          </p:cNvSpPr>
          <p:nvPr>
            <p:ph type="sldNum" sz="quarter" idx="12"/>
          </p:nvPr>
        </p:nvSpPr>
        <p:spPr>
          <a:ln/>
        </p:spPr>
        <p:txBody>
          <a:bodyPr/>
          <a:lstStyle>
            <a:lvl1pPr>
              <a:defRPr/>
            </a:lvl1pPr>
          </a:lstStyle>
          <a:p>
            <a:pPr>
              <a:defRPr/>
            </a:pPr>
            <a:fld id="{C1223605-E4D4-4AAF-918F-0B0EAAACD77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D321898-7205-4CC6-9CF3-500D5D50DD8C}"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9"/>
          <p:cNvSpPr>
            <a:spLocks noGrp="1" noChangeArrowheads="1"/>
          </p:cNvSpPr>
          <p:nvPr>
            <p:ph type="dt" sz="half" idx="10"/>
          </p:nvPr>
        </p:nvSpPr>
        <p:spPr>
          <a:ln/>
        </p:spPr>
        <p:txBody>
          <a:bodyPr/>
          <a:lstStyle>
            <a:lvl1pPr>
              <a:defRPr/>
            </a:lvl1pPr>
          </a:lstStyle>
          <a:p>
            <a:pPr>
              <a:defRPr/>
            </a:pPr>
            <a:endParaRPr lang="ru-RU"/>
          </a:p>
        </p:txBody>
      </p:sp>
      <p:sp>
        <p:nvSpPr>
          <p:cNvPr id="8" name="Rectangle 40"/>
          <p:cNvSpPr>
            <a:spLocks noGrp="1" noChangeArrowheads="1"/>
          </p:cNvSpPr>
          <p:nvPr>
            <p:ph type="ftr" sz="quarter" idx="11"/>
          </p:nvPr>
        </p:nvSpPr>
        <p:spPr>
          <a:ln/>
        </p:spPr>
        <p:txBody>
          <a:bodyPr/>
          <a:lstStyle>
            <a:lvl1pPr>
              <a:defRPr/>
            </a:lvl1pPr>
          </a:lstStyle>
          <a:p>
            <a:pPr>
              <a:defRPr/>
            </a:pPr>
            <a:endParaRPr lang="ru-RU"/>
          </a:p>
        </p:txBody>
      </p:sp>
      <p:sp>
        <p:nvSpPr>
          <p:cNvPr id="9" name="Rectangle 41"/>
          <p:cNvSpPr>
            <a:spLocks noGrp="1" noChangeArrowheads="1"/>
          </p:cNvSpPr>
          <p:nvPr>
            <p:ph type="sldNum" sz="quarter" idx="12"/>
          </p:nvPr>
        </p:nvSpPr>
        <p:spPr>
          <a:ln/>
        </p:spPr>
        <p:txBody>
          <a:bodyPr/>
          <a:lstStyle>
            <a:lvl1pPr>
              <a:defRPr/>
            </a:lvl1pPr>
          </a:lstStyle>
          <a:p>
            <a:pPr>
              <a:defRPr/>
            </a:pPr>
            <a:fld id="{4E562891-1A5E-4750-9465-4B6ED002F91E}"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9"/>
          <p:cNvSpPr>
            <a:spLocks noGrp="1" noChangeArrowheads="1"/>
          </p:cNvSpPr>
          <p:nvPr>
            <p:ph type="dt" sz="half" idx="10"/>
          </p:nvPr>
        </p:nvSpPr>
        <p:spPr>
          <a:ln/>
        </p:spPr>
        <p:txBody>
          <a:bodyPr/>
          <a:lstStyle>
            <a:lvl1pPr>
              <a:defRPr/>
            </a:lvl1pPr>
          </a:lstStyle>
          <a:p>
            <a:pPr>
              <a:defRPr/>
            </a:pPr>
            <a:endParaRPr lang="ru-RU"/>
          </a:p>
        </p:txBody>
      </p:sp>
      <p:sp>
        <p:nvSpPr>
          <p:cNvPr id="4" name="Rectangle 40"/>
          <p:cNvSpPr>
            <a:spLocks noGrp="1" noChangeArrowheads="1"/>
          </p:cNvSpPr>
          <p:nvPr>
            <p:ph type="ftr" sz="quarter" idx="11"/>
          </p:nvPr>
        </p:nvSpPr>
        <p:spPr>
          <a:ln/>
        </p:spPr>
        <p:txBody>
          <a:bodyPr/>
          <a:lstStyle>
            <a:lvl1pPr>
              <a:defRPr/>
            </a:lvl1pPr>
          </a:lstStyle>
          <a:p>
            <a:pPr>
              <a:defRPr/>
            </a:pPr>
            <a:endParaRPr lang="ru-RU"/>
          </a:p>
        </p:txBody>
      </p:sp>
      <p:sp>
        <p:nvSpPr>
          <p:cNvPr id="5" name="Rectangle 41"/>
          <p:cNvSpPr>
            <a:spLocks noGrp="1" noChangeArrowheads="1"/>
          </p:cNvSpPr>
          <p:nvPr>
            <p:ph type="sldNum" sz="quarter" idx="12"/>
          </p:nvPr>
        </p:nvSpPr>
        <p:spPr>
          <a:ln/>
        </p:spPr>
        <p:txBody>
          <a:bodyPr/>
          <a:lstStyle>
            <a:lvl1pPr>
              <a:defRPr/>
            </a:lvl1pPr>
          </a:lstStyle>
          <a:p>
            <a:pPr>
              <a:defRPr/>
            </a:pPr>
            <a:fld id="{DF5FD4BC-8E23-4732-9070-21F9826DA58B}"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ru-RU"/>
          </a:p>
        </p:txBody>
      </p:sp>
      <p:sp>
        <p:nvSpPr>
          <p:cNvPr id="3" name="Rectangle 40"/>
          <p:cNvSpPr>
            <a:spLocks noGrp="1" noChangeArrowheads="1"/>
          </p:cNvSpPr>
          <p:nvPr>
            <p:ph type="ftr" sz="quarter" idx="11"/>
          </p:nvPr>
        </p:nvSpPr>
        <p:spPr>
          <a:ln/>
        </p:spPr>
        <p:txBody>
          <a:bodyPr/>
          <a:lstStyle>
            <a:lvl1pPr>
              <a:defRPr/>
            </a:lvl1pPr>
          </a:lstStyle>
          <a:p>
            <a:pPr>
              <a:defRPr/>
            </a:pPr>
            <a:endParaRPr lang="ru-RU"/>
          </a:p>
        </p:txBody>
      </p:sp>
      <p:sp>
        <p:nvSpPr>
          <p:cNvPr id="4" name="Rectangle 41"/>
          <p:cNvSpPr>
            <a:spLocks noGrp="1" noChangeArrowheads="1"/>
          </p:cNvSpPr>
          <p:nvPr>
            <p:ph type="sldNum" sz="quarter" idx="12"/>
          </p:nvPr>
        </p:nvSpPr>
        <p:spPr>
          <a:ln/>
        </p:spPr>
        <p:txBody>
          <a:bodyPr/>
          <a:lstStyle>
            <a:lvl1pPr>
              <a:defRPr/>
            </a:lvl1pPr>
          </a:lstStyle>
          <a:p>
            <a:pPr>
              <a:defRPr/>
            </a:pPr>
            <a:fld id="{B243938F-68C4-4834-AD52-F37238CFB591}"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3538"/>
            <a:ext cx="2255838" cy="154940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9"/>
          <p:cNvSpPr>
            <a:spLocks noGrp="1" noChangeArrowheads="1"/>
          </p:cNvSpPr>
          <p:nvPr>
            <p:ph type="dt" sz="half" idx="10"/>
          </p:nvPr>
        </p:nvSpPr>
        <p:spPr>
          <a:ln/>
        </p:spPr>
        <p:txBody>
          <a:bodyPr/>
          <a:lstStyle>
            <a:lvl1pPr>
              <a:defRPr/>
            </a:lvl1pPr>
          </a:lstStyle>
          <a:p>
            <a:pPr>
              <a:defRPr/>
            </a:pPr>
            <a:endParaRPr lang="ru-RU"/>
          </a:p>
        </p:txBody>
      </p:sp>
      <p:sp>
        <p:nvSpPr>
          <p:cNvPr id="6" name="Rectangle 40"/>
          <p:cNvSpPr>
            <a:spLocks noGrp="1" noChangeArrowheads="1"/>
          </p:cNvSpPr>
          <p:nvPr>
            <p:ph type="ftr" sz="quarter" idx="11"/>
          </p:nvPr>
        </p:nvSpPr>
        <p:spPr>
          <a:ln/>
        </p:spPr>
        <p:txBody>
          <a:bodyPr/>
          <a:lstStyle>
            <a:lvl1pPr>
              <a:defRPr/>
            </a:lvl1pPr>
          </a:lstStyle>
          <a:p>
            <a:pPr>
              <a:defRPr/>
            </a:pPr>
            <a:endParaRPr lang="ru-RU"/>
          </a:p>
        </p:txBody>
      </p:sp>
      <p:sp>
        <p:nvSpPr>
          <p:cNvPr id="7" name="Rectangle 41"/>
          <p:cNvSpPr>
            <a:spLocks noGrp="1" noChangeArrowheads="1"/>
          </p:cNvSpPr>
          <p:nvPr>
            <p:ph type="sldNum" sz="quarter" idx="12"/>
          </p:nvPr>
        </p:nvSpPr>
        <p:spPr>
          <a:ln/>
        </p:spPr>
        <p:txBody>
          <a:bodyPr/>
          <a:lstStyle>
            <a:lvl1pPr>
              <a:defRPr/>
            </a:lvl1pPr>
          </a:lstStyle>
          <a:p>
            <a:pPr>
              <a:defRPr/>
            </a:pPr>
            <a:fld id="{A2C681C2-5ECF-49FD-92E8-1C6FDBE94E26}"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400800"/>
            <a:ext cx="4114800" cy="755650"/>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9"/>
          <p:cNvSpPr>
            <a:spLocks noGrp="1" noChangeArrowheads="1"/>
          </p:cNvSpPr>
          <p:nvPr>
            <p:ph type="dt" sz="half" idx="10"/>
          </p:nvPr>
        </p:nvSpPr>
        <p:spPr>
          <a:ln/>
        </p:spPr>
        <p:txBody>
          <a:bodyPr/>
          <a:lstStyle>
            <a:lvl1pPr>
              <a:defRPr/>
            </a:lvl1pPr>
          </a:lstStyle>
          <a:p>
            <a:pPr>
              <a:defRPr/>
            </a:pPr>
            <a:endParaRPr lang="ru-RU"/>
          </a:p>
        </p:txBody>
      </p:sp>
      <p:sp>
        <p:nvSpPr>
          <p:cNvPr id="6" name="Rectangle 40"/>
          <p:cNvSpPr>
            <a:spLocks noGrp="1" noChangeArrowheads="1"/>
          </p:cNvSpPr>
          <p:nvPr>
            <p:ph type="ftr" sz="quarter" idx="11"/>
          </p:nvPr>
        </p:nvSpPr>
        <p:spPr>
          <a:ln/>
        </p:spPr>
        <p:txBody>
          <a:bodyPr/>
          <a:lstStyle>
            <a:lvl1pPr>
              <a:defRPr/>
            </a:lvl1pPr>
          </a:lstStyle>
          <a:p>
            <a:pPr>
              <a:defRPr/>
            </a:pPr>
            <a:endParaRPr lang="ru-RU"/>
          </a:p>
        </p:txBody>
      </p:sp>
      <p:sp>
        <p:nvSpPr>
          <p:cNvPr id="7" name="Rectangle 41"/>
          <p:cNvSpPr>
            <a:spLocks noGrp="1" noChangeArrowheads="1"/>
          </p:cNvSpPr>
          <p:nvPr>
            <p:ph type="sldNum" sz="quarter" idx="12"/>
          </p:nvPr>
        </p:nvSpPr>
        <p:spPr>
          <a:ln/>
        </p:spPr>
        <p:txBody>
          <a:bodyPr/>
          <a:lstStyle>
            <a:lvl1pPr>
              <a:defRPr/>
            </a:lvl1pPr>
          </a:lstStyle>
          <a:p>
            <a:pPr>
              <a:defRPr/>
            </a:pPr>
            <a:fld id="{646CDE86-15DF-46E3-8662-6F845B45F661}"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9"/>
          <p:cNvSpPr>
            <a:spLocks noGrp="1" noChangeArrowheads="1"/>
          </p:cNvSpPr>
          <p:nvPr>
            <p:ph type="dt" sz="half" idx="10"/>
          </p:nvPr>
        </p:nvSpPr>
        <p:spPr>
          <a:ln/>
        </p:spPr>
        <p:txBody>
          <a:bodyPr/>
          <a:lstStyle>
            <a:lvl1pPr>
              <a:defRPr/>
            </a:lvl1pPr>
          </a:lstStyle>
          <a:p>
            <a:pPr>
              <a:defRPr/>
            </a:pPr>
            <a:endParaRPr lang="ru-RU"/>
          </a:p>
        </p:txBody>
      </p:sp>
      <p:sp>
        <p:nvSpPr>
          <p:cNvPr id="5" name="Rectangle 40"/>
          <p:cNvSpPr>
            <a:spLocks noGrp="1" noChangeArrowheads="1"/>
          </p:cNvSpPr>
          <p:nvPr>
            <p:ph type="ftr" sz="quarter" idx="11"/>
          </p:nvPr>
        </p:nvSpPr>
        <p:spPr>
          <a:ln/>
        </p:spPr>
        <p:txBody>
          <a:bodyPr/>
          <a:lstStyle>
            <a:lvl1pPr>
              <a:defRPr/>
            </a:lvl1pPr>
          </a:lstStyle>
          <a:p>
            <a:pPr>
              <a:defRPr/>
            </a:pPr>
            <a:endParaRPr lang="ru-RU"/>
          </a:p>
        </p:txBody>
      </p:sp>
      <p:sp>
        <p:nvSpPr>
          <p:cNvPr id="6" name="Rectangle 41"/>
          <p:cNvSpPr>
            <a:spLocks noGrp="1" noChangeArrowheads="1"/>
          </p:cNvSpPr>
          <p:nvPr>
            <p:ph type="sldNum" sz="quarter" idx="12"/>
          </p:nvPr>
        </p:nvSpPr>
        <p:spPr>
          <a:ln/>
        </p:spPr>
        <p:txBody>
          <a:bodyPr/>
          <a:lstStyle>
            <a:lvl1pPr>
              <a:defRPr/>
            </a:lvl1pPr>
          </a:lstStyle>
          <a:p>
            <a:pPr>
              <a:defRPr/>
            </a:pPr>
            <a:fld id="{A0A0138E-D6AB-4680-9363-A4F4EA6FE6C9}" type="slidenum">
              <a:rPr lang="ru-RU"/>
              <a:pPr>
                <a:defRPr/>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9888"/>
            <a:ext cx="1543050" cy="78041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9888"/>
            <a:ext cx="4476750" cy="78041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9"/>
          <p:cNvSpPr>
            <a:spLocks noGrp="1" noChangeArrowheads="1"/>
          </p:cNvSpPr>
          <p:nvPr>
            <p:ph type="dt" sz="half" idx="10"/>
          </p:nvPr>
        </p:nvSpPr>
        <p:spPr>
          <a:ln/>
        </p:spPr>
        <p:txBody>
          <a:bodyPr/>
          <a:lstStyle>
            <a:lvl1pPr>
              <a:defRPr/>
            </a:lvl1pPr>
          </a:lstStyle>
          <a:p>
            <a:pPr>
              <a:defRPr/>
            </a:pPr>
            <a:endParaRPr lang="ru-RU"/>
          </a:p>
        </p:txBody>
      </p:sp>
      <p:sp>
        <p:nvSpPr>
          <p:cNvPr id="5" name="Rectangle 40"/>
          <p:cNvSpPr>
            <a:spLocks noGrp="1" noChangeArrowheads="1"/>
          </p:cNvSpPr>
          <p:nvPr>
            <p:ph type="ftr" sz="quarter" idx="11"/>
          </p:nvPr>
        </p:nvSpPr>
        <p:spPr>
          <a:ln/>
        </p:spPr>
        <p:txBody>
          <a:bodyPr/>
          <a:lstStyle>
            <a:lvl1pPr>
              <a:defRPr/>
            </a:lvl1pPr>
          </a:lstStyle>
          <a:p>
            <a:pPr>
              <a:defRPr/>
            </a:pPr>
            <a:endParaRPr lang="ru-RU"/>
          </a:p>
        </p:txBody>
      </p:sp>
      <p:sp>
        <p:nvSpPr>
          <p:cNvPr id="6" name="Rectangle 41"/>
          <p:cNvSpPr>
            <a:spLocks noGrp="1" noChangeArrowheads="1"/>
          </p:cNvSpPr>
          <p:nvPr>
            <p:ph type="sldNum" sz="quarter" idx="12"/>
          </p:nvPr>
        </p:nvSpPr>
        <p:spPr>
          <a:ln/>
        </p:spPr>
        <p:txBody>
          <a:bodyPr/>
          <a:lstStyle>
            <a:lvl1pPr>
              <a:defRPr/>
            </a:lvl1pPr>
          </a:lstStyle>
          <a:p>
            <a:pPr>
              <a:defRPr/>
            </a:pPr>
            <a:fld id="{335D3D13-DA37-4533-98A9-E60ABDEE039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5875338"/>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110619A-6105-4657-840E-5F25D68740B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9FAE05B-0713-461E-8B4D-AE6A647A1BD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623628CE-B493-4ABC-A4FE-0F67F1FABA2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DF0DF7FA-318F-4527-A17A-5B5F887097F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D4A348A2-CA2E-40F6-9638-26BCD0C8D7C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3538"/>
            <a:ext cx="2255838" cy="154940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C4F85F0-430A-4730-A848-F09BE5D4881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400800"/>
            <a:ext cx="4114800" cy="755650"/>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8119F64-51E3-4C09-BB3D-CCCBCDFE591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38244" name="Rectangle 4"/>
          <p:cNvSpPr>
            <a:spLocks noGrp="1" noChangeArrowheads="1"/>
          </p:cNvSpPr>
          <p:nvPr>
            <p:ph type="dt" sz="half" idx="2"/>
          </p:nvPr>
        </p:nvSpPr>
        <p:spPr bwMode="auto">
          <a:xfrm>
            <a:off x="342900" y="8326438"/>
            <a:ext cx="16002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a:latin typeface="+mn-lt"/>
              </a:defRPr>
            </a:lvl1pPr>
          </a:lstStyle>
          <a:p>
            <a:pPr>
              <a:defRPr/>
            </a:pPr>
            <a:endParaRPr lang="ru-RU"/>
          </a:p>
        </p:txBody>
      </p:sp>
      <p:sp>
        <p:nvSpPr>
          <p:cNvPr id="138245" name="Rectangle 5"/>
          <p:cNvSpPr>
            <a:spLocks noGrp="1" noChangeArrowheads="1"/>
          </p:cNvSpPr>
          <p:nvPr>
            <p:ph type="ftr" sz="quarter" idx="3"/>
          </p:nvPr>
        </p:nvSpPr>
        <p:spPr bwMode="auto">
          <a:xfrm>
            <a:off x="2343150" y="8326438"/>
            <a:ext cx="21717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a:latin typeface="+mn-lt"/>
              </a:defRPr>
            </a:lvl1pPr>
          </a:lstStyle>
          <a:p>
            <a:pPr>
              <a:defRPr/>
            </a:pPr>
            <a:endParaRPr lang="ru-RU"/>
          </a:p>
        </p:txBody>
      </p:sp>
      <p:sp>
        <p:nvSpPr>
          <p:cNvPr id="138246" name="Rectangle 6"/>
          <p:cNvSpPr>
            <a:spLocks noGrp="1" noChangeArrowheads="1"/>
          </p:cNvSpPr>
          <p:nvPr>
            <p:ph type="sldNum" sz="quarter" idx="4"/>
          </p:nvPr>
        </p:nvSpPr>
        <p:spPr bwMode="auto">
          <a:xfrm>
            <a:off x="4914900" y="8326438"/>
            <a:ext cx="16002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a:latin typeface="+mn-lt"/>
              </a:defRPr>
            </a:lvl1pPr>
          </a:lstStyle>
          <a:p>
            <a:pPr>
              <a:defRPr/>
            </a:pPr>
            <a:fld id="{8E2DC0D1-E048-4CBB-8FD9-3ED3411137C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59" r:id="rId14"/>
    <p:sldLayoutId id="2147484260"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2851150" y="2386013"/>
            <a:ext cx="4005263" cy="6740525"/>
            <a:chOff x="2394" y="1127"/>
            <a:chExt cx="3364" cy="3185"/>
          </a:xfrm>
        </p:grpSpPr>
        <p:sp>
          <p:nvSpPr>
            <p:cNvPr id="181251"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52"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53" name="Rectangle 5"/>
            <p:cNvSpPr>
              <a:spLocks noChangeArrowheads="1"/>
            </p:cNvSpPr>
            <p:nvPr userDrawn="1"/>
          </p:nvSpPr>
          <p:spPr bwMode="ltGray">
            <a:xfrm rot="995337">
              <a:off x="5205" y="1495"/>
              <a:ext cx="8" cy="2073"/>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54" name="Freeform 6"/>
            <p:cNvSpPr>
              <a:spLocks noEditPoints="1"/>
            </p:cNvSpPr>
            <p:nvPr userDrawn="1"/>
          </p:nvSpPr>
          <p:spPr bwMode="ltGray">
            <a:xfrm>
              <a:off x="4871" y="3508"/>
              <a:ext cx="65"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55" name="Rectangle 7"/>
            <p:cNvSpPr>
              <a:spLocks noChangeArrowheads="1"/>
            </p:cNvSpPr>
            <p:nvPr userDrawn="1"/>
          </p:nvSpPr>
          <p:spPr bwMode="ltGray">
            <a:xfrm rot="91736">
              <a:off x="5487" y="1535"/>
              <a:ext cx="5" cy="1998"/>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56" name="Rectangle 8"/>
            <p:cNvSpPr>
              <a:spLocks noChangeArrowheads="1"/>
            </p:cNvSpPr>
            <p:nvPr userDrawn="1"/>
          </p:nvSpPr>
          <p:spPr bwMode="ltGray">
            <a:xfrm rot="-926223">
              <a:off x="5641" y="1521"/>
              <a:ext cx="5" cy="881"/>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57" name="Rectangle 9"/>
            <p:cNvSpPr>
              <a:spLocks noChangeArrowheads="1"/>
            </p:cNvSpPr>
            <p:nvPr userDrawn="1"/>
          </p:nvSpPr>
          <p:spPr bwMode="ltGray">
            <a:xfrm rot="-1140313">
              <a:off x="3445" y="1816"/>
              <a:ext cx="5" cy="2033"/>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58" name="Rectangle 10"/>
            <p:cNvSpPr>
              <a:spLocks noChangeArrowheads="1"/>
            </p:cNvSpPr>
            <p:nvPr userDrawn="1"/>
          </p:nvSpPr>
          <p:spPr bwMode="ltGray">
            <a:xfrm rot="1114412">
              <a:off x="2757" y="1821"/>
              <a:ext cx="8" cy="2119"/>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59" name="Rectangle 11"/>
            <p:cNvSpPr>
              <a:spLocks noChangeArrowheads="1"/>
            </p:cNvSpPr>
            <p:nvPr userDrawn="1"/>
          </p:nvSpPr>
          <p:spPr bwMode="ltGray">
            <a:xfrm rot="254676">
              <a:off x="3035" y="1870"/>
              <a:ext cx="5" cy="1905"/>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60" name="Freeform 12"/>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61" name="Freeform 13"/>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62" name="Freeform 14"/>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p:spPr>
          <p:txBody>
            <a:bodyPr/>
            <a:lstStyle/>
            <a:p>
              <a:pPr>
                <a:defRPr/>
              </a:pPr>
              <a:endParaRPr lang="ru-RU"/>
            </a:p>
          </p:txBody>
        </p:sp>
        <p:sp>
          <p:nvSpPr>
            <p:cNvPr id="181263" name="Freeform 15"/>
            <p:cNvSpPr>
              <a:spLocks/>
            </p:cNvSpPr>
            <p:nvPr userDrawn="1"/>
          </p:nvSpPr>
          <p:spPr bwMode="ltGray">
            <a:xfrm>
              <a:off x="4805" y="3591"/>
              <a:ext cx="953"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p:spPr>
          <p:txBody>
            <a:bodyPr/>
            <a:lstStyle/>
            <a:p>
              <a:pPr>
                <a:defRPr/>
              </a:pPr>
              <a:endParaRPr lang="ru-RU"/>
            </a:p>
          </p:txBody>
        </p:sp>
        <p:sp>
          <p:nvSpPr>
            <p:cNvPr id="181264" name="Freeform 16"/>
            <p:cNvSpPr>
              <a:spLocks/>
            </p:cNvSpPr>
            <p:nvPr userDrawn="1"/>
          </p:nvSpPr>
          <p:spPr bwMode="ltGray">
            <a:xfrm>
              <a:off x="3059" y="1541"/>
              <a:ext cx="101"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65" name="Freeform 17"/>
            <p:cNvSpPr>
              <a:spLocks noEditPoints="1"/>
            </p:cNvSpPr>
            <p:nvPr userDrawn="1"/>
          </p:nvSpPr>
          <p:spPr bwMode="ltGray">
            <a:xfrm>
              <a:off x="3059" y="1690"/>
              <a:ext cx="89"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66" name="Freeform 18"/>
            <p:cNvSpPr>
              <a:spLocks noEditPoints="1"/>
            </p:cNvSpPr>
            <p:nvPr userDrawn="1"/>
          </p:nvSpPr>
          <p:spPr bwMode="ltGray">
            <a:xfrm>
              <a:off x="3059" y="1768"/>
              <a:ext cx="89"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67" name="Freeform 19"/>
            <p:cNvSpPr>
              <a:spLocks/>
            </p:cNvSpPr>
            <p:nvPr userDrawn="1"/>
          </p:nvSpPr>
          <p:spPr bwMode="ltGray">
            <a:xfrm>
              <a:off x="5470" y="1205"/>
              <a:ext cx="103"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68" name="Freeform 20"/>
            <p:cNvSpPr>
              <a:spLocks noEditPoints="1"/>
            </p:cNvSpPr>
            <p:nvPr userDrawn="1"/>
          </p:nvSpPr>
          <p:spPr bwMode="ltGray">
            <a:xfrm>
              <a:off x="5477"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69" name="Freeform 21"/>
            <p:cNvSpPr>
              <a:spLocks noEditPoints="1"/>
            </p:cNvSpPr>
            <p:nvPr userDrawn="1"/>
          </p:nvSpPr>
          <p:spPr bwMode="ltGray">
            <a:xfrm>
              <a:off x="5470" y="1433"/>
              <a:ext cx="91"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70" name="Freeform 22"/>
            <p:cNvSpPr>
              <a:spLocks noEditPoints="1"/>
            </p:cNvSpPr>
            <p:nvPr userDrawn="1"/>
          </p:nvSpPr>
          <p:spPr bwMode="ltGray">
            <a:xfrm>
              <a:off x="5429" y="3525"/>
              <a:ext cx="65"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71" name="Freeform 23"/>
            <p:cNvSpPr>
              <a:spLocks/>
            </p:cNvSpPr>
            <p:nvPr userDrawn="1"/>
          </p:nvSpPr>
          <p:spPr bwMode="ltGray">
            <a:xfrm>
              <a:off x="3017" y="1127"/>
              <a:ext cx="2604"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p:spPr>
          <p:txBody>
            <a:bodyPr/>
            <a:lstStyle/>
            <a:p>
              <a:pPr>
                <a:defRPr/>
              </a:pPr>
              <a:endParaRPr lang="ru-RU"/>
            </a:p>
          </p:txBody>
        </p:sp>
        <p:sp>
          <p:nvSpPr>
            <p:cNvPr id="181272" name="Freeform 24"/>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73" name="Freeform 25"/>
            <p:cNvSpPr>
              <a:spLocks noEditPoints="1"/>
            </p:cNvSpPr>
            <p:nvPr userDrawn="1"/>
          </p:nvSpPr>
          <p:spPr bwMode="ltGray">
            <a:xfrm>
              <a:off x="3779" y="3872"/>
              <a:ext cx="89"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74" name="Freeform 26"/>
            <p:cNvSpPr>
              <a:spLocks noEditPoints="1"/>
            </p:cNvSpPr>
            <p:nvPr userDrawn="1"/>
          </p:nvSpPr>
          <p:spPr bwMode="ltGray">
            <a:xfrm>
              <a:off x="2401"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75" name="Oval 27"/>
            <p:cNvSpPr>
              <a:spLocks noChangeArrowheads="1"/>
            </p:cNvSpPr>
            <p:nvPr userDrawn="1"/>
          </p:nvSpPr>
          <p:spPr bwMode="ltGray">
            <a:xfrm>
              <a:off x="2445"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p:spPr>
          <p:txBody>
            <a:bodyPr/>
            <a:lstStyle/>
            <a:p>
              <a:pPr>
                <a:defRPr/>
              </a:pPr>
              <a:endParaRPr lang="ru-RU"/>
            </a:p>
          </p:txBody>
        </p:sp>
        <p:sp>
          <p:nvSpPr>
            <p:cNvPr id="181276" name="Oval 28"/>
            <p:cNvSpPr>
              <a:spLocks noChangeArrowheads="1"/>
            </p:cNvSpPr>
            <p:nvPr userDrawn="1"/>
          </p:nvSpPr>
          <p:spPr bwMode="ltGray">
            <a:xfrm>
              <a:off x="2394" y="3834"/>
              <a:ext cx="1503" cy="288"/>
            </a:xfrm>
            <a:prstGeom prst="ellipse">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77" name="Oval 29"/>
            <p:cNvSpPr>
              <a:spLocks noChangeArrowheads="1"/>
            </p:cNvSpPr>
            <p:nvPr userDrawn="1"/>
          </p:nvSpPr>
          <p:spPr bwMode="ltGray">
            <a:xfrm>
              <a:off x="2441" y="3860"/>
              <a:ext cx="1425" cy="221"/>
            </a:xfrm>
            <a:prstGeom prst="ellipse">
              <a:avLst/>
            </a:prstGeom>
            <a:gradFill rotWithShape="0">
              <a:gsLst>
                <a:gs pos="0">
                  <a:schemeClr val="bg2"/>
                </a:gs>
                <a:gs pos="100000">
                  <a:schemeClr val="bg2">
                    <a:gamma/>
                    <a:tint val="81961"/>
                    <a:invGamma/>
                  </a:schemeClr>
                </a:gs>
              </a:gsLst>
              <a:lin ang="0" scaled="1"/>
            </a:gradFill>
            <a:ln>
              <a:noFill/>
            </a:ln>
            <a:effectLst/>
            <a:extLst/>
          </p:spPr>
          <p:txBody>
            <a:bodyPr/>
            <a:lstStyle/>
            <a:p>
              <a:pPr>
                <a:defRPr/>
              </a:pPr>
              <a:endParaRPr lang="ru-RU"/>
            </a:p>
          </p:txBody>
        </p:sp>
        <p:sp>
          <p:nvSpPr>
            <p:cNvPr id="181278" name="Freeform 30"/>
            <p:cNvSpPr>
              <a:spLocks noEditPoints="1"/>
            </p:cNvSpPr>
            <p:nvPr userDrawn="1"/>
          </p:nvSpPr>
          <p:spPr bwMode="ltGray">
            <a:xfrm>
              <a:off x="3743" y="3788"/>
              <a:ext cx="89"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79" name="Freeform 31"/>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80"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p:spPr>
          <p:txBody>
            <a:bodyPr/>
            <a:lstStyle/>
            <a:p>
              <a:pPr>
                <a:defRPr/>
              </a:pPr>
              <a:endParaRPr lang="ru-RU"/>
            </a:p>
          </p:txBody>
        </p:sp>
        <p:sp>
          <p:nvSpPr>
            <p:cNvPr id="181281" name="Rectangle 33"/>
            <p:cNvSpPr>
              <a:spLocks noChangeArrowheads="1"/>
            </p:cNvSpPr>
            <p:nvPr userDrawn="1"/>
          </p:nvSpPr>
          <p:spPr bwMode="ltGray">
            <a:xfrm>
              <a:off x="4289"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82" name="AutoShape 34"/>
            <p:cNvSpPr>
              <a:spLocks noChangeArrowheads="1"/>
            </p:cNvSpPr>
            <p:nvPr userDrawn="1"/>
          </p:nvSpPr>
          <p:spPr bwMode="ltGray">
            <a:xfrm>
              <a:off x="4221" y="1743"/>
              <a:ext cx="204" cy="53"/>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83" name="Freeform 35"/>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p:spPr>
          <p:txBody>
            <a:bodyPr/>
            <a:lstStyle/>
            <a:p>
              <a:pPr>
                <a:defRPr/>
              </a:pPr>
              <a:endParaRPr lang="ru-RU"/>
            </a:p>
          </p:txBody>
        </p:sp>
        <p:sp>
          <p:nvSpPr>
            <p:cNvPr id="181284" name="Freeform 36"/>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p:spPr>
          <p:txBody>
            <a:bodyPr/>
            <a:lstStyle/>
            <a:p>
              <a:pPr>
                <a:defRPr/>
              </a:pPr>
              <a:endParaRPr lang="ru-RU"/>
            </a:p>
          </p:txBody>
        </p:sp>
      </p:grpSp>
      <p:sp>
        <p:nvSpPr>
          <p:cNvPr id="181285" name="Rectangle 37"/>
          <p:cNvSpPr>
            <a:spLocks noGrp="1" noChangeArrowheads="1"/>
          </p:cNvSpPr>
          <p:nvPr>
            <p:ph type="title"/>
          </p:nvPr>
        </p:nvSpPr>
        <p:spPr bwMode="auto">
          <a:xfrm>
            <a:off x="342900" y="369888"/>
            <a:ext cx="6172200" cy="1524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81286" name="Rectangle 38"/>
          <p:cNvSpPr>
            <a:spLocks noGrp="1" noChangeArrowheads="1"/>
          </p:cNvSpPr>
          <p:nvPr>
            <p:ph type="body" idx="1"/>
          </p:nvPr>
        </p:nvSpPr>
        <p:spPr bwMode="auto">
          <a:xfrm>
            <a:off x="342900" y="2133600"/>
            <a:ext cx="6172200" cy="6040438"/>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1287" name="Rectangle 39"/>
          <p:cNvSpPr>
            <a:spLocks noGrp="1" noChangeArrowheads="1"/>
          </p:cNvSpPr>
          <p:nvPr>
            <p:ph type="dt" sz="half" idx="2"/>
          </p:nvPr>
        </p:nvSpPr>
        <p:spPr bwMode="auto">
          <a:xfrm>
            <a:off x="342900" y="8370888"/>
            <a:ext cx="1600200" cy="6096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a:latin typeface="+mn-lt"/>
              </a:defRPr>
            </a:lvl1pPr>
          </a:lstStyle>
          <a:p>
            <a:pPr>
              <a:defRPr/>
            </a:pPr>
            <a:endParaRPr lang="ru-RU"/>
          </a:p>
        </p:txBody>
      </p:sp>
      <p:sp>
        <p:nvSpPr>
          <p:cNvPr id="181288" name="Rectangle 40"/>
          <p:cNvSpPr>
            <a:spLocks noGrp="1" noChangeArrowheads="1"/>
          </p:cNvSpPr>
          <p:nvPr>
            <p:ph type="ftr" sz="quarter" idx="3"/>
          </p:nvPr>
        </p:nvSpPr>
        <p:spPr bwMode="auto">
          <a:xfrm>
            <a:off x="2343150" y="8370888"/>
            <a:ext cx="2171700" cy="6096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endParaRPr lang="ru-RU"/>
          </a:p>
        </p:txBody>
      </p:sp>
      <p:sp>
        <p:nvSpPr>
          <p:cNvPr id="181289" name="Rectangle 41"/>
          <p:cNvSpPr>
            <a:spLocks noGrp="1" noChangeArrowheads="1"/>
          </p:cNvSpPr>
          <p:nvPr>
            <p:ph type="sldNum" sz="quarter" idx="4"/>
          </p:nvPr>
        </p:nvSpPr>
        <p:spPr bwMode="auto">
          <a:xfrm>
            <a:off x="4914900" y="8370888"/>
            <a:ext cx="1600200" cy="6096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mn-lt"/>
              </a:defRPr>
            </a:lvl1pPr>
          </a:lstStyle>
          <a:p>
            <a:pPr>
              <a:defRPr/>
            </a:pPr>
            <a:fld id="{858459AE-1BB2-4986-9536-89155DAA84B8}"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4271"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slideLayout" Target="../slideLayouts/slideLayout14.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5.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5.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hyperlink" Target="http://balezino.udmurt.ru/" TargetMode="External"/><Relationship Id="rId3" Type="http://schemas.openxmlformats.org/officeDocument/2006/relationships/hyperlink" Target="http://www.udmurt.ru/" TargetMode="External"/><Relationship Id="rId7" Type="http://schemas.openxmlformats.org/officeDocument/2006/relationships/hyperlink" Target="http://uodms.udmurt.ru/jurpomosh/" TargetMode="External"/><Relationship Id="rId2"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hyperlink" Target="http://www.mfur.ru/budget%20for%20citizens/" TargetMode="External"/><Relationship Id="rId5" Type="http://schemas.openxmlformats.org/officeDocument/2006/relationships/hyperlink" Target="http://www.mfur.ru/" TargetMode="External"/><Relationship Id="rId4" Type="http://schemas.openxmlformats.org/officeDocument/2006/relationships/hyperlink" Target="http://www.udmgossovet.ru/" TargetMode="External"/><Relationship Id="rId9" Type="http://schemas.openxmlformats.org/officeDocument/2006/relationships/hyperlink" Target="http://balezino.udmurt.ru/city/narod.php"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2" name="Rectangle 24"/>
          <p:cNvSpPr>
            <a:spLocks noGrp="1" noChangeArrowheads="1"/>
          </p:cNvSpPr>
          <p:nvPr>
            <p:ph type="ctrTitle"/>
          </p:nvPr>
        </p:nvSpPr>
        <p:spPr>
          <a:xfrm>
            <a:off x="514350" y="1403648"/>
            <a:ext cx="5829300" cy="2376264"/>
          </a:xfrm>
        </p:spPr>
        <p:txBody>
          <a:bodyPr/>
          <a:lstStyle/>
          <a:p>
            <a:pPr eaLnBrk="1" hangingPunct="1">
              <a:defRPr/>
            </a:pPr>
            <a:r>
              <a:rPr lang="ru-RU" dirty="0" smtClean="0"/>
              <a:t>Бюджет для граждан</a:t>
            </a:r>
          </a:p>
        </p:txBody>
      </p:sp>
      <p:sp>
        <p:nvSpPr>
          <p:cNvPr id="2073" name="Rectangle 25"/>
          <p:cNvSpPr>
            <a:spLocks noGrp="1" noChangeArrowheads="1"/>
          </p:cNvSpPr>
          <p:nvPr>
            <p:ph type="subTitle" idx="1"/>
          </p:nvPr>
        </p:nvSpPr>
        <p:spPr>
          <a:xfrm>
            <a:off x="1028700" y="4139952"/>
            <a:ext cx="4800600" cy="3312368"/>
          </a:xfrm>
        </p:spPr>
        <p:txBody>
          <a:bodyPr/>
          <a:lstStyle/>
          <a:p>
            <a:pPr eaLnBrk="1" hangingPunct="1">
              <a:lnSpc>
                <a:spcPct val="90000"/>
              </a:lnSpc>
              <a:defRPr/>
            </a:pPr>
            <a:r>
              <a:rPr lang="ru-RU" sz="2400" dirty="0" smtClean="0"/>
              <a:t>(Решение </a:t>
            </a:r>
            <a:r>
              <a:rPr lang="ru-RU" sz="2400" dirty="0" smtClean="0"/>
              <a:t>Совета депутатов МО «Муниципальный округ </a:t>
            </a:r>
            <a:r>
              <a:rPr lang="ru-RU" sz="2400" dirty="0" err="1" smtClean="0"/>
              <a:t>Балезинский</a:t>
            </a:r>
            <a:r>
              <a:rPr lang="ru-RU" sz="2400" dirty="0" smtClean="0"/>
              <a:t> район Удмуртской Республики» «О бюджете муниципального образования «Муниципальный округ </a:t>
            </a:r>
            <a:r>
              <a:rPr lang="ru-RU" sz="2400" dirty="0" err="1" smtClean="0"/>
              <a:t>Балезинский</a:t>
            </a:r>
            <a:r>
              <a:rPr lang="ru-RU" sz="2400" dirty="0" smtClean="0"/>
              <a:t> район Удмуртской Республики» на 2025 год и плановый период 2026 и 2027 годов»)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r>
              <a:rPr lang="ru-RU" sz="1600" b="1" dirty="0" smtClean="0">
                <a:latin typeface="Times New Roman" pitchFamily="18" charset="0"/>
              </a:rPr>
              <a:t>ОСНОВНЫЕ ПАРАМЕТРЫ БЮДЖЕТА МО «МУНИЦИПАЛЬНЫЙ ОКРУГ БАЛЕЗИНСКИЙ РАЙОН УДМУРТСКОЙ РЕСПУБЛИКИ» (тыс.руб.)</a:t>
            </a:r>
          </a:p>
        </p:txBody>
      </p:sp>
      <p:graphicFrame>
        <p:nvGraphicFramePr>
          <p:cNvPr id="206240" name="Group 416"/>
          <p:cNvGraphicFramePr>
            <a:graphicFrameLocks noGrp="1"/>
          </p:cNvGraphicFramePr>
          <p:nvPr>
            <p:ph idx="1"/>
            <p:extLst>
              <p:ext uri="{D42A27DB-BD31-4B8C-83A1-F6EECF244321}">
                <p14:modId xmlns="" xmlns:p14="http://schemas.microsoft.com/office/powerpoint/2010/main" val="3593727860"/>
              </p:ext>
            </p:extLst>
          </p:nvPr>
        </p:nvGraphicFramePr>
        <p:xfrm>
          <a:off x="357166" y="1643042"/>
          <a:ext cx="6157933" cy="5993071"/>
        </p:xfrm>
        <a:graphic>
          <a:graphicData uri="http://schemas.openxmlformats.org/drawingml/2006/table">
            <a:tbl>
              <a:tblPr/>
              <a:tblGrid>
                <a:gridCol w="1647811"/>
                <a:gridCol w="1066833"/>
                <a:gridCol w="1071570"/>
                <a:gridCol w="1214446"/>
                <a:gridCol w="1157273"/>
              </a:tblGrid>
              <a:tr h="2428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Показатель</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2024 год (оценка)</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2025 год</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2026 год</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2027 год</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Общий объем доходов</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1944461,0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1636248,8</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1553479,0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1672736,7</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97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Налоговые и неналоговые доходы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473059,0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507241,0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541117,0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586145,0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2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Безвозмездные поступления</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1471402,0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1129007,8</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1012362,0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1086591,7</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9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Общий объем расходов</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2010140,0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1636248,8</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1553479,0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1672736,0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69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Дефицит (-)/ </a:t>
                      </a:r>
                      <a:r>
                        <a:rPr kumimoji="0" lang="ru-RU" sz="1400" b="0" i="0" u="none" strike="noStrike" cap="none" normalizeH="0" baseline="0" dirty="0" err="1" smtClean="0">
                          <a:ln>
                            <a:noFill/>
                          </a:ln>
                          <a:solidFill>
                            <a:schemeClr val="tx1"/>
                          </a:solidFill>
                          <a:effectLst/>
                          <a:latin typeface="Arial" charset="0"/>
                        </a:rPr>
                        <a:t>профицит</a:t>
                      </a:r>
                      <a:r>
                        <a:rPr kumimoji="0" lang="ru-RU" sz="1400" b="0" i="0" u="none" strike="noStrike" cap="none" normalizeH="0" baseline="0" dirty="0" smtClean="0">
                          <a:ln>
                            <a:noFill/>
                          </a:ln>
                          <a:solidFill>
                            <a:schemeClr val="tx1"/>
                          </a:solidFill>
                          <a:effectLst/>
                          <a:latin typeface="Arial" charset="0"/>
                        </a:rPr>
                        <a:t>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-65679,0</a:t>
                      </a:r>
                      <a:endParaRPr kumimoji="0" lang="ru-RU" sz="14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325" name="Picture 421" descr="75b44b0e9c2e5d305fa323c6c51d3476_xl"/>
          <p:cNvPicPr>
            <a:picLocks noChangeAspect="1" noChangeArrowheads="1"/>
          </p:cNvPicPr>
          <p:nvPr/>
        </p:nvPicPr>
        <p:blipFill>
          <a:blip r:embed="rId2" cstate="print"/>
          <a:srcRect/>
          <a:stretch>
            <a:fillRect/>
          </a:stretch>
        </p:blipFill>
        <p:spPr bwMode="auto">
          <a:xfrm>
            <a:off x="404813" y="2339975"/>
            <a:ext cx="2087562" cy="1655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3"/>
          <p:cNvSpPr>
            <a:spLocks noGrp="1" noChangeArrowheads="1"/>
          </p:cNvSpPr>
          <p:nvPr>
            <p:ph type="title"/>
          </p:nvPr>
        </p:nvSpPr>
        <p:spPr>
          <a:xfrm>
            <a:off x="342900" y="366713"/>
            <a:ext cx="6172200" cy="533400"/>
          </a:xfrm>
        </p:spPr>
        <p:txBody>
          <a:bodyPr/>
          <a:lstStyle/>
          <a:p>
            <a:pPr eaLnBrk="1" hangingPunct="1"/>
            <a:r>
              <a:rPr lang="ru-RU" sz="1400" b="1" dirty="0" smtClean="0"/>
              <a:t>Муниципальный долг муниципального образования «Муниципальный округ </a:t>
            </a:r>
            <a:r>
              <a:rPr lang="ru-RU" sz="1400" b="1" dirty="0" err="1" smtClean="0"/>
              <a:t>Балезинский</a:t>
            </a:r>
            <a:r>
              <a:rPr lang="ru-RU" sz="1400" b="1" dirty="0" smtClean="0"/>
              <a:t> район Удмуртской Республики» (тыс.руб.)</a:t>
            </a:r>
          </a:p>
        </p:txBody>
      </p:sp>
      <p:graphicFrame>
        <p:nvGraphicFramePr>
          <p:cNvPr id="252005" name="Group 101"/>
          <p:cNvGraphicFramePr>
            <a:graphicFrameLocks noGrp="1"/>
          </p:cNvGraphicFramePr>
          <p:nvPr>
            <p:ph idx="1"/>
            <p:extLst>
              <p:ext uri="{D42A27DB-BD31-4B8C-83A1-F6EECF244321}">
                <p14:modId xmlns="" xmlns:p14="http://schemas.microsoft.com/office/powerpoint/2010/main" val="2446106625"/>
              </p:ext>
            </p:extLst>
          </p:nvPr>
        </p:nvGraphicFramePr>
        <p:xfrm>
          <a:off x="563096" y="1355010"/>
          <a:ext cx="6172200" cy="2738646"/>
        </p:xfrm>
        <a:graphic>
          <a:graphicData uri="http://schemas.openxmlformats.org/drawingml/2006/table">
            <a:tbl>
              <a:tblPr/>
              <a:tblGrid>
                <a:gridCol w="2594866"/>
                <a:gridCol w="929178"/>
                <a:gridCol w="929178"/>
                <a:gridCol w="859489"/>
                <a:gridCol w="859489"/>
              </a:tblGrid>
              <a:tr h="8398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0" i="0" u="none" strike="noStrike" cap="none" normalizeH="0" baseline="0" dirty="0" smtClean="0">
                          <a:ln>
                            <a:noFill/>
                          </a:ln>
                          <a:solidFill>
                            <a:schemeClr val="tx1"/>
                          </a:solidFill>
                          <a:effectLst/>
                          <a:latin typeface="Arial" charset="0"/>
                        </a:rPr>
                        <a:t>Наименование</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На 1 января 2025 года (уточненный план)</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На 1 января 2026 года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На 1 января 2027 года</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На 1 января 2028 года</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7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Верхний предел муниципального долга МО «Муниципальный округ </a:t>
                      </a:r>
                      <a:r>
                        <a:rPr kumimoji="0" lang="ru-RU" sz="1050" b="1" i="0" u="none" strike="noStrike" cap="none" normalizeH="0" baseline="0" dirty="0" err="1" smtClean="0">
                          <a:ln>
                            <a:noFill/>
                          </a:ln>
                          <a:solidFill>
                            <a:schemeClr val="tx1"/>
                          </a:solidFill>
                          <a:effectLst/>
                          <a:latin typeface="Arial" charset="0"/>
                        </a:rPr>
                        <a:t>Балезинский</a:t>
                      </a:r>
                      <a:r>
                        <a:rPr kumimoji="0" lang="ru-RU" sz="1050" b="1" i="0" u="none" strike="noStrike" cap="none" normalizeH="0" baseline="0" dirty="0" smtClean="0">
                          <a:ln>
                            <a:noFill/>
                          </a:ln>
                          <a:solidFill>
                            <a:schemeClr val="tx1"/>
                          </a:solidFill>
                          <a:effectLst/>
                          <a:latin typeface="Arial" charset="0"/>
                        </a:rPr>
                        <a:t> район Удмуртской Республики»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93213,5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85323,4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85159,1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85073,0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7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0" i="0" u="none" strike="noStrike" cap="none" normalizeH="0" baseline="0" dirty="0" smtClean="0">
                          <a:ln>
                            <a:noFill/>
                          </a:ln>
                          <a:solidFill>
                            <a:schemeClr val="tx1"/>
                          </a:solidFill>
                          <a:effectLst/>
                          <a:latin typeface="Arial" charset="0"/>
                        </a:rPr>
                        <a:t>в том числе верхний предел долга по муниципальным гарантиям МО «Муниципальный округ </a:t>
                      </a:r>
                      <a:r>
                        <a:rPr kumimoji="0" lang="ru-RU" sz="1050" b="0" i="0" u="none" strike="noStrike" cap="none" normalizeH="0" baseline="0" dirty="0" err="1" smtClean="0">
                          <a:ln>
                            <a:noFill/>
                          </a:ln>
                          <a:solidFill>
                            <a:schemeClr val="tx1"/>
                          </a:solidFill>
                          <a:effectLst/>
                          <a:latin typeface="Arial" charset="0"/>
                        </a:rPr>
                        <a:t>Балезинский</a:t>
                      </a:r>
                      <a:r>
                        <a:rPr kumimoji="0" lang="ru-RU" sz="1050" b="0" i="0" u="none" strike="noStrike" cap="none" normalizeH="0" baseline="0" dirty="0" smtClean="0">
                          <a:ln>
                            <a:noFill/>
                          </a:ln>
                          <a:solidFill>
                            <a:schemeClr val="tx1"/>
                          </a:solidFill>
                          <a:effectLst/>
                          <a:latin typeface="Arial" charset="0"/>
                        </a:rPr>
                        <a:t> район Удмуртской Республики»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0" i="0" u="none" strike="noStrike" cap="none" normalizeH="0" baseline="0" dirty="0" smtClean="0">
                          <a:ln>
                            <a:noFill/>
                          </a:ln>
                          <a:solidFill>
                            <a:schemeClr val="tx1"/>
                          </a:solidFill>
                          <a:effectLst/>
                          <a:latin typeface="Arial" charset="0"/>
                        </a:rPr>
                        <a:t>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0" i="0" u="none" strike="noStrike" cap="none" normalizeH="0" baseline="0" dirty="0" smtClean="0">
                          <a:ln>
                            <a:noFill/>
                          </a:ln>
                          <a:solidFill>
                            <a:schemeClr val="tx1"/>
                          </a:solidFill>
                          <a:effectLst/>
                          <a:latin typeface="Arial" charset="0"/>
                        </a:rPr>
                        <a:t>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0" i="0" u="none" strike="noStrike" cap="none" normalizeH="0" baseline="0" dirty="0" smtClean="0">
                          <a:ln>
                            <a:noFill/>
                          </a:ln>
                          <a:solidFill>
                            <a:schemeClr val="tx1"/>
                          </a:solidFill>
                          <a:effectLst/>
                          <a:latin typeface="Arial" charset="0"/>
                        </a:rPr>
                        <a:t>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0" i="0" u="none" strike="noStrike" cap="none" normalizeH="0" baseline="0" dirty="0" smtClean="0">
                          <a:ln>
                            <a:noFill/>
                          </a:ln>
                          <a:solidFill>
                            <a:schemeClr val="tx1"/>
                          </a:solidFill>
                          <a:effectLst/>
                          <a:latin typeface="Arial" charset="0"/>
                        </a:rPr>
                        <a:t>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2318" name="Picture 37" descr="799caf6cdc386b6a42e5abdc9b69ad42_L"/>
          <p:cNvPicPr>
            <a:picLocks noChangeAspect="1" noChangeArrowheads="1"/>
          </p:cNvPicPr>
          <p:nvPr/>
        </p:nvPicPr>
        <p:blipFill>
          <a:blip r:embed="rId2" cstate="print"/>
          <a:srcRect/>
          <a:stretch>
            <a:fillRect/>
          </a:stretch>
        </p:blipFill>
        <p:spPr bwMode="auto">
          <a:xfrm>
            <a:off x="571480" y="1043608"/>
            <a:ext cx="2232025" cy="1599566"/>
          </a:xfrm>
          <a:prstGeom prst="rect">
            <a:avLst/>
          </a:prstGeom>
          <a:noFill/>
          <a:ln w="9525">
            <a:noFill/>
            <a:miter lim="800000"/>
            <a:headEnd/>
            <a:tailEnd/>
          </a:ln>
        </p:spPr>
      </p:pic>
      <p:sp>
        <p:nvSpPr>
          <p:cNvPr id="7" name="Прямоугольник 6"/>
          <p:cNvSpPr/>
          <p:nvPr/>
        </p:nvSpPr>
        <p:spPr>
          <a:xfrm>
            <a:off x="571480" y="4286248"/>
            <a:ext cx="6072230" cy="307777"/>
          </a:xfrm>
          <a:prstGeom prst="rect">
            <a:avLst/>
          </a:prstGeom>
        </p:spPr>
        <p:txBody>
          <a:bodyPr wrap="square">
            <a:spAutoFit/>
          </a:bodyPr>
          <a:lstStyle/>
          <a:p>
            <a:r>
              <a:rPr lang="ru-RU" b="1" dirty="0" smtClean="0"/>
              <a:t>Источники внутреннего финансирования дефицита бюджета (тыс.руб.)</a:t>
            </a:r>
            <a:endParaRPr lang="ru-RU" dirty="0"/>
          </a:p>
        </p:txBody>
      </p:sp>
      <p:graphicFrame>
        <p:nvGraphicFramePr>
          <p:cNvPr id="8" name="Group 100"/>
          <p:cNvGraphicFramePr>
            <a:graphicFrameLocks/>
          </p:cNvGraphicFramePr>
          <p:nvPr>
            <p:extLst>
              <p:ext uri="{D42A27DB-BD31-4B8C-83A1-F6EECF244321}">
                <p14:modId xmlns="" xmlns:p14="http://schemas.microsoft.com/office/powerpoint/2010/main" val="1697836915"/>
              </p:ext>
            </p:extLst>
          </p:nvPr>
        </p:nvGraphicFramePr>
        <p:xfrm>
          <a:off x="428604" y="4929190"/>
          <a:ext cx="6143668" cy="4030980"/>
        </p:xfrm>
        <a:graphic>
          <a:graphicData uri="http://schemas.openxmlformats.org/drawingml/2006/table">
            <a:tbl>
              <a:tblPr/>
              <a:tblGrid>
                <a:gridCol w="3408345"/>
                <a:gridCol w="911774"/>
                <a:gridCol w="896137"/>
                <a:gridCol w="927412"/>
              </a:tblGrid>
              <a:tr h="7067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Наименование</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Times New Roman" pitchFamily="18"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2025 год</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2026 год</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2027 год</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7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Привлечение муниципальными округами кредитов от кредитных организаций </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36 137,3</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52 449,2</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85 073,0</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43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Погашение муниципальными округами кредитов от кредитных организаций </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0,0</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-36 137,3</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- 52 449,2</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611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200" b="0" i="0" u="none" strike="noStrike" cap="none" normalizeH="0" baseline="0" dirty="0" smtClean="0">
                          <a:ln>
                            <a:noFill/>
                          </a:ln>
                          <a:solidFill>
                            <a:schemeClr val="tx1"/>
                          </a:solidFill>
                          <a:effectLst/>
                          <a:latin typeface="Times New Roman" pitchFamily="18" charset="0"/>
                        </a:rPr>
                        <a:t>Погашение бюджетами муниципальных округов кредитов из других бюджетов бюджетной системы РФ</a:t>
                      </a:r>
                      <a:endParaRPr kumimoji="0" lang="ru-RU" sz="1200" b="1" i="0" u="none" strike="noStrike" cap="none" normalizeH="0" baseline="0" dirty="0" smtClean="0">
                        <a:ln>
                          <a:noFill/>
                        </a:ln>
                        <a:solidFill>
                          <a:schemeClr val="tx1"/>
                        </a:solidFill>
                        <a:effectLst/>
                        <a:latin typeface="Times New Roman" pitchFamily="18"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-37 979,8</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-16 476,2</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-32 709,9</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43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Изменение остатков средств на счетах по учету средств бюджета</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1 842,5</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164,3</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86,1</a:t>
                      </a:r>
                      <a:endParaRPr kumimoji="0" lang="ru-RU" sz="1200" b="0" i="0" u="none" strike="noStrike" cap="none" normalizeH="0" baseline="0" dirty="0" smtClean="0">
                        <a:ln>
                          <a:noFill/>
                        </a:ln>
                        <a:solidFill>
                          <a:schemeClr val="tx1"/>
                        </a:solidFill>
                        <a:effectLst/>
                        <a:latin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6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ИТОГО</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0,0</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rPr>
                        <a:t>0,0</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0,0</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342900" y="107950"/>
            <a:ext cx="6172200" cy="360363"/>
          </a:xfrm>
        </p:spPr>
        <p:txBody>
          <a:bodyPr/>
          <a:lstStyle/>
          <a:p>
            <a:pPr eaLnBrk="1" hangingPunct="1"/>
            <a:r>
              <a:rPr lang="ru-RU" sz="1400" b="1" dirty="0" smtClean="0">
                <a:latin typeface="Times New Roman" pitchFamily="18" charset="0"/>
              </a:rPr>
              <a:t>Доходы бюджета МО «Муниципальный округ </a:t>
            </a:r>
            <a:r>
              <a:rPr lang="ru-RU" sz="1400" b="1" dirty="0" err="1" smtClean="0">
                <a:latin typeface="Times New Roman" pitchFamily="18" charset="0"/>
              </a:rPr>
              <a:t>Балезинский</a:t>
            </a:r>
            <a:r>
              <a:rPr lang="ru-RU" sz="1400" b="1" dirty="0" smtClean="0">
                <a:latin typeface="Times New Roman" pitchFamily="18" charset="0"/>
              </a:rPr>
              <a:t> район Удмуртской Республики»  (тыс.руб.)</a:t>
            </a:r>
          </a:p>
        </p:txBody>
      </p:sp>
      <p:graphicFrame>
        <p:nvGraphicFramePr>
          <p:cNvPr id="208324" name="Group 452"/>
          <p:cNvGraphicFramePr>
            <a:graphicFrameLocks noGrp="1"/>
          </p:cNvGraphicFramePr>
          <p:nvPr>
            <p:ph idx="1"/>
            <p:extLst>
              <p:ext uri="{D42A27DB-BD31-4B8C-83A1-F6EECF244321}">
                <p14:modId xmlns="" xmlns:p14="http://schemas.microsoft.com/office/powerpoint/2010/main" val="1696142183"/>
              </p:ext>
            </p:extLst>
          </p:nvPr>
        </p:nvGraphicFramePr>
        <p:xfrm>
          <a:off x="342900" y="539750"/>
          <a:ext cx="6372248" cy="8561690"/>
        </p:xfrm>
        <a:graphic>
          <a:graphicData uri="http://schemas.openxmlformats.org/drawingml/2006/table">
            <a:tbl>
              <a:tblPr/>
              <a:tblGrid>
                <a:gridCol w="2740329"/>
                <a:gridCol w="891590"/>
                <a:gridCol w="891590"/>
                <a:gridCol w="893230"/>
                <a:gridCol w="955509"/>
              </a:tblGrid>
              <a:tr h="5758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показателя</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 (оценка)</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2027 год</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Налоговые и неналоговые доходы, из них:</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473 059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507 241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541 117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586 145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6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Налоги на прибыль, доходы, в т.ч.</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369 888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406 877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438 206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468 004</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Налог на доходы физ.лиц</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369 888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406 877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438 206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468 004</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61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Налоги на товары (работы, услуги), реализуемые на территории РФ, в т.ч.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40 682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43 561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44 946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58 990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2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Акцизы под подакцизным товарам (продукции), производимым на территории РФ</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40 682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43 561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44 946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58 990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7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Налоги на совокупный доход</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19 302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20 200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21 009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21 850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7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Налог на имущество</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19 841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18 662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18 662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18 662</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7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Земельный налог</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15 267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14 088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14 088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14 088</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Налоги, сборы и регулярные платежи за пользование природными ресурсами</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350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Государственная пошлина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3 341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3 498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3 638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3 783</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Доходы от использования имущества, находящегося в муниципальной собственности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11 075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9 386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9 499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9 599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Платежи при пользовании природными ресурсами</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2 744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2 149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2 149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2 149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Доходы от оказания платных услуг (работ) и компенсации затрат государства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10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10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10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6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Доходы от продажи материальных и нематериальных ресурсов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1 500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 1 800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1 900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2 000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Штрафы, санкции, возмещение ущерба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693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693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693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693</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Прочие неналоговые доходы</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3 620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65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65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65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Безвозмездные поступления, в т.ч.</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1471402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1129007,8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1012362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1086591,7</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Безвозмездные поступления от других бюджетов бюджетной системы РФ</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1446000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1129007,8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1012362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1086591,7</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ИТОГО ДОХОДОВ</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1944461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1636248,8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1553479,0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1672736,7</a:t>
                      </a:r>
                      <a:endParaRPr kumimoji="0" lang="ru-RU" sz="110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342900" y="142845"/>
            <a:ext cx="6172200" cy="1000131"/>
          </a:xfrm>
        </p:spPr>
        <p:txBody>
          <a:bodyPr/>
          <a:lstStyle/>
          <a:p>
            <a:pPr eaLnBrk="1" hangingPunct="1"/>
            <a:r>
              <a:rPr lang="ru-RU" sz="1400" b="1" dirty="0" smtClean="0">
                <a:latin typeface="Times New Roman" pitchFamily="18" charset="0"/>
              </a:rPr>
              <a:t>Расходы бюджета МО «Муниципальный округ </a:t>
            </a:r>
            <a:r>
              <a:rPr lang="ru-RU" sz="1400" b="1" dirty="0" err="1" smtClean="0">
                <a:latin typeface="Times New Roman" pitchFamily="18" charset="0"/>
              </a:rPr>
              <a:t>Балезинский</a:t>
            </a:r>
            <a:r>
              <a:rPr lang="ru-RU" sz="1400" b="1" dirty="0" smtClean="0">
                <a:latin typeface="Times New Roman" pitchFamily="18" charset="0"/>
              </a:rPr>
              <a:t> район Удмуртской Республики» по разделам (подразделам) бюджетной классификации (тыс.руб.)</a:t>
            </a:r>
            <a:r>
              <a:rPr lang="ru-RU" sz="1200" dirty="0" smtClean="0">
                <a:latin typeface="Times New Roman" pitchFamily="18" charset="0"/>
              </a:rPr>
              <a:t> </a:t>
            </a:r>
          </a:p>
        </p:txBody>
      </p:sp>
      <p:graphicFrame>
        <p:nvGraphicFramePr>
          <p:cNvPr id="210358" name="Group 438"/>
          <p:cNvGraphicFramePr>
            <a:graphicFrameLocks noGrp="1"/>
          </p:cNvGraphicFramePr>
          <p:nvPr>
            <p:ph idx="1"/>
            <p:extLst>
              <p:ext uri="{D42A27DB-BD31-4B8C-83A1-F6EECF244321}">
                <p14:modId xmlns="" xmlns:p14="http://schemas.microsoft.com/office/powerpoint/2010/main" val="2525692954"/>
              </p:ext>
            </p:extLst>
          </p:nvPr>
        </p:nvGraphicFramePr>
        <p:xfrm>
          <a:off x="357166" y="1142976"/>
          <a:ext cx="6215106" cy="7164313"/>
        </p:xfrm>
        <a:graphic>
          <a:graphicData uri="http://schemas.openxmlformats.org/drawingml/2006/table">
            <a:tbl>
              <a:tblPr/>
              <a:tblGrid>
                <a:gridCol w="1933575"/>
                <a:gridCol w="792163"/>
                <a:gridCol w="865187"/>
                <a:gridCol w="863600"/>
                <a:gridCol w="863600"/>
                <a:gridCol w="896981"/>
              </a:tblGrid>
              <a:tr h="5217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показателя</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Подраздел</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 (оценка)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2027 год</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66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Общегосударственные вопросы</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0100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178 880,0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188 120,4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195 893,7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195 860,4</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4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Функционирование высшего должностного лица субъекта РФ и муниципального образования</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0102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2 965,0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3 092,5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3 265,0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3 265,0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76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0103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2 156,0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2 532,5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2 675,0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2 675,0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76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Функционирование Правительства РФ, высших исполнительных органов государственной власти субъектов РФ, местных администраций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0104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75 391,0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80 003,1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84 127,1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84 181,3</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45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Судебная система</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0105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19,0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154,0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23,9</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0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Обеспечение деятельности финансовых, налоговых и таможенных органов финансового (финансово-бюджетного) надзора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0106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9 752,0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11 095,0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11 710,9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11 710,9</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45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Резервные фонды</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0111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30,0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8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Другие общегосударственные вопросы</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0113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88 577,0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91 359,6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93 931,7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93 974,3</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8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Национальная оборона</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0200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2 652,0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2 800,0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2 813,0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2 911,0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8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Мобилизационная и вневойсковая подготовка</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0203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2 652,0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2 800,0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2 813,0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2 911,0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4411" name="Picture 387" descr="article616"/>
          <p:cNvPicPr>
            <a:picLocks noChangeAspect="1" noChangeArrowheads="1"/>
          </p:cNvPicPr>
          <p:nvPr/>
        </p:nvPicPr>
        <p:blipFill>
          <a:blip r:embed="rId2" cstate="print"/>
          <a:srcRect/>
          <a:stretch>
            <a:fillRect/>
          </a:stretch>
        </p:blipFill>
        <p:spPr bwMode="auto">
          <a:xfrm>
            <a:off x="1268760" y="1907704"/>
            <a:ext cx="1439614" cy="936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9398" name="Group 262"/>
          <p:cNvGraphicFramePr>
            <a:graphicFrameLocks noGrp="1"/>
          </p:cNvGraphicFramePr>
          <p:nvPr>
            <p:ph/>
            <p:extLst>
              <p:ext uri="{D42A27DB-BD31-4B8C-83A1-F6EECF244321}">
                <p14:modId xmlns="" xmlns:p14="http://schemas.microsoft.com/office/powerpoint/2010/main" val="2804297930"/>
              </p:ext>
            </p:extLst>
          </p:nvPr>
        </p:nvGraphicFramePr>
        <p:xfrm>
          <a:off x="342900" y="141561"/>
          <a:ext cx="6300811" cy="8950919"/>
        </p:xfrm>
        <a:graphic>
          <a:graphicData uri="http://schemas.openxmlformats.org/drawingml/2006/table">
            <a:tbl>
              <a:tblPr/>
              <a:tblGrid>
                <a:gridCol w="1973865"/>
                <a:gridCol w="808670"/>
                <a:gridCol w="883215"/>
                <a:gridCol w="881595"/>
                <a:gridCol w="881595"/>
                <a:gridCol w="871871"/>
              </a:tblGrid>
              <a:tr h="16129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Национальная безопасность и правоохранительная деятельность</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0300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6 910,0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3 538,1</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3 668,1</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3 668,1</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8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Защита населения и территории от чрезвычайных ситуаций природного и техногенного характера, пожарная безопасность</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0310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6 874,0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3 531,0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3 661,0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3 661,0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8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Другие вопросы в области национальной безопасности и правоохранительной деятельности  </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0314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36,0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7,1</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7,1</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7,1</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90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Национальная экономика</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0400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147 432,0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93 810,4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95 180,2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109 789,8</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Сельское хозяйство и рыболовство</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0405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71,0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23,8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Транспорт</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0408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770,0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3 100,0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3 100,0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3 100,0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Дорожное хозяйство (дорожные фонды) </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0409</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145 193,0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84 531,0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85 734,2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102 227,4</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Другие вопросы в области национальной экономики </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0412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1 398,0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6 155,6</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6 341,0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4 457,5</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311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smtClean="0">
                          <a:ln>
                            <a:noFill/>
                          </a:ln>
                          <a:solidFill>
                            <a:schemeClr val="tx1"/>
                          </a:solidFill>
                          <a:effectLst/>
                          <a:latin typeface="Arial" charset="0"/>
                        </a:rPr>
                        <a:t>Жилищно-коммунальное хозяйство</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0500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334 112,0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209 305,2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29 258,8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36 482,4</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13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Жилищное хозяйство</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0501</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86 931,0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182 501,4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1 006,6</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2 315,0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5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Коммунальное хозяйство</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0502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22 721,1</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21 362,9</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22 811,2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28 726,4</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6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Благоустройство</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0503</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19 799,0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5 248,0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5 248,0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5 248,0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4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Другие вопросы в области жилищно-коммунального хозяйства</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0505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171,0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193,0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193,0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193,0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6465" name="Picture 163" descr="0005-005-Uroki-selskokhozjajstvennogo-truda"/>
          <p:cNvPicPr>
            <a:picLocks noChangeAspect="1" noChangeArrowheads="1"/>
          </p:cNvPicPr>
          <p:nvPr/>
        </p:nvPicPr>
        <p:blipFill>
          <a:blip r:embed="rId2" cstate="print"/>
          <a:srcRect/>
          <a:stretch>
            <a:fillRect/>
          </a:stretch>
        </p:blipFill>
        <p:spPr bwMode="auto">
          <a:xfrm>
            <a:off x="1304863" y="3563888"/>
            <a:ext cx="1800101" cy="1224135"/>
          </a:xfrm>
          <a:prstGeom prst="rect">
            <a:avLst/>
          </a:prstGeom>
          <a:noFill/>
          <a:ln w="9525">
            <a:noFill/>
            <a:miter lim="800000"/>
            <a:headEnd/>
            <a:tailEnd/>
          </a:ln>
        </p:spPr>
      </p:pic>
      <p:pic>
        <p:nvPicPr>
          <p:cNvPr id="16466" name="Picture 214" descr="photo"/>
          <p:cNvPicPr>
            <a:picLocks noChangeAspect="1" noChangeArrowheads="1"/>
          </p:cNvPicPr>
          <p:nvPr/>
        </p:nvPicPr>
        <p:blipFill>
          <a:blip r:embed="rId3" cstate="print"/>
          <a:srcRect/>
          <a:stretch>
            <a:fillRect/>
          </a:stretch>
        </p:blipFill>
        <p:spPr bwMode="auto">
          <a:xfrm>
            <a:off x="1664903" y="6569521"/>
            <a:ext cx="1440061" cy="1152128"/>
          </a:xfrm>
          <a:prstGeom prst="rect">
            <a:avLst/>
          </a:prstGeom>
          <a:noFill/>
          <a:ln w="9525">
            <a:noFill/>
            <a:miter lim="800000"/>
            <a:headEnd/>
            <a:tailEnd/>
          </a:ln>
        </p:spPr>
      </p:pic>
      <p:pic>
        <p:nvPicPr>
          <p:cNvPr id="5" name="Picture 391" descr="0024-024-KAFEDRA-USTOJCHIVOSTI-EKONOMIKI-I-ZHIZNEOBESPECHENIJA-tel"/>
          <p:cNvPicPr>
            <a:picLocks noChangeAspect="1" noChangeArrowheads="1"/>
          </p:cNvPicPr>
          <p:nvPr/>
        </p:nvPicPr>
        <p:blipFill>
          <a:blip r:embed="rId4" cstate="print"/>
          <a:srcRect/>
          <a:stretch>
            <a:fillRect/>
          </a:stretch>
        </p:blipFill>
        <p:spPr bwMode="auto">
          <a:xfrm>
            <a:off x="2132856" y="395536"/>
            <a:ext cx="1944216" cy="12961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1386" name="Group 202"/>
          <p:cNvGraphicFramePr>
            <a:graphicFrameLocks noGrp="1"/>
          </p:cNvGraphicFramePr>
          <p:nvPr>
            <p:ph/>
            <p:extLst>
              <p:ext uri="{D42A27DB-BD31-4B8C-83A1-F6EECF244321}">
                <p14:modId xmlns="" xmlns:p14="http://schemas.microsoft.com/office/powerpoint/2010/main" val="2351883894"/>
              </p:ext>
            </p:extLst>
          </p:nvPr>
        </p:nvGraphicFramePr>
        <p:xfrm>
          <a:off x="342900" y="179388"/>
          <a:ext cx="6372247" cy="8100377"/>
        </p:xfrm>
        <a:graphic>
          <a:graphicData uri="http://schemas.openxmlformats.org/drawingml/2006/table">
            <a:tbl>
              <a:tblPr/>
              <a:tblGrid>
                <a:gridCol w="1996244"/>
                <a:gridCol w="619110"/>
                <a:gridCol w="899374"/>
                <a:gridCol w="928694"/>
                <a:gridCol w="1000132"/>
                <a:gridCol w="928693"/>
              </a:tblGrid>
              <a:tr h="1512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Охрана окружающей среды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6 411,0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2 346,0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2 346,0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2 346,0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4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Другие вопросы в области охраны окружающей среды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0605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6 411,0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2 346,0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2 346,0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2 346,0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Образование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1050940,0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952 346,6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1010521,2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1079756,4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Дошкольное образование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0701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258 706,0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245 217,9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255 242,3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269 263,2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Общее образование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0702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604 840,0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588 595,2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634 000,4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686 735,6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Дополнительное образование детей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0703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42 776,0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45 737,4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48 478,4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50 993,7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Молодежная политика и оздоровление детей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0707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26 239,0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3 502,9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3 511,4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3 528,2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Другие вопросы в области образования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0709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118 379,0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69 293,1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69 288,7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69 235,6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36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Культура, кинематография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160 449,0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133 563,5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140 383,1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148 875,7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Культура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0801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155 874,0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128 122,8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134 640,8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143 133,5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Другие вопросы в области культуры и кинематографии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0804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4 575,0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5 440,7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5 742,3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5 742,3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7496" name="Picture 187" descr="427568_html_3a506771"/>
          <p:cNvPicPr>
            <a:picLocks noChangeAspect="1" noChangeArrowheads="1"/>
          </p:cNvPicPr>
          <p:nvPr/>
        </p:nvPicPr>
        <p:blipFill>
          <a:blip r:embed="rId2" cstate="print"/>
          <a:srcRect/>
          <a:stretch>
            <a:fillRect/>
          </a:stretch>
        </p:blipFill>
        <p:spPr bwMode="auto">
          <a:xfrm>
            <a:off x="764704" y="2411760"/>
            <a:ext cx="1728192" cy="1079500"/>
          </a:xfrm>
          <a:prstGeom prst="rect">
            <a:avLst/>
          </a:prstGeom>
          <a:noFill/>
          <a:ln w="9525">
            <a:noFill/>
            <a:miter lim="800000"/>
            <a:headEnd/>
            <a:tailEnd/>
          </a:ln>
        </p:spPr>
      </p:pic>
      <p:pic>
        <p:nvPicPr>
          <p:cNvPr id="17497" name="Picture 195" descr="e84ad42f7063b46ecd6ffb9aef0ae394"/>
          <p:cNvPicPr>
            <a:picLocks noChangeAspect="1" noChangeArrowheads="1"/>
          </p:cNvPicPr>
          <p:nvPr/>
        </p:nvPicPr>
        <p:blipFill>
          <a:blip r:embed="rId3" cstate="print"/>
          <a:srcRect/>
          <a:stretch>
            <a:fillRect/>
          </a:stretch>
        </p:blipFill>
        <p:spPr bwMode="auto">
          <a:xfrm>
            <a:off x="500042" y="5786446"/>
            <a:ext cx="2643182" cy="1714512"/>
          </a:xfrm>
          <a:prstGeom prst="rect">
            <a:avLst/>
          </a:prstGeom>
          <a:noFill/>
          <a:ln w="9525">
            <a:noFill/>
            <a:miter lim="800000"/>
            <a:headEnd/>
            <a:tailEnd/>
          </a:ln>
        </p:spPr>
      </p:pic>
      <p:pic>
        <p:nvPicPr>
          <p:cNvPr id="8" name="Рисунок 7" descr="kisspng-earth-environmental-protection-energy-conservation-green-earth-5a84de9937c9c1.1434943915186571772285.jpg"/>
          <p:cNvPicPr>
            <a:picLocks noChangeAspect="1"/>
          </p:cNvPicPr>
          <p:nvPr/>
        </p:nvPicPr>
        <p:blipFill>
          <a:blip r:embed="rId4" cstate="print"/>
          <a:stretch>
            <a:fillRect/>
          </a:stretch>
        </p:blipFill>
        <p:spPr>
          <a:xfrm>
            <a:off x="980728" y="395536"/>
            <a:ext cx="1728192" cy="129614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4582" name="Group 150"/>
          <p:cNvGraphicFramePr>
            <a:graphicFrameLocks noGrp="1"/>
          </p:cNvGraphicFramePr>
          <p:nvPr>
            <p:ph/>
            <p:extLst>
              <p:ext uri="{D42A27DB-BD31-4B8C-83A1-F6EECF244321}">
                <p14:modId xmlns="" xmlns:p14="http://schemas.microsoft.com/office/powerpoint/2010/main" val="1186798202"/>
              </p:ext>
            </p:extLst>
          </p:nvPr>
        </p:nvGraphicFramePr>
        <p:xfrm>
          <a:off x="357166" y="392317"/>
          <a:ext cx="6172200" cy="5851697"/>
        </p:xfrm>
        <a:graphic>
          <a:graphicData uri="http://schemas.openxmlformats.org/drawingml/2006/table">
            <a:tbl>
              <a:tblPr/>
              <a:tblGrid>
                <a:gridCol w="1933575"/>
                <a:gridCol w="792163"/>
                <a:gridCol w="865187"/>
                <a:gridCol w="863600"/>
                <a:gridCol w="863600"/>
                <a:gridCol w="854075"/>
              </a:tblGrid>
              <a:tr h="3962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Социальная политика</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16 996,0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17 790,8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17 226,9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17 426,6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30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Пенсионное обеспечение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2 885,0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3 278,6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3 278,6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3 278,6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Социальное обеспечение населения</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4 521,0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4 990,6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5 182,7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5 382,5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Охрана семьи и детства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9 590,0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9 521,6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8 765,6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8 765,6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12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Физическая культура и спорт</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1100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102 792,0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31 337,8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33 172,3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34 217,6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Физическая культура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1101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86 347,0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12 755,3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13 143,9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13 171,9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8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Массовый спорт</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1102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721,0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394,4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394,4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394,4</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8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Спорт высших достижений</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1103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15 724,0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18 188,1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19 634,0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20 651,3</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71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Обслуживание государственного и муниципального долга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1300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2 566,0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1 290,1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7 818,8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8 756,7</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Обслуживание государственного внутреннего и муниципального долга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1301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2 566,0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1 290,1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7 818,8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8 756,7</a:t>
                      </a:r>
                      <a:endParaRPr kumimoji="0" lang="ru-RU" sz="10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8527" name="Picture 108" descr="799caf6cdc386b6a42e5abdc9b69ad42_L"/>
          <p:cNvPicPr>
            <a:picLocks noChangeAspect="1" noChangeArrowheads="1"/>
          </p:cNvPicPr>
          <p:nvPr/>
        </p:nvPicPr>
        <p:blipFill>
          <a:blip r:embed="rId2" cstate="print"/>
          <a:srcRect/>
          <a:stretch>
            <a:fillRect/>
          </a:stretch>
        </p:blipFill>
        <p:spPr bwMode="auto">
          <a:xfrm>
            <a:off x="2000240" y="4714876"/>
            <a:ext cx="1728217" cy="1080120"/>
          </a:xfrm>
          <a:prstGeom prst="rect">
            <a:avLst/>
          </a:prstGeom>
          <a:noFill/>
          <a:ln w="9525">
            <a:noFill/>
            <a:miter lim="800000"/>
            <a:headEnd/>
            <a:tailEnd/>
          </a:ln>
        </p:spPr>
      </p:pic>
      <p:pic>
        <p:nvPicPr>
          <p:cNvPr id="18528" name="Picture 119" descr="548aae9858533_1418374808"/>
          <p:cNvPicPr>
            <a:picLocks noChangeAspect="1" noChangeArrowheads="1"/>
          </p:cNvPicPr>
          <p:nvPr/>
        </p:nvPicPr>
        <p:blipFill>
          <a:blip r:embed="rId3" cstate="print"/>
          <a:srcRect/>
          <a:stretch>
            <a:fillRect/>
          </a:stretch>
        </p:blipFill>
        <p:spPr bwMode="auto">
          <a:xfrm>
            <a:off x="2065606" y="6300192"/>
            <a:ext cx="2515521" cy="1800200"/>
          </a:xfrm>
          <a:prstGeom prst="rect">
            <a:avLst/>
          </a:prstGeom>
          <a:noFill/>
          <a:ln w="9525">
            <a:noFill/>
            <a:miter lim="800000"/>
            <a:headEnd/>
            <a:tailEnd/>
          </a:ln>
        </p:spPr>
      </p:pic>
      <p:pic>
        <p:nvPicPr>
          <p:cNvPr id="18529" name="Picture 120" descr="9b4332dc218fec643161fb515083ce19"/>
          <p:cNvPicPr>
            <a:picLocks noChangeAspect="1" noChangeArrowheads="1"/>
          </p:cNvPicPr>
          <p:nvPr/>
        </p:nvPicPr>
        <p:blipFill>
          <a:blip r:embed="rId4" cstate="print"/>
          <a:srcRect/>
          <a:stretch>
            <a:fillRect/>
          </a:stretch>
        </p:blipFill>
        <p:spPr bwMode="auto">
          <a:xfrm>
            <a:off x="1700808" y="2483768"/>
            <a:ext cx="1881179" cy="1285884"/>
          </a:xfrm>
          <a:prstGeom prst="rect">
            <a:avLst/>
          </a:prstGeom>
          <a:noFill/>
          <a:ln w="9525">
            <a:noFill/>
            <a:miter lim="800000"/>
            <a:headEnd/>
            <a:tailEnd/>
          </a:ln>
        </p:spPr>
      </p:pic>
      <p:pic>
        <p:nvPicPr>
          <p:cNvPr id="6" name="Picture 199" descr="img6"/>
          <p:cNvPicPr>
            <a:picLocks noChangeAspect="1" noChangeArrowheads="1"/>
          </p:cNvPicPr>
          <p:nvPr/>
        </p:nvPicPr>
        <p:blipFill>
          <a:blip r:embed="rId5" cstate="print"/>
          <a:srcRect/>
          <a:stretch>
            <a:fillRect/>
          </a:stretch>
        </p:blipFill>
        <p:spPr bwMode="auto">
          <a:xfrm>
            <a:off x="1052736" y="611560"/>
            <a:ext cx="1368152" cy="79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42900" y="107950"/>
            <a:ext cx="6172200" cy="749274"/>
          </a:xfrm>
        </p:spPr>
        <p:txBody>
          <a:bodyPr/>
          <a:lstStyle/>
          <a:p>
            <a:pPr eaLnBrk="1" hangingPunct="1"/>
            <a:r>
              <a:rPr lang="ru-RU" sz="1600" b="1" dirty="0" smtClean="0">
                <a:latin typeface="Times New Roman" pitchFamily="18" charset="0"/>
              </a:rPr>
              <a:t>Расходы бюджета МО «Муниципальный округ </a:t>
            </a:r>
            <a:r>
              <a:rPr lang="ru-RU" sz="1600" b="1" dirty="0" err="1" smtClean="0">
                <a:latin typeface="Times New Roman" pitchFamily="18" charset="0"/>
              </a:rPr>
              <a:t>Балезинский</a:t>
            </a:r>
            <a:r>
              <a:rPr lang="ru-RU" sz="1600" b="1" dirty="0" smtClean="0">
                <a:latin typeface="Times New Roman" pitchFamily="18" charset="0"/>
              </a:rPr>
              <a:t> район Удмуртской Республики» в расчете на душу населения (руб.)  </a:t>
            </a:r>
          </a:p>
        </p:txBody>
      </p:sp>
      <p:pic>
        <p:nvPicPr>
          <p:cNvPr id="19459" name="Picture 130" descr="1"/>
          <p:cNvPicPr>
            <a:picLocks noChangeAspect="1" noChangeArrowheads="1"/>
          </p:cNvPicPr>
          <p:nvPr/>
        </p:nvPicPr>
        <p:blipFill>
          <a:blip r:embed="rId2" cstate="print">
            <a:grayscl/>
          </a:blip>
          <a:stretch>
            <a:fillRect/>
          </a:stretch>
        </p:blipFill>
        <p:spPr bwMode="auto">
          <a:xfrm>
            <a:off x="312394" y="827088"/>
            <a:ext cx="6429420" cy="7816878"/>
          </a:xfrm>
          <a:prstGeom prst="rect">
            <a:avLst/>
          </a:prstGeom>
          <a:noFill/>
          <a:ln w="9525">
            <a:noFill/>
            <a:miter lim="800000"/>
            <a:headEnd/>
            <a:tailEnd/>
          </a:ln>
        </p:spPr>
      </p:pic>
      <p:graphicFrame>
        <p:nvGraphicFramePr>
          <p:cNvPr id="223526" name="Group 294"/>
          <p:cNvGraphicFramePr>
            <a:graphicFrameLocks noGrp="1"/>
          </p:cNvGraphicFramePr>
          <p:nvPr>
            <p:extLst>
              <p:ext uri="{D42A27DB-BD31-4B8C-83A1-F6EECF244321}">
                <p14:modId xmlns="" xmlns:p14="http://schemas.microsoft.com/office/powerpoint/2010/main" val="3109034810"/>
              </p:ext>
            </p:extLst>
          </p:nvPr>
        </p:nvGraphicFramePr>
        <p:xfrm>
          <a:off x="214290" y="1142976"/>
          <a:ext cx="6215107" cy="7519891"/>
        </p:xfrm>
        <a:graphic>
          <a:graphicData uri="http://schemas.openxmlformats.org/drawingml/2006/table">
            <a:tbl>
              <a:tblPr/>
              <a:tblGrid>
                <a:gridCol w="3214711"/>
                <a:gridCol w="1000132"/>
                <a:gridCol w="1000132"/>
                <a:gridCol w="1000132"/>
              </a:tblGrid>
              <a:tr h="5728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Наименование показателя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2025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2026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2027 год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0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Общегосударственные вопросы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7 057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7 460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7 611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0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Национальная оборона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9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Национальная безопасность и правоохранительная деятельность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0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Национальная экономика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3 519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3 625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4 266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64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Жилищно-коммунальное хозяйство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7 851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1 114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1 418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64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Охрана окружающей среды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91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76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Образование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35 725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38 484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41 960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0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Культура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 5 010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5 346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5 785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0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Социальная политика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667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656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677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0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Физическая культура и спорт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     1 176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1 263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1 330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0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Обслуживание муниципального долга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133453"/>
          </a:xfrm>
        </p:spPr>
        <p:txBody>
          <a:bodyPr/>
          <a:lstStyle/>
          <a:p>
            <a:r>
              <a:rPr lang="ru-RU" sz="1400" b="1" dirty="0" smtClean="0"/>
              <a:t>Расходы бюджета МО «Муниципальный округ </a:t>
            </a:r>
            <a:r>
              <a:rPr lang="ru-RU" sz="1400" b="1" dirty="0" err="1" smtClean="0"/>
              <a:t>Балезинский</a:t>
            </a:r>
            <a:r>
              <a:rPr lang="ru-RU" sz="1400" b="1" dirty="0" smtClean="0"/>
              <a:t> район Удмуртской Республики» на реализацию национальных (федеральных) проектов (тыс.руб.) </a:t>
            </a:r>
            <a:endParaRPr lang="ru-RU" sz="1400" dirty="0"/>
          </a:p>
        </p:txBody>
      </p:sp>
      <p:graphicFrame>
        <p:nvGraphicFramePr>
          <p:cNvPr id="4" name="Таблица 3"/>
          <p:cNvGraphicFramePr>
            <a:graphicFrameLocks noGrp="1"/>
          </p:cNvGraphicFramePr>
          <p:nvPr>
            <p:ph type="tbl" idx="1"/>
            <p:extLst>
              <p:ext uri="{D42A27DB-BD31-4B8C-83A1-F6EECF244321}">
                <p14:modId xmlns="" xmlns:p14="http://schemas.microsoft.com/office/powerpoint/2010/main" val="2432360028"/>
              </p:ext>
            </p:extLst>
          </p:nvPr>
        </p:nvGraphicFramePr>
        <p:xfrm>
          <a:off x="342900" y="1500167"/>
          <a:ext cx="6172199" cy="6599143"/>
        </p:xfrm>
        <a:graphic>
          <a:graphicData uri="http://schemas.openxmlformats.org/drawingml/2006/table">
            <a:tbl>
              <a:tblPr/>
              <a:tblGrid>
                <a:gridCol w="727554"/>
                <a:gridCol w="2220858"/>
                <a:gridCol w="1137820"/>
                <a:gridCol w="1041763"/>
                <a:gridCol w="1044204"/>
              </a:tblGrid>
              <a:tr h="507540">
                <a:tc>
                  <a:txBody>
                    <a:bodyPr/>
                    <a:lstStyle/>
                    <a:p>
                      <a:pPr marR="342900" algn="ctr">
                        <a:spcAft>
                          <a:spcPts val="0"/>
                        </a:spcAft>
                      </a:pPr>
                      <a:r>
                        <a:rPr lang="ru-RU" sz="1200" b="1" dirty="0">
                          <a:latin typeface="Times New Roman"/>
                          <a:ea typeface="Times New Roman"/>
                        </a:rPr>
                        <a:t>№</a:t>
                      </a:r>
                      <a:endParaRPr lang="ru-RU" sz="1200" dirty="0">
                        <a:latin typeface="Times New Roman"/>
                        <a:ea typeface="Times New Roman"/>
                      </a:endParaRPr>
                    </a:p>
                    <a:p>
                      <a:pPr marR="342900" algn="ctr">
                        <a:spcAft>
                          <a:spcPts val="0"/>
                        </a:spcAft>
                      </a:pPr>
                      <a:r>
                        <a:rPr lang="ru-RU" sz="1200" b="1" dirty="0" err="1">
                          <a:latin typeface="Times New Roman"/>
                          <a:ea typeface="Times New Roman"/>
                        </a:rPr>
                        <a:t>п</a:t>
                      </a:r>
                      <a:r>
                        <a:rPr lang="ru-RU" sz="1200" b="1" dirty="0">
                          <a:latin typeface="Times New Roman"/>
                          <a:ea typeface="Times New Roman"/>
                        </a:rPr>
                        <a:t>/</a:t>
                      </a:r>
                      <a:r>
                        <a:rPr lang="ru-RU" sz="1200" b="1" dirty="0" err="1">
                          <a:latin typeface="Times New Roman"/>
                          <a:ea typeface="Times New Roman"/>
                        </a:rPr>
                        <a:t>п</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9F7"/>
                    </a:solidFill>
                  </a:tcPr>
                </a:tc>
                <a:tc>
                  <a:txBody>
                    <a:bodyPr/>
                    <a:lstStyle/>
                    <a:p>
                      <a:pPr marR="342900" algn="ctr">
                        <a:spcAft>
                          <a:spcPts val="0"/>
                        </a:spcAft>
                      </a:pPr>
                      <a:r>
                        <a:rPr lang="ru-RU" sz="1200" b="1" dirty="0">
                          <a:latin typeface="Times New Roman"/>
                          <a:ea typeface="Times New Roman"/>
                        </a:rPr>
                        <a:t>Наименование проекта</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9F7"/>
                    </a:solidFill>
                  </a:tcPr>
                </a:tc>
                <a:tc>
                  <a:txBody>
                    <a:bodyPr/>
                    <a:lstStyle/>
                    <a:p>
                      <a:pPr marR="342900" algn="ctr">
                        <a:spcAft>
                          <a:spcPts val="0"/>
                        </a:spcAft>
                      </a:pPr>
                      <a:r>
                        <a:rPr lang="ru-RU" sz="1200" b="1" dirty="0" smtClean="0">
                          <a:latin typeface="Times New Roman"/>
                          <a:ea typeface="Times New Roman"/>
                        </a:rPr>
                        <a:t>2025</a:t>
                      </a:r>
                      <a:endParaRPr lang="ru-RU" sz="1200" dirty="0">
                        <a:latin typeface="Times New Roman"/>
                        <a:ea typeface="Times New Roman"/>
                      </a:endParaRPr>
                    </a:p>
                    <a:p>
                      <a:pPr marR="342900" algn="ctr">
                        <a:spcAft>
                          <a:spcPts val="0"/>
                        </a:spcAft>
                      </a:pPr>
                      <a:r>
                        <a:rPr lang="ru-RU" sz="1200" b="1" dirty="0">
                          <a:latin typeface="Times New Roman"/>
                          <a:ea typeface="Times New Roman"/>
                        </a:rPr>
                        <a:t> год</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9F7"/>
                    </a:solidFill>
                  </a:tcPr>
                </a:tc>
                <a:tc>
                  <a:txBody>
                    <a:bodyPr/>
                    <a:lstStyle/>
                    <a:p>
                      <a:pPr marR="342900" algn="ctr">
                        <a:spcAft>
                          <a:spcPts val="0"/>
                        </a:spcAft>
                      </a:pPr>
                      <a:r>
                        <a:rPr lang="ru-RU" sz="1200" b="1" dirty="0" smtClean="0">
                          <a:latin typeface="Times New Roman"/>
                          <a:ea typeface="Times New Roman"/>
                        </a:rPr>
                        <a:t>2026 </a:t>
                      </a:r>
                      <a:endParaRPr lang="ru-RU" sz="1200" dirty="0">
                        <a:latin typeface="Times New Roman"/>
                        <a:ea typeface="Times New Roman"/>
                      </a:endParaRPr>
                    </a:p>
                    <a:p>
                      <a:pPr marR="342900" algn="ctr">
                        <a:spcAft>
                          <a:spcPts val="0"/>
                        </a:spcAft>
                      </a:pPr>
                      <a:r>
                        <a:rPr lang="ru-RU" sz="1200" b="1" dirty="0">
                          <a:latin typeface="Times New Roman"/>
                          <a:ea typeface="Times New Roman"/>
                        </a:rPr>
                        <a:t>год</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9F7"/>
                    </a:solidFill>
                  </a:tcPr>
                </a:tc>
                <a:tc>
                  <a:txBody>
                    <a:bodyPr/>
                    <a:lstStyle/>
                    <a:p>
                      <a:pPr marR="342900" algn="ctr">
                        <a:spcAft>
                          <a:spcPts val="0"/>
                        </a:spcAft>
                      </a:pPr>
                      <a:r>
                        <a:rPr lang="ru-RU" sz="1200" b="1" dirty="0" smtClean="0">
                          <a:latin typeface="Times New Roman"/>
                          <a:ea typeface="Times New Roman"/>
                        </a:rPr>
                        <a:t>2027 </a:t>
                      </a:r>
                      <a:endParaRPr lang="ru-RU" sz="1200" dirty="0">
                        <a:latin typeface="Times New Roman"/>
                        <a:ea typeface="Times New Roman"/>
                      </a:endParaRPr>
                    </a:p>
                    <a:p>
                      <a:pPr marR="342900" algn="ctr">
                        <a:spcAft>
                          <a:spcPts val="0"/>
                        </a:spcAft>
                      </a:pPr>
                      <a:r>
                        <a:rPr lang="ru-RU" sz="1200" b="1" dirty="0">
                          <a:latin typeface="Times New Roman"/>
                          <a:ea typeface="Times New Roman"/>
                        </a:rPr>
                        <a:t>год</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9F7"/>
                    </a:solidFill>
                  </a:tcPr>
                </a:tc>
              </a:tr>
              <a:tr h="1097317">
                <a:tc>
                  <a:txBody>
                    <a:bodyPr/>
                    <a:lstStyle/>
                    <a:p>
                      <a:pPr marR="342900" algn="just">
                        <a:spcAft>
                          <a:spcPts val="0"/>
                        </a:spcAft>
                      </a:pPr>
                      <a:r>
                        <a:rPr lang="ru-RU" sz="1200" b="1" dirty="0">
                          <a:latin typeface="Times New Roman"/>
                          <a:ea typeface="Times New Roman"/>
                        </a:rPr>
                        <a:t>1.</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342900" indent="0" algn="just" defTabSz="914400" rtl="0" eaLnBrk="1" fontAlgn="auto" latinLnBrk="0" hangingPunct="1">
                        <a:lnSpc>
                          <a:spcPct val="100000"/>
                        </a:lnSpc>
                        <a:spcBef>
                          <a:spcPts val="0"/>
                        </a:spcBef>
                        <a:spcAft>
                          <a:spcPts val="0"/>
                        </a:spcAft>
                        <a:buClrTx/>
                        <a:buSzTx/>
                        <a:buFontTx/>
                        <a:buNone/>
                        <a:tabLst/>
                        <a:defRPr/>
                      </a:pPr>
                      <a:r>
                        <a:rPr lang="ru-RU" sz="1200" b="1" dirty="0">
                          <a:latin typeface="Times New Roman"/>
                          <a:ea typeface="Times New Roman"/>
                        </a:rPr>
                        <a:t>Национальный проект «Демография</a:t>
                      </a:r>
                      <a:r>
                        <a:rPr lang="ru-RU" sz="1200" b="1" dirty="0" smtClean="0">
                          <a:latin typeface="Times New Roman"/>
                          <a:ea typeface="Times New Roman"/>
                        </a:rPr>
                        <a:t>», федеральный проект «Финансовая поддержка семей при рождении детей»</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R="342900" algn="just">
                        <a:spcAft>
                          <a:spcPts val="0"/>
                        </a:spcAft>
                      </a:pPr>
                      <a:r>
                        <a:rPr lang="ru-RU" sz="1200" b="1" dirty="0" smtClean="0">
                          <a:latin typeface="Times New Roman"/>
                          <a:ea typeface="Times New Roman"/>
                        </a:rPr>
                        <a:t>8 749,5</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R="342900" algn="just">
                        <a:spcAft>
                          <a:spcPts val="0"/>
                        </a:spcAft>
                      </a:pPr>
                      <a:r>
                        <a:rPr lang="ru-RU" sz="1200" b="1" dirty="0" smtClean="0">
                          <a:latin typeface="Times New Roman"/>
                          <a:ea typeface="Times New Roman"/>
                        </a:rPr>
                        <a:t>8 139,6</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R="342900" algn="just">
                        <a:spcAft>
                          <a:spcPts val="0"/>
                        </a:spcAft>
                      </a:pPr>
                      <a:r>
                        <a:rPr lang="ru-RU" sz="1200" b="1" dirty="0" smtClean="0">
                          <a:latin typeface="Times New Roman"/>
                          <a:ea typeface="Times New Roman"/>
                        </a:rPr>
                        <a:t>8 139,6</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r>
              <a:tr h="558211">
                <a:tc>
                  <a:txBody>
                    <a:bodyPr/>
                    <a:lstStyle/>
                    <a:p>
                      <a:pPr marR="342900" algn="just">
                        <a:spcAft>
                          <a:spcPts val="0"/>
                        </a:spcAft>
                      </a:pPr>
                      <a:r>
                        <a:rPr lang="ru-RU" sz="1200" b="1" dirty="0">
                          <a:latin typeface="Times New Roman"/>
                          <a:ea typeface="Times New Roman"/>
                        </a:rPr>
                        <a:t>2.</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b="1" dirty="0">
                          <a:latin typeface="Times New Roman"/>
                          <a:ea typeface="Times New Roman"/>
                        </a:rPr>
                        <a:t>Национальный проект «Жилье  и городская среда</a:t>
                      </a:r>
                      <a:r>
                        <a:rPr lang="ru-RU" sz="1200" b="1" dirty="0" smtClean="0">
                          <a:latin typeface="Times New Roman"/>
                          <a:ea typeface="Times New Roman"/>
                        </a:rPr>
                        <a:t>»</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b="1" dirty="0" smtClean="0">
                          <a:latin typeface="Times New Roman"/>
                          <a:ea typeface="Times New Roman"/>
                        </a:rPr>
                        <a:t>181583,9</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b="1" dirty="0" smtClean="0">
                          <a:latin typeface="Times New Roman"/>
                          <a:ea typeface="Times New Roman"/>
                        </a:rPr>
                        <a:t>6,6</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b="1" smtClean="0">
                          <a:latin typeface="Times New Roman"/>
                          <a:ea typeface="Times New Roman"/>
                        </a:rPr>
                        <a:t>1 315,0</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116422">
                <a:tc>
                  <a:txBody>
                    <a:bodyPr/>
                    <a:lstStyle/>
                    <a:p>
                      <a:pPr marR="342900" algn="just">
                        <a:spcAft>
                          <a:spcPts val="0"/>
                        </a:spcAft>
                      </a:pPr>
                      <a:r>
                        <a:rPr lang="ru-RU" sz="1200" b="0" dirty="0" smtClean="0">
                          <a:latin typeface="Times New Roman"/>
                          <a:ea typeface="Times New Roman"/>
                        </a:rPr>
                        <a:t>2.1</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342900" indent="0" algn="just" defTabSz="914400" rtl="0" eaLnBrk="1" fontAlgn="auto" latinLnBrk="0" hangingPunct="1">
                        <a:lnSpc>
                          <a:spcPct val="100000"/>
                        </a:lnSpc>
                        <a:spcBef>
                          <a:spcPts val="0"/>
                        </a:spcBef>
                        <a:spcAft>
                          <a:spcPts val="0"/>
                        </a:spcAft>
                        <a:buClrTx/>
                        <a:buSzTx/>
                        <a:buFontTx/>
                        <a:buNone/>
                        <a:tabLst/>
                        <a:defRPr/>
                      </a:pPr>
                      <a:r>
                        <a:rPr lang="ru-RU" sz="1200" b="0" dirty="0" smtClean="0">
                          <a:latin typeface="Times New Roman"/>
                          <a:ea typeface="Times New Roman"/>
                        </a:rPr>
                        <a:t>Федеральный проект «Обеспечение устойчивого сокращения непригодного для проживания жилищного фонда»</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b="0" dirty="0" smtClean="0">
                          <a:latin typeface="Times New Roman"/>
                          <a:ea typeface="Times New Roman"/>
                        </a:rPr>
                        <a:t>181511,4</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b="0" dirty="0" smtClean="0">
                          <a:latin typeface="Times New Roman"/>
                          <a:ea typeface="Times New Roman"/>
                        </a:rPr>
                        <a:t>6,6</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b="0" dirty="0" smtClean="0">
                          <a:latin typeface="Times New Roman"/>
                          <a:ea typeface="Times New Roman"/>
                        </a:rPr>
                        <a:t>1 315,0</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767540">
                <a:tc>
                  <a:txBody>
                    <a:bodyPr/>
                    <a:lstStyle/>
                    <a:p>
                      <a:pPr marR="342900" algn="just">
                        <a:spcAft>
                          <a:spcPts val="0"/>
                        </a:spcAft>
                      </a:pPr>
                      <a:r>
                        <a:rPr lang="ru-RU" sz="1200" dirty="0" smtClean="0">
                          <a:latin typeface="Times New Roman"/>
                          <a:ea typeface="Times New Roman"/>
                        </a:rPr>
                        <a:t>2.2</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dirty="0" smtClean="0">
                          <a:latin typeface="Times New Roman"/>
                          <a:ea typeface="Times New Roman"/>
                        </a:rPr>
                        <a:t>Федеральный проект «Формирование комфортной городской среды»</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dirty="0" smtClean="0">
                          <a:latin typeface="Times New Roman"/>
                          <a:ea typeface="Times New Roman"/>
                        </a:rPr>
                        <a:t>72,5</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dirty="0" smtClean="0">
                          <a:latin typeface="Times New Roman"/>
                          <a:ea typeface="Times New Roman"/>
                        </a:rPr>
                        <a:t>0,0</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dirty="0" smtClean="0">
                          <a:latin typeface="Times New Roman"/>
                          <a:ea typeface="Times New Roman"/>
                        </a:rPr>
                        <a:t>0,0</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714505">
                <a:tc>
                  <a:txBody>
                    <a:bodyPr/>
                    <a:lstStyle/>
                    <a:p>
                      <a:pPr marR="342900" algn="just">
                        <a:spcAft>
                          <a:spcPts val="0"/>
                        </a:spcAft>
                      </a:pPr>
                      <a:r>
                        <a:rPr lang="ru-RU" sz="1200" b="1" dirty="0">
                          <a:latin typeface="Times New Roman"/>
                          <a:ea typeface="Times New Roman"/>
                        </a:rPr>
                        <a:t>3.</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1" smtClean="0">
                          <a:latin typeface="Times New Roman"/>
                          <a:ea typeface="Times New Roman"/>
                        </a:rPr>
                        <a:t>Национальный </a:t>
                      </a:r>
                      <a:r>
                        <a:rPr lang="ru-RU" sz="1200" b="1" dirty="0">
                          <a:latin typeface="Times New Roman"/>
                          <a:ea typeface="Times New Roman"/>
                        </a:rPr>
                        <a:t>проект «Образование», федеральный проект «Успех каждого ребенка»</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1" dirty="0" smtClean="0">
                          <a:latin typeface="Times New Roman"/>
                          <a:ea typeface="Times New Roman"/>
                        </a:rPr>
                        <a:t>10,5</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1" dirty="0" smtClean="0">
                          <a:latin typeface="Times New Roman"/>
                          <a:ea typeface="Times New Roman"/>
                        </a:rPr>
                        <a:t>10,5</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1" dirty="0" smtClean="0">
                          <a:latin typeface="Times New Roman"/>
                          <a:ea typeface="Times New Roman"/>
                        </a:rPr>
                        <a:t>10,5</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766765">
                <a:tc>
                  <a:txBody>
                    <a:bodyPr/>
                    <a:lstStyle/>
                    <a:p>
                      <a:pPr marR="342900" algn="just">
                        <a:spcAft>
                          <a:spcPts val="0"/>
                        </a:spcAft>
                      </a:pPr>
                      <a:r>
                        <a:rPr lang="ru-RU" sz="1200" b="1" dirty="0" smtClean="0">
                          <a:latin typeface="Times New Roman"/>
                          <a:ea typeface="Times New Roman"/>
                        </a:rPr>
                        <a:t>4.</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R="342900" algn="just">
                        <a:spcAft>
                          <a:spcPts val="0"/>
                        </a:spcAft>
                      </a:pPr>
                      <a:r>
                        <a:rPr lang="ru-RU" sz="1200" b="1" dirty="0" smtClean="0">
                          <a:latin typeface="Times New Roman"/>
                          <a:ea typeface="Times New Roman"/>
                        </a:rPr>
                        <a:t>Национальный проект «Культура», федеральный проект «Творческие люди»</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R="342900" algn="just">
                        <a:spcAft>
                          <a:spcPts val="0"/>
                        </a:spcAft>
                      </a:pPr>
                      <a:r>
                        <a:rPr lang="ru-RU" sz="1200" b="1" dirty="0" smtClean="0">
                          <a:latin typeface="Times New Roman"/>
                          <a:ea typeface="Times New Roman"/>
                        </a:rPr>
                        <a:t>93,2</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R="342900" algn="just">
                        <a:spcAft>
                          <a:spcPts val="0"/>
                        </a:spcAft>
                      </a:pPr>
                      <a:r>
                        <a:rPr lang="ru-RU" sz="1200" b="1" dirty="0" smtClean="0">
                          <a:latin typeface="Times New Roman"/>
                          <a:ea typeface="Times New Roman"/>
                        </a:rPr>
                        <a:t>93,2</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R="342900" algn="just">
                        <a:spcAft>
                          <a:spcPts val="0"/>
                        </a:spcAft>
                      </a:pPr>
                      <a:r>
                        <a:rPr lang="ru-RU" sz="1200" b="1" dirty="0" smtClean="0">
                          <a:latin typeface="Times New Roman"/>
                          <a:ea typeface="Times New Roman"/>
                        </a:rPr>
                        <a:t>93,2</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r>
              <a:tr h="526914">
                <a:tc>
                  <a:txBody>
                    <a:bodyPr/>
                    <a:lstStyle/>
                    <a:p>
                      <a:pPr marR="342900" algn="just">
                        <a:spcAft>
                          <a:spcPts val="0"/>
                        </a:spcAft>
                      </a:pPr>
                      <a:r>
                        <a:rPr lang="ru-RU" sz="1200" b="1" dirty="0" smtClean="0">
                          <a:latin typeface="Times New Roman"/>
                          <a:ea typeface="Times New Roman"/>
                        </a:rPr>
                        <a:t>4,1</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R="342900" algn="just">
                        <a:spcAft>
                          <a:spcPts val="0"/>
                        </a:spcAft>
                      </a:pPr>
                      <a:r>
                        <a:rPr lang="ru-RU" sz="1200" b="1" dirty="0" smtClean="0">
                          <a:latin typeface="Times New Roman"/>
                          <a:ea typeface="Times New Roman"/>
                        </a:rPr>
                        <a:t>Федеральный проект «Творческие люди»</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R="342900" algn="just">
                        <a:spcAft>
                          <a:spcPts val="0"/>
                        </a:spcAft>
                      </a:pPr>
                      <a:r>
                        <a:rPr lang="ru-RU" sz="1200" b="1" dirty="0" smtClean="0">
                          <a:latin typeface="Times New Roman"/>
                          <a:ea typeface="Times New Roman"/>
                        </a:rPr>
                        <a:t>3,2</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R="342900" algn="just">
                        <a:spcAft>
                          <a:spcPts val="0"/>
                        </a:spcAft>
                      </a:pPr>
                      <a:r>
                        <a:rPr lang="ru-RU" sz="1200" b="1" dirty="0" smtClean="0">
                          <a:latin typeface="Times New Roman"/>
                          <a:ea typeface="Times New Roman"/>
                        </a:rPr>
                        <a:t>3,2</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R="342900" algn="just">
                        <a:spcAft>
                          <a:spcPts val="0"/>
                        </a:spcAft>
                      </a:pPr>
                      <a:r>
                        <a:rPr lang="ru-RU" sz="1200" b="1" dirty="0" smtClean="0">
                          <a:latin typeface="Times New Roman"/>
                          <a:ea typeface="Times New Roman"/>
                        </a:rPr>
                        <a:t>3,2</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r>
              <a:tr h="526914">
                <a:tc>
                  <a:txBody>
                    <a:bodyPr/>
                    <a:lstStyle/>
                    <a:p>
                      <a:pPr marR="342900" algn="just">
                        <a:spcAft>
                          <a:spcPts val="0"/>
                        </a:spcAft>
                      </a:pPr>
                      <a:r>
                        <a:rPr lang="ru-RU" sz="1200" b="1" dirty="0" smtClean="0">
                          <a:latin typeface="Times New Roman"/>
                          <a:ea typeface="Times New Roman"/>
                        </a:rPr>
                        <a:t>4,2</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R="342900" algn="just">
                        <a:spcAft>
                          <a:spcPts val="0"/>
                        </a:spcAft>
                      </a:pPr>
                      <a:r>
                        <a:rPr lang="ru-RU" sz="1200" b="1" dirty="0" smtClean="0">
                          <a:latin typeface="Times New Roman"/>
                          <a:ea typeface="Times New Roman"/>
                        </a:rPr>
                        <a:t>Федеральный проект «Культурная среда»</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R="342900" algn="just">
                        <a:spcAft>
                          <a:spcPts val="0"/>
                        </a:spcAft>
                      </a:pPr>
                      <a:r>
                        <a:rPr lang="ru-RU" sz="1200" b="1" dirty="0" smtClean="0">
                          <a:latin typeface="Times New Roman"/>
                          <a:ea typeface="Times New Roman"/>
                        </a:rPr>
                        <a:t>90,0</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R="342900" algn="just">
                        <a:spcAft>
                          <a:spcPts val="0"/>
                        </a:spcAft>
                      </a:pPr>
                      <a:r>
                        <a:rPr lang="ru-RU" sz="1200" b="1" dirty="0" smtClean="0">
                          <a:latin typeface="Times New Roman"/>
                          <a:ea typeface="Times New Roman"/>
                        </a:rPr>
                        <a:t>90,0</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R="342900" algn="just">
                        <a:spcAft>
                          <a:spcPts val="0"/>
                        </a:spcAft>
                      </a:pPr>
                      <a:r>
                        <a:rPr lang="ru-RU" sz="1200" b="1" dirty="0" smtClean="0">
                          <a:latin typeface="Times New Roman"/>
                          <a:ea typeface="Times New Roman"/>
                        </a:rPr>
                        <a:t>90,0</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42900" y="251521"/>
            <a:ext cx="6172200" cy="432047"/>
          </a:xfrm>
        </p:spPr>
        <p:txBody>
          <a:bodyPr/>
          <a:lstStyle/>
          <a:p>
            <a:r>
              <a:rPr lang="ru-RU" sz="1200" b="1" dirty="0" smtClean="0"/>
              <a:t>Структура расходов бюджета МО «Муниципальный округ </a:t>
            </a:r>
            <a:r>
              <a:rPr lang="ru-RU" sz="1200" b="1" dirty="0" err="1" smtClean="0"/>
              <a:t>Балезинский</a:t>
            </a:r>
            <a:r>
              <a:rPr lang="ru-RU" sz="1200" b="1" dirty="0" smtClean="0"/>
              <a:t> район Удмуртской Республики»</a:t>
            </a:r>
            <a:endParaRPr lang="ru-RU" sz="1200" b="1" dirty="0"/>
          </a:p>
        </p:txBody>
      </p:sp>
      <p:graphicFrame>
        <p:nvGraphicFramePr>
          <p:cNvPr id="9" name="Таблица 8"/>
          <p:cNvGraphicFramePr>
            <a:graphicFrameLocks noGrp="1"/>
          </p:cNvGraphicFramePr>
          <p:nvPr>
            <p:ph type="tbl" idx="1"/>
            <p:extLst>
              <p:ext uri="{D42A27DB-BD31-4B8C-83A1-F6EECF244321}">
                <p14:modId xmlns="" xmlns:p14="http://schemas.microsoft.com/office/powerpoint/2010/main" val="4272562963"/>
              </p:ext>
            </p:extLst>
          </p:nvPr>
        </p:nvGraphicFramePr>
        <p:xfrm>
          <a:off x="342900" y="755577"/>
          <a:ext cx="6229372" cy="2048006"/>
        </p:xfrm>
        <a:graphic>
          <a:graphicData uri="http://schemas.openxmlformats.org/drawingml/2006/table">
            <a:tbl>
              <a:tblPr firstRow="1" bandRow="1">
                <a:effectLst>
                  <a:outerShdw blurRad="50800" dist="38100" dir="16200000" rotWithShape="0">
                    <a:prstClr val="black">
                      <a:alpha val="40000"/>
                    </a:prstClr>
                  </a:outerShdw>
                </a:effectLst>
                <a:tableStyleId>{F5AB1C69-6EDB-4FF4-983F-18BD219EF322}</a:tableStyleId>
              </a:tblPr>
              <a:tblGrid>
                <a:gridCol w="1585902"/>
                <a:gridCol w="928694"/>
                <a:gridCol w="571504"/>
                <a:gridCol w="928694"/>
                <a:gridCol w="571504"/>
                <a:gridCol w="1071570"/>
                <a:gridCol w="571504"/>
              </a:tblGrid>
              <a:tr h="432047">
                <a:tc>
                  <a:txBody>
                    <a:bodyPr/>
                    <a:lstStyle/>
                    <a:p>
                      <a:r>
                        <a:rPr lang="ru-RU" sz="1100" b="1" dirty="0" smtClean="0">
                          <a:solidFill>
                            <a:schemeClr val="tx1"/>
                          </a:solidFill>
                        </a:rPr>
                        <a:t>Показатель</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smtClean="0">
                          <a:solidFill>
                            <a:schemeClr val="tx1"/>
                          </a:solidFill>
                        </a:rPr>
                        <a:t>2025 г., тыс.руб.</a:t>
                      </a:r>
                      <a:endParaRPr lang="ru-RU" sz="1100" b="0" dirty="0" smtClean="0">
                        <a:solidFill>
                          <a:schemeClr val="tx1"/>
                        </a:solidFill>
                      </a:endParaRPr>
                    </a:p>
                    <a:p>
                      <a:endParaRPr lang="ru-RU"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err="1" smtClean="0">
                          <a:solidFill>
                            <a:schemeClr val="tx1"/>
                          </a:solidFill>
                        </a:rPr>
                        <a:t>Доля,%</a:t>
                      </a:r>
                      <a:endParaRPr lang="ru-RU" sz="1100" b="1" dirty="0" smtClean="0">
                        <a:solidFill>
                          <a:schemeClr val="tx1"/>
                        </a:solidFill>
                      </a:endParaRPr>
                    </a:p>
                    <a:p>
                      <a:endParaRPr lang="ru-RU"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smtClean="0">
                          <a:solidFill>
                            <a:schemeClr val="tx1"/>
                          </a:solidFill>
                        </a:rPr>
                        <a:t>2026 г., тыс.руб.</a:t>
                      </a:r>
                    </a:p>
                    <a:p>
                      <a:endParaRPr lang="ru-RU"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ru-RU" sz="1100" b="1" dirty="0" err="1" smtClean="0">
                          <a:solidFill>
                            <a:schemeClr val="tx1"/>
                          </a:solidFill>
                        </a:rPr>
                        <a:t>Доля,%</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ru-RU" sz="1100" b="1" dirty="0" smtClean="0">
                          <a:solidFill>
                            <a:schemeClr val="tx1"/>
                          </a:solidFill>
                        </a:rPr>
                        <a:t>2027 г., тыс.руб.</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ru-RU" sz="1100" b="1" dirty="0" err="1" smtClean="0">
                          <a:solidFill>
                            <a:schemeClr val="tx1"/>
                          </a:solidFill>
                        </a:rPr>
                        <a:t>Доля,%</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329482">
                <a:tc>
                  <a:txBody>
                    <a:bodyPr/>
                    <a:lstStyle/>
                    <a:p>
                      <a:r>
                        <a:rPr lang="ru-RU" sz="1100" b="1" dirty="0" smtClean="0">
                          <a:solidFill>
                            <a:schemeClr val="tx1"/>
                          </a:solidFill>
                        </a:rPr>
                        <a:t>РАСХОДЫ ВСЕГО</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1 636 248,8</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1 538 282,0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1 640 090,7</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644795">
                <a:tc>
                  <a:txBody>
                    <a:bodyPr/>
                    <a:lstStyle/>
                    <a:p>
                      <a:r>
                        <a:rPr lang="ru-RU" sz="1100" b="1" dirty="0" smtClean="0">
                          <a:solidFill>
                            <a:schemeClr val="tx1"/>
                          </a:solidFill>
                        </a:rPr>
                        <a:t>Расходы по муниципальным программам</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1 629 406,9</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99,6</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1 531 083,5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99,5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1 632 924,3</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99,6</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479369">
                <a:tc>
                  <a:txBody>
                    <a:bodyPr/>
                    <a:lstStyle/>
                    <a:p>
                      <a:r>
                        <a:rPr lang="ru-RU" sz="1100" b="1" dirty="0" err="1" smtClean="0">
                          <a:solidFill>
                            <a:schemeClr val="tx1"/>
                          </a:solidFill>
                        </a:rPr>
                        <a:t>Непрограммные</a:t>
                      </a:r>
                      <a:r>
                        <a:rPr lang="ru-RU" sz="1100" b="1" dirty="0" smtClean="0">
                          <a:solidFill>
                            <a:schemeClr val="tx1"/>
                          </a:solidFill>
                        </a:rPr>
                        <a:t> расходы</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6 841,9</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0,4</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7 198,5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0,5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7 166,4</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0,4</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bl>
          </a:graphicData>
        </a:graphic>
      </p:graphicFrame>
      <p:sp>
        <p:nvSpPr>
          <p:cNvPr id="5" name="TextBox 4"/>
          <p:cNvSpPr txBox="1"/>
          <p:nvPr/>
        </p:nvSpPr>
        <p:spPr>
          <a:xfrm>
            <a:off x="500042" y="3635896"/>
            <a:ext cx="6000792" cy="646331"/>
          </a:xfrm>
          <a:prstGeom prst="rect">
            <a:avLst/>
          </a:prstGeom>
          <a:noFill/>
        </p:spPr>
        <p:txBody>
          <a:bodyPr wrap="square" rtlCol="0">
            <a:spAutoFit/>
          </a:bodyPr>
          <a:lstStyle/>
          <a:p>
            <a:r>
              <a:rPr lang="ru-RU" sz="1200" b="1" dirty="0" smtClean="0">
                <a:latin typeface="+mj-lt"/>
              </a:rPr>
              <a:t>Расходы бюджета МО «Муниципальный округ </a:t>
            </a:r>
            <a:r>
              <a:rPr lang="ru-RU" sz="1200" b="1" dirty="0" err="1" smtClean="0">
                <a:latin typeface="+mj-lt"/>
              </a:rPr>
              <a:t>Балезинский</a:t>
            </a:r>
            <a:r>
              <a:rPr lang="ru-RU" sz="1200" b="1" dirty="0" smtClean="0">
                <a:latin typeface="+mj-lt"/>
              </a:rPr>
              <a:t> район Удмуртской Республики» на реализацию муниципальных программ (</a:t>
            </a:r>
            <a:r>
              <a:rPr lang="ru-RU" sz="1200" b="1" dirty="0" err="1" smtClean="0">
                <a:latin typeface="+mj-lt"/>
              </a:rPr>
              <a:t>тыс.руб</a:t>
            </a:r>
            <a:r>
              <a:rPr lang="ru-RU" sz="1200" b="1" dirty="0" smtClean="0">
                <a:latin typeface="+mj-lt"/>
              </a:rPr>
              <a:t>.) </a:t>
            </a:r>
            <a:endParaRPr lang="ru-RU" sz="1200" b="1" dirty="0">
              <a:latin typeface="+mj-lt"/>
            </a:endParaRPr>
          </a:p>
        </p:txBody>
      </p:sp>
      <p:graphicFrame>
        <p:nvGraphicFramePr>
          <p:cNvPr id="6" name="Таблица 5"/>
          <p:cNvGraphicFramePr>
            <a:graphicFrameLocks noGrp="1"/>
          </p:cNvGraphicFramePr>
          <p:nvPr>
            <p:extLst>
              <p:ext uri="{D42A27DB-BD31-4B8C-83A1-F6EECF244321}">
                <p14:modId xmlns="" xmlns:p14="http://schemas.microsoft.com/office/powerpoint/2010/main" val="2645039077"/>
              </p:ext>
            </p:extLst>
          </p:nvPr>
        </p:nvGraphicFramePr>
        <p:xfrm>
          <a:off x="428604" y="4714876"/>
          <a:ext cx="5952724" cy="3287755"/>
        </p:xfrm>
        <a:graphic>
          <a:graphicData uri="http://schemas.openxmlformats.org/drawingml/2006/table">
            <a:tbl>
              <a:tblPr firstRow="1" bandRow="1">
                <a:effectLst>
                  <a:outerShdw blurRad="50800" dist="38100" dir="5400000" algn="t" rotWithShape="0">
                    <a:prstClr val="black">
                      <a:alpha val="40000"/>
                    </a:prstClr>
                  </a:outerShdw>
                </a:effectLst>
                <a:tableStyleId>{F5AB1C69-6EDB-4FF4-983F-18BD219EF322}</a:tableStyleId>
              </a:tblPr>
              <a:tblGrid>
                <a:gridCol w="1643074"/>
                <a:gridCol w="1000132"/>
                <a:gridCol w="1005262"/>
                <a:gridCol w="1080120"/>
                <a:gridCol w="1224136"/>
              </a:tblGrid>
              <a:tr h="624684">
                <a:tc>
                  <a:txBody>
                    <a:bodyPr/>
                    <a:lstStyle/>
                    <a:p>
                      <a:pPr algn="ctr"/>
                      <a:r>
                        <a:rPr lang="ru-RU" sz="1100" b="1" dirty="0" smtClean="0">
                          <a:solidFill>
                            <a:schemeClr val="tx1"/>
                          </a:solidFill>
                        </a:rPr>
                        <a:t>Наименование муниципальной программы</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Целевая статья</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2025 год</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2026 год</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2027 год</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624684">
                <a:tc>
                  <a:txBody>
                    <a:bodyPr/>
                    <a:lstStyle/>
                    <a:p>
                      <a:r>
                        <a:rPr lang="ru-RU" sz="1100" b="1" dirty="0" smtClean="0">
                          <a:solidFill>
                            <a:schemeClr val="tx1"/>
                          </a:solidFill>
                        </a:rPr>
                        <a:t>Развитие образования и воспитание</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0100000000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979 852,1</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1 038 777,5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1 109 029,9</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965210">
                <a:tc>
                  <a:txBody>
                    <a:bodyPr/>
                    <a:lstStyle/>
                    <a:p>
                      <a:r>
                        <a:rPr lang="ru-RU" sz="1100" b="1" dirty="0" smtClean="0">
                          <a:solidFill>
                            <a:schemeClr val="tx1"/>
                          </a:solidFill>
                        </a:rPr>
                        <a:t>Охрана здоровья и формирование здорового образа жизни населения</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0200000000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13 174,7</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13 563,3</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13 591,3</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72299">
                <a:tc>
                  <a:txBody>
                    <a:bodyPr/>
                    <a:lstStyle/>
                    <a:p>
                      <a:r>
                        <a:rPr lang="ru-RU" sz="1100" b="1" dirty="0" smtClean="0">
                          <a:solidFill>
                            <a:schemeClr val="tx1"/>
                          </a:solidFill>
                        </a:rPr>
                        <a:t>Развитие культуры</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0300000000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133 563,5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140 383,1</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148 875,8</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800878">
                <a:tc>
                  <a:txBody>
                    <a:bodyPr/>
                    <a:lstStyle/>
                    <a:p>
                      <a:r>
                        <a:rPr lang="ru-RU" sz="1100" b="1" dirty="0" smtClean="0">
                          <a:solidFill>
                            <a:schemeClr val="tx1"/>
                          </a:solidFill>
                        </a:rPr>
                        <a:t>Создание условий для устойчивого экономического развития</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0500000000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5,0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5,0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5,0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2900" y="366713"/>
            <a:ext cx="6172200" cy="377825"/>
          </a:xfrm>
        </p:spPr>
        <p:txBody>
          <a:bodyPr/>
          <a:lstStyle/>
          <a:p>
            <a:pPr eaLnBrk="1" hangingPunct="1"/>
            <a:r>
              <a:rPr lang="ru-RU" sz="1400" b="1" smtClean="0">
                <a:latin typeface="Times New Roman" pitchFamily="18" charset="0"/>
              </a:rPr>
              <a:t>АЗБУКА БЮДЖЕТА</a:t>
            </a:r>
          </a:p>
        </p:txBody>
      </p:sp>
      <p:sp>
        <p:nvSpPr>
          <p:cNvPr id="5123" name="Rectangle 3"/>
          <p:cNvSpPr>
            <a:spLocks noGrp="1" noChangeArrowheads="1"/>
          </p:cNvSpPr>
          <p:nvPr>
            <p:ph type="body" idx="1"/>
          </p:nvPr>
        </p:nvSpPr>
        <p:spPr>
          <a:xfrm>
            <a:off x="514350" y="827088"/>
            <a:ext cx="5772150" cy="7777162"/>
          </a:xfrm>
        </p:spPr>
        <p:txBody>
          <a:bodyPr/>
          <a:lstStyle/>
          <a:p>
            <a:pPr algn="just" eaLnBrk="1" hangingPunct="1"/>
            <a:r>
              <a:rPr lang="ru-RU" sz="1400" b="1" dirty="0" smtClean="0">
                <a:solidFill>
                  <a:srgbClr val="CC0000"/>
                </a:solidFill>
                <a:latin typeface="Times New Roman" pitchFamily="18" charset="0"/>
              </a:rPr>
              <a:t>Бюджет</a:t>
            </a:r>
            <a:r>
              <a:rPr lang="ru-RU" sz="1400" dirty="0" smtClean="0">
                <a:latin typeface="Times New Roman" pitchFamily="18" charset="0"/>
              </a:rPr>
              <a:t> – (от </a:t>
            </a:r>
            <a:r>
              <a:rPr lang="ru-RU" sz="1400" dirty="0" err="1" smtClean="0">
                <a:latin typeface="Times New Roman" pitchFamily="18" charset="0"/>
              </a:rPr>
              <a:t>старонормандского</a:t>
            </a:r>
            <a:r>
              <a:rPr lang="ru-RU" sz="1400" dirty="0" smtClean="0">
                <a:latin typeface="Times New Roman" pitchFamily="18" charset="0"/>
              </a:rPr>
              <a:t> </a:t>
            </a:r>
            <a:r>
              <a:rPr lang="en-US" sz="1400" dirty="0" err="1" smtClean="0">
                <a:latin typeface="Times New Roman" pitchFamily="18" charset="0"/>
              </a:rPr>
              <a:t>bougette</a:t>
            </a:r>
            <a:r>
              <a:rPr lang="en-US" sz="1400" dirty="0" smtClean="0">
                <a:latin typeface="Times New Roman" pitchFamily="18" charset="0"/>
              </a:rPr>
              <a:t> </a:t>
            </a:r>
            <a:r>
              <a:rPr lang="ru-RU" sz="1400" dirty="0" smtClean="0">
                <a:latin typeface="Times New Roman" pitchFamily="18" charset="0"/>
              </a:rPr>
              <a:t>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algn="just" eaLnBrk="1" hangingPunct="1"/>
            <a:r>
              <a:rPr lang="ru-RU" sz="1400" b="1" dirty="0" smtClean="0">
                <a:solidFill>
                  <a:srgbClr val="CC0000"/>
                </a:solidFill>
                <a:latin typeface="Times New Roman" pitchFamily="18" charset="0"/>
              </a:rPr>
              <a:t>Бюджет муниципального образования</a:t>
            </a:r>
            <a:r>
              <a:rPr lang="ru-RU" sz="1400" dirty="0" smtClean="0">
                <a:latin typeface="Times New Roman" pitchFamily="18" charset="0"/>
              </a:rPr>
              <a:t> – фонд денежных средств, предназначенный для финансирования функций, отнесенных к предметам ведения местного самоуправления.</a:t>
            </a:r>
          </a:p>
          <a:p>
            <a:pPr algn="just" eaLnBrk="1" hangingPunct="1"/>
            <a:r>
              <a:rPr lang="ru-RU" sz="1400" b="1" dirty="0" smtClean="0">
                <a:solidFill>
                  <a:srgbClr val="CC0000"/>
                </a:solidFill>
                <a:latin typeface="Times New Roman" pitchFamily="18" charset="0"/>
              </a:rPr>
              <a:t>Государственное (муниципальное) учреждение</a:t>
            </a:r>
            <a:r>
              <a:rPr lang="ru-RU" sz="1400" dirty="0" smtClean="0">
                <a:latin typeface="Times New Roman" pitchFamily="18" charset="0"/>
              </a:rPr>
              <a:t> – некоммерческая организация, созданная  Российской Федерацией, субъектом Российской Федерации или муниципальным образованием для оказания государственных (муниципальных) услуг, выполнения работ. </a:t>
            </a:r>
          </a:p>
          <a:p>
            <a:pPr algn="just" eaLnBrk="1" hangingPunct="1"/>
            <a:r>
              <a:rPr lang="ru-RU" sz="1400" b="1" dirty="0" smtClean="0">
                <a:solidFill>
                  <a:srgbClr val="FF0000"/>
                </a:solidFill>
                <a:latin typeface="Times New Roman" pitchFamily="18" charset="0"/>
              </a:rPr>
              <a:t>Бюджетное учреждение</a:t>
            </a:r>
            <a:r>
              <a:rPr lang="ru-RU" sz="1400" dirty="0" smtClean="0">
                <a:solidFill>
                  <a:srgbClr val="FF0000"/>
                </a:solidFill>
                <a:latin typeface="Times New Roman" pitchFamily="18" charset="0"/>
              </a:rPr>
              <a:t> </a:t>
            </a:r>
            <a:r>
              <a:rPr lang="ru-RU" sz="1400" dirty="0" smtClean="0">
                <a:latin typeface="Times New Roman" pitchFamily="18" charset="0"/>
              </a:rPr>
              <a:t>– в целях обеспечения реализации предусмотренных законодательством Российской Федерации полномочий соответственно органов государственной власти (государственных органов) или органов местного самоуправления в сферах науки, образования, здравоохранения, культуры, социальной защиты, занятости населения, физической культуры и спорта, а также в иных сферах. </a:t>
            </a:r>
          </a:p>
          <a:p>
            <a:pPr algn="just" eaLnBrk="1" hangingPunct="1"/>
            <a:r>
              <a:rPr lang="ru-RU" sz="1400" b="1" dirty="0" smtClean="0">
                <a:solidFill>
                  <a:srgbClr val="FF0000"/>
                </a:solidFill>
                <a:latin typeface="Times New Roman" pitchFamily="18" charset="0"/>
              </a:rPr>
              <a:t>Автономное учреждение</a:t>
            </a:r>
            <a:r>
              <a:rPr lang="ru-RU" sz="1400" dirty="0" smtClean="0">
                <a:solidFill>
                  <a:srgbClr val="FF0000"/>
                </a:solidFill>
                <a:latin typeface="Times New Roman" pitchFamily="18" charset="0"/>
              </a:rPr>
              <a:t> </a:t>
            </a:r>
            <a:r>
              <a:rPr lang="ru-RU" sz="1400" dirty="0" smtClean="0">
                <a:latin typeface="Times New Roman" pitchFamily="18" charset="0"/>
              </a:rPr>
              <a:t>– в целях осуществления предусмотренных законодательством Российской Федерации полномочий органов государственной власти, полномочий органов местного самоуправления в сферах науки, образования, здравоохранения, культуры, средств массовой информации, социальной защиты, занятости населения, физической культуры и спорта, а также в иных сферах в случаях, установленных федеральными законами ( в том числе при проведении мероприятий по работе с детьми и молодежью в указанных сферах). </a:t>
            </a:r>
          </a:p>
          <a:p>
            <a:pPr algn="just" eaLnBrk="1" hangingPunct="1"/>
            <a:r>
              <a:rPr lang="ru-RU" sz="1400" b="1" dirty="0" smtClean="0">
                <a:solidFill>
                  <a:srgbClr val="FF0000"/>
                </a:solidFill>
                <a:latin typeface="Times New Roman" pitchFamily="18" charset="0"/>
              </a:rPr>
              <a:t>Казенное учреждение</a:t>
            </a:r>
            <a:r>
              <a:rPr lang="ru-RU" sz="1400" dirty="0" smtClean="0">
                <a:solidFill>
                  <a:srgbClr val="FF0000"/>
                </a:solidFill>
                <a:latin typeface="Times New Roman" pitchFamily="18" charset="0"/>
              </a:rPr>
              <a:t> </a:t>
            </a:r>
            <a:r>
              <a:rPr lang="ru-RU" sz="1400" dirty="0" smtClean="0">
                <a:latin typeface="Times New Roman" pitchFamily="18" charset="0"/>
              </a:rPr>
              <a:t>– в 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 xmlns:p14="http://schemas.microsoft.com/office/powerpoint/2010/main" val="1940154942"/>
              </p:ext>
            </p:extLst>
          </p:nvPr>
        </p:nvGraphicFramePr>
        <p:xfrm>
          <a:off x="620688" y="323528"/>
          <a:ext cx="5760640" cy="6744157"/>
        </p:xfrm>
        <a:graphic>
          <a:graphicData uri="http://schemas.openxmlformats.org/drawingml/2006/table">
            <a:tbl>
              <a:tblPr firstRow="1" bandRow="1">
                <a:tableStyleId>{F5AB1C69-6EDB-4FF4-983F-18BD219EF322}</a:tableStyleId>
              </a:tblPr>
              <a:tblGrid>
                <a:gridCol w="1714514"/>
                <a:gridCol w="1022360"/>
                <a:gridCol w="928694"/>
                <a:gridCol w="1000132"/>
                <a:gridCol w="1094940"/>
              </a:tblGrid>
              <a:tr h="785816">
                <a:tc>
                  <a:txBody>
                    <a:bodyPr/>
                    <a:lstStyle/>
                    <a:p>
                      <a:pPr algn="ctr"/>
                      <a:r>
                        <a:rPr lang="ru-RU" sz="1100" b="1" dirty="0" smtClean="0">
                          <a:solidFill>
                            <a:schemeClr val="tx1"/>
                          </a:solidFill>
                        </a:rPr>
                        <a:t>Наименование муниципальной программы</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Целевая статья</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2025 год</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2026 год</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2027 год</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85752">
                <a:tc>
                  <a:txBody>
                    <a:bodyPr/>
                    <a:lstStyle/>
                    <a:p>
                      <a:r>
                        <a:rPr lang="ru-RU" sz="1100" b="1" dirty="0" smtClean="0">
                          <a:solidFill>
                            <a:schemeClr val="tx1"/>
                          </a:solidFill>
                        </a:rPr>
                        <a:t>Безопасность</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0600000000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4 345,1</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4 518,2</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4 518,2</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500066">
                <a:tc>
                  <a:txBody>
                    <a:bodyPr/>
                    <a:lstStyle/>
                    <a:p>
                      <a:r>
                        <a:rPr lang="ru-RU" sz="1100" b="1" dirty="0" smtClean="0">
                          <a:solidFill>
                            <a:schemeClr val="tx1"/>
                          </a:solidFill>
                        </a:rPr>
                        <a:t>Муниципальное хозяйство</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0700000000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310 904,9</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129 791,7</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152 516,5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011076">
                <a:tc>
                  <a:txBody>
                    <a:bodyPr/>
                    <a:lstStyle/>
                    <a:p>
                      <a:r>
                        <a:rPr lang="ru-RU" sz="1100" b="1" dirty="0" smtClean="0">
                          <a:solidFill>
                            <a:schemeClr val="tx1"/>
                          </a:solidFill>
                        </a:rPr>
                        <a:t>Энергосбережение  и повышение энергетической эффективности МО «Муниципальный округ </a:t>
                      </a:r>
                      <a:r>
                        <a:rPr lang="ru-RU" sz="1100" b="1" dirty="0" err="1" smtClean="0">
                          <a:solidFill>
                            <a:schemeClr val="tx1"/>
                          </a:solidFill>
                        </a:rPr>
                        <a:t>Балезинский</a:t>
                      </a:r>
                      <a:r>
                        <a:rPr lang="ru-RU" sz="1100" b="1" dirty="0" smtClean="0">
                          <a:solidFill>
                            <a:schemeClr val="tx1"/>
                          </a:solidFill>
                        </a:rPr>
                        <a:t> район Удмуртской Республики»</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0800000000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96,6</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2 665,6</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1 973,9</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560560">
                <a:tc>
                  <a:txBody>
                    <a:bodyPr/>
                    <a:lstStyle/>
                    <a:p>
                      <a:r>
                        <a:rPr lang="ru-RU" sz="1100" b="1" dirty="0" smtClean="0">
                          <a:solidFill>
                            <a:schemeClr val="tx1"/>
                          </a:solidFill>
                        </a:rPr>
                        <a:t>Муниципальное управление</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0900000000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174 308,6</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183 231,0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183 327,8</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059801">
                <a:tc>
                  <a:txBody>
                    <a:bodyPr/>
                    <a:lstStyle/>
                    <a:p>
                      <a:r>
                        <a:rPr lang="ru-RU" sz="1100" b="1" dirty="0" smtClean="0">
                          <a:solidFill>
                            <a:schemeClr val="tx1"/>
                          </a:solidFill>
                        </a:rPr>
                        <a:t>Управление муниципальными финансами</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1100000000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13 156,5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18 148,2</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19 086,1</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059801">
                <a:tc>
                  <a:txBody>
                    <a:bodyPr/>
                    <a:lstStyle/>
                    <a:p>
                      <a:r>
                        <a:rPr lang="ru-RU" sz="1100" b="1" dirty="0" err="1" smtClean="0">
                          <a:solidFill>
                            <a:schemeClr val="tx1"/>
                          </a:solidFill>
                        </a:rPr>
                        <a:t>Непрограммные</a:t>
                      </a:r>
                      <a:r>
                        <a:rPr lang="ru-RU" sz="1100" b="1" dirty="0" smtClean="0">
                          <a:solidFill>
                            <a:schemeClr val="tx1"/>
                          </a:solidFill>
                        </a:rPr>
                        <a:t> направления расходов</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9900000000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6 841,9</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7 198,5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7 166,4</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059801">
                <a:tc>
                  <a:txBody>
                    <a:bodyPr/>
                    <a:lstStyle/>
                    <a:p>
                      <a:r>
                        <a:rPr lang="ru-RU" sz="1100" b="1" dirty="0" smtClean="0">
                          <a:solidFill>
                            <a:schemeClr val="tx1"/>
                          </a:solidFill>
                        </a:rPr>
                        <a:t>ИТОГО</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1 636 248,8</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1 538 282,0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smtClean="0">
                          <a:solidFill>
                            <a:schemeClr val="tx1"/>
                          </a:solidFill>
                        </a:rPr>
                        <a:t>1 640 090,7</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42900" y="107972"/>
            <a:ext cx="6172200" cy="503239"/>
          </a:xfrm>
        </p:spPr>
        <p:txBody>
          <a:bodyPr/>
          <a:lstStyle/>
          <a:p>
            <a:pPr eaLnBrk="1" hangingPunct="1"/>
            <a:r>
              <a:rPr lang="ru-RU" sz="1600" b="1" dirty="0" smtClean="0">
                <a:latin typeface="Times New Roman" pitchFamily="18" charset="0"/>
              </a:rPr>
              <a:t>Муниципальная программа «Развитие образования и воспитание» </a:t>
            </a:r>
          </a:p>
        </p:txBody>
      </p:sp>
      <p:sp>
        <p:nvSpPr>
          <p:cNvPr id="21507" name="Rectangle 3"/>
          <p:cNvSpPr>
            <a:spLocks noGrp="1" noChangeArrowheads="1"/>
          </p:cNvSpPr>
          <p:nvPr>
            <p:ph type="body" sz="half" idx="1"/>
          </p:nvPr>
        </p:nvSpPr>
        <p:spPr>
          <a:xfrm>
            <a:off x="342901" y="2700339"/>
            <a:ext cx="6254750" cy="1079500"/>
          </a:xfrm>
        </p:spPr>
        <p:txBody>
          <a:bodyPr/>
          <a:lstStyle/>
          <a:p>
            <a:pPr eaLnBrk="1" hangingPunct="1">
              <a:buFontTx/>
              <a:buNone/>
            </a:pPr>
            <a:r>
              <a:rPr lang="ru-RU" sz="1200" b="1" dirty="0" smtClean="0">
                <a:latin typeface="Times New Roman" pitchFamily="18" charset="0"/>
              </a:rPr>
              <a:t>Цель программы:</a:t>
            </a:r>
            <a:r>
              <a:rPr lang="ru-RU" sz="1200" dirty="0" smtClean="0">
                <a:latin typeface="Times New Roman" pitchFamily="18" charset="0"/>
              </a:rPr>
              <a:t> организация предоставления, повышение качества и                доступности дошкольного, общего, дополнительного образования детей на территории муниципального образования «Муниципальный округ </a:t>
            </a:r>
            <a:r>
              <a:rPr lang="ru-RU" sz="1200" dirty="0" err="1" smtClean="0">
                <a:latin typeface="Times New Roman" pitchFamily="18" charset="0"/>
              </a:rPr>
              <a:t>Балезинский</a:t>
            </a:r>
            <a:r>
              <a:rPr lang="ru-RU" sz="1200" dirty="0" smtClean="0">
                <a:latin typeface="Times New Roman" pitchFamily="18" charset="0"/>
              </a:rPr>
              <a:t> район Удмуртской Республики», создание условий для успешной      социализации и самореализации детей и молодежи.</a:t>
            </a:r>
          </a:p>
          <a:p>
            <a:pPr eaLnBrk="1" hangingPunct="1">
              <a:buFontTx/>
              <a:buNone/>
            </a:pPr>
            <a:r>
              <a:rPr lang="ru-RU" sz="1400" b="1" dirty="0" smtClean="0">
                <a:latin typeface="Times New Roman" pitchFamily="18" charset="0"/>
              </a:rPr>
              <a:t>                    </a:t>
            </a:r>
          </a:p>
        </p:txBody>
      </p:sp>
      <p:graphicFrame>
        <p:nvGraphicFramePr>
          <p:cNvPr id="230528" name="Group 128"/>
          <p:cNvGraphicFramePr>
            <a:graphicFrameLocks noGrp="1"/>
          </p:cNvGraphicFramePr>
          <p:nvPr>
            <p:ph sz="half" idx="2"/>
            <p:extLst>
              <p:ext uri="{D42A27DB-BD31-4B8C-83A1-F6EECF244321}">
                <p14:modId xmlns:p14="http://schemas.microsoft.com/office/powerpoint/2010/main" xmlns="" val="3379831254"/>
              </p:ext>
            </p:extLst>
          </p:nvPr>
        </p:nvGraphicFramePr>
        <p:xfrm>
          <a:off x="500046" y="6000764"/>
          <a:ext cx="6167459" cy="2428893"/>
        </p:xfrm>
        <a:graphic>
          <a:graphicData uri="http://schemas.openxmlformats.org/drawingml/2006/table">
            <a:tbl>
              <a:tblPr/>
              <a:tblGrid>
                <a:gridCol w="3505022"/>
                <a:gridCol w="733611"/>
                <a:gridCol w="642942"/>
                <a:gridCol w="642942"/>
                <a:gridCol w="642942"/>
              </a:tblGrid>
              <a:tr h="7170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2027 год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05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детей в возрасте 1-6 лет, получающих дошкольную услугу и (или) услугу по их содержанию в муниципальных образовательных учреждениях, в общей численности детей в возрасте 1-6 лет, %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детей в возрасте 1-6 лет, состоящих на учете для определения в муниципальные дошкольные образовательные учреждения, в общей численности детей в возрасте 1-6 лет,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xmlns="" val="48117628"/>
              </p:ext>
            </p:extLst>
          </p:nvPr>
        </p:nvGraphicFramePr>
        <p:xfrm>
          <a:off x="285731" y="3769045"/>
          <a:ext cx="6286540" cy="1288731"/>
        </p:xfrm>
        <a:graphic>
          <a:graphicData uri="http://schemas.openxmlformats.org/drawingml/2006/table">
            <a:tbl>
              <a:tblPr firstRow="1" bandRow="1">
                <a:tableStyleId>{5940675A-B579-460E-94D1-54222C63F5DA}</a:tableStyleId>
              </a:tblPr>
              <a:tblGrid>
                <a:gridCol w="1257308"/>
                <a:gridCol w="1257308"/>
                <a:gridCol w="1257308"/>
                <a:gridCol w="1257308"/>
                <a:gridCol w="1257308"/>
              </a:tblGrid>
              <a:tr h="357191">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 (первоначальный план)</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2025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2026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2027 год</a:t>
                      </a:r>
                      <a:endParaRPr lang="ru-RU" sz="1200" dirty="0">
                        <a:latin typeface="Times New Roman" pitchFamily="18" charset="0"/>
                        <a:cs typeface="Times New Roman" pitchFamily="18" charset="0"/>
                      </a:endParaRPr>
                    </a:p>
                  </a:txBody>
                  <a:tcPr/>
                </a:tc>
              </a:tr>
              <a:tr h="648651">
                <a:tc vMerge="1">
                  <a:txBody>
                    <a:bodyPr/>
                    <a:lstStyle/>
                    <a:p>
                      <a:endParaRPr lang="ru-RU" dirty="0"/>
                    </a:p>
                  </a:txBody>
                  <a:tcPr/>
                </a:tc>
                <a:tc>
                  <a:txBody>
                    <a:bodyPr/>
                    <a:lstStyle/>
                    <a:p>
                      <a:endParaRPr lang="ru-RU" sz="1200" b="1" i="1" dirty="0" smtClean="0">
                        <a:latin typeface="Times New Roman" pitchFamily="18" charset="0"/>
                        <a:cs typeface="Times New Roman" pitchFamily="18" charset="0"/>
                      </a:endParaRPr>
                    </a:p>
                    <a:p>
                      <a:pPr algn="ctr"/>
                      <a:r>
                        <a:rPr lang="ru-RU" sz="1200" b="0" i="0" dirty="0" smtClean="0">
                          <a:latin typeface="Times New Roman" pitchFamily="18" charset="0"/>
                          <a:cs typeface="Times New Roman" pitchFamily="18" charset="0"/>
                        </a:rPr>
                        <a:t>845 840,7</a:t>
                      </a:r>
                      <a:endParaRPr lang="ru-RU" sz="1200" b="0" i="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979 852,1</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1 038 777,5</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1 109 029,9</a:t>
                      </a:r>
                      <a:endParaRPr lang="ru-RU" sz="1200" dirty="0">
                        <a:latin typeface="Times New Roman" pitchFamily="18" charset="0"/>
                        <a:cs typeface="Times New Roman" pitchFamily="18" charset="0"/>
                      </a:endParaRPr>
                    </a:p>
                  </a:txBody>
                  <a:tcPr/>
                </a:tc>
              </a:tr>
            </a:tbl>
          </a:graphicData>
        </a:graphic>
      </p:graphicFrame>
      <p:sp>
        <p:nvSpPr>
          <p:cNvPr id="9" name="TextBox 8"/>
          <p:cNvSpPr txBox="1"/>
          <p:nvPr/>
        </p:nvSpPr>
        <p:spPr>
          <a:xfrm>
            <a:off x="571482" y="5500730"/>
            <a:ext cx="5929354" cy="307777"/>
          </a:xfrm>
          <a:prstGeom prst="rect">
            <a:avLst/>
          </a:prstGeom>
          <a:noFill/>
        </p:spPr>
        <p:txBody>
          <a:bodyPr wrap="square" rtlCol="0">
            <a:spAutoFit/>
          </a:bodyPr>
          <a:lstStyle/>
          <a:p>
            <a:r>
              <a:rPr lang="ru-RU" b="1" dirty="0" smtClean="0"/>
              <a:t>Основные значения целевых показателей  (индикаторов</a:t>
            </a:r>
            <a:r>
              <a:rPr lang="ru-RU" sz="1200" dirty="0" smtClean="0"/>
              <a:t>)</a:t>
            </a:r>
            <a:endParaRPr lang="ru-RU" sz="1200" dirty="0"/>
          </a:p>
        </p:txBody>
      </p:sp>
      <p:pic>
        <p:nvPicPr>
          <p:cNvPr id="10" name="Рисунок 9" descr="0077.jpg"/>
          <p:cNvPicPr>
            <a:picLocks noChangeAspect="1"/>
          </p:cNvPicPr>
          <p:nvPr/>
        </p:nvPicPr>
        <p:blipFill>
          <a:blip r:embed="rId2" cstate="print"/>
          <a:stretch>
            <a:fillRect/>
          </a:stretch>
        </p:blipFill>
        <p:spPr>
          <a:xfrm>
            <a:off x="285728" y="642910"/>
            <a:ext cx="2214578" cy="1500198"/>
          </a:xfrm>
          <a:prstGeom prst="rect">
            <a:avLst/>
          </a:prstGeom>
        </p:spPr>
      </p:pic>
      <p:pic>
        <p:nvPicPr>
          <p:cNvPr id="11" name="Рисунок 10" descr="image_image_4246456-1.jpg"/>
          <p:cNvPicPr>
            <a:picLocks noChangeAspect="1"/>
          </p:cNvPicPr>
          <p:nvPr/>
        </p:nvPicPr>
        <p:blipFill>
          <a:blip r:embed="rId3" cstate="print"/>
          <a:stretch>
            <a:fillRect/>
          </a:stretch>
        </p:blipFill>
        <p:spPr>
          <a:xfrm>
            <a:off x="2357430" y="642910"/>
            <a:ext cx="2143140" cy="1375150"/>
          </a:xfrm>
          <a:prstGeom prst="rect">
            <a:avLst/>
          </a:prstGeom>
        </p:spPr>
      </p:pic>
      <p:pic>
        <p:nvPicPr>
          <p:cNvPr id="12" name="Picture 7" descr="0019-019-CHastnoe-obrazovanie"/>
          <p:cNvPicPr>
            <a:picLocks noChangeAspect="1" noChangeArrowheads="1"/>
          </p:cNvPicPr>
          <p:nvPr/>
        </p:nvPicPr>
        <p:blipFill>
          <a:blip r:embed="rId4" cstate="print"/>
          <a:srcRect/>
          <a:stretch>
            <a:fillRect/>
          </a:stretch>
        </p:blipFill>
        <p:spPr bwMode="auto">
          <a:xfrm>
            <a:off x="4429132" y="571472"/>
            <a:ext cx="2214578" cy="16747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1709" name="Group 285"/>
          <p:cNvGraphicFramePr>
            <a:graphicFrameLocks noGrp="1"/>
          </p:cNvGraphicFramePr>
          <p:nvPr>
            <p:ph/>
            <p:extLst>
              <p:ext uri="{D42A27DB-BD31-4B8C-83A1-F6EECF244321}">
                <p14:modId xmlns:p14="http://schemas.microsoft.com/office/powerpoint/2010/main" xmlns="" val="122932099"/>
              </p:ext>
            </p:extLst>
          </p:nvPr>
        </p:nvGraphicFramePr>
        <p:xfrm>
          <a:off x="357167" y="642911"/>
          <a:ext cx="6238897" cy="7858181"/>
        </p:xfrm>
        <a:graphic>
          <a:graphicData uri="http://schemas.openxmlformats.org/drawingml/2006/table">
            <a:tbl>
              <a:tblPr/>
              <a:tblGrid>
                <a:gridCol w="3095625"/>
                <a:gridCol w="785818"/>
                <a:gridCol w="857256"/>
                <a:gridCol w="714380"/>
                <a:gridCol w="785818"/>
              </a:tblGrid>
              <a:tr h="7509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 год</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2027 год</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выпускников муниципальных общеобразовательных учреждений, сдавших единый государственный экзамен по русскому языку и математике, в общей численности выпускников муниципальных общеобразовательных учреждений, сдававших единый государственный экзамен по данным предметам,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99,8</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99,8</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99,8</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99,8</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66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Доля детей первой и второй групп здоровья в общей численности обучающихся в муниципальных общеобразовательных учреждениях,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89,0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89,0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89,0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89,0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79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Охват обучающихся муниципальных общеобразовательных организаций горячим питанием,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99,9</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99,9</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66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детей и подростков, охваченных всеми формами отдыха, оздоровления и занятости в общей численности обучающихся общеобразовательных организаций,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95,0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95,0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95,0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95,0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1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Удельный вес обучающихся по программам общего образования, участвующих в олимпиадах и конкурсах различного уровня, в общей численности обучающихся по программам общего образования,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72,0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72,0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72,0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72,0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22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учащихся, занявших призовые места в конкурсах, фестивалях, смотрах, выставках, конференциях, спортивных состязаниях и иных мероприятиях различного уровня,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13,1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13,1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13,2</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13,2</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5888" name="Group 192"/>
          <p:cNvGraphicFramePr>
            <a:graphicFrameLocks noGrp="1"/>
          </p:cNvGraphicFramePr>
          <p:nvPr>
            <p:ph/>
            <p:extLst>
              <p:ext uri="{D42A27DB-BD31-4B8C-83A1-F6EECF244321}">
                <p14:modId xmlns:p14="http://schemas.microsoft.com/office/powerpoint/2010/main" xmlns="" val="4199825677"/>
              </p:ext>
            </p:extLst>
          </p:nvPr>
        </p:nvGraphicFramePr>
        <p:xfrm>
          <a:off x="333375" y="107957"/>
          <a:ext cx="6167459" cy="4712531"/>
        </p:xfrm>
        <a:graphic>
          <a:graphicData uri="http://schemas.openxmlformats.org/drawingml/2006/table">
            <a:tbl>
              <a:tblPr/>
              <a:tblGrid>
                <a:gridCol w="2952749"/>
                <a:gridCol w="785818"/>
                <a:gridCol w="857256"/>
                <a:gridCol w="857256"/>
                <a:gridCol w="714380"/>
              </a:tblGrid>
              <a:tr h="6919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 год</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 год</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2027 год</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6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молодежных и детских общественных объединений, ед.</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8,0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82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трудоустроенных молодых людей, в возрасте от 14 до 18 лет, студентов в свободное от учебы время и незанятой молодежи, на территории муниципального образования, ед.</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400,0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400,0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65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Доля обучающихся в муниципальных общеобразовательных учреждениях, занимающихся во вторую смену, в общей численности обучающихся в муниципальных общеобразовательных учреждениях,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20,0</a:t>
                      </a:r>
                      <a:endParaRPr kumimoji="0" lang="ru-RU" sz="1100" b="0" i="0" u="none" strike="noStrike" cap="none" normalizeH="0" baseline="0" dirty="0" smtClean="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20,0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Обеспеченность учебниками,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3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Доля родителей, удовлетворенных качеством дошкольного, общего и дополнительного образования,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83,0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83,0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83,1</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83,1</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 name="Рисунок 6" descr="HfUNlWmOqjg4m2iiRwYonAmfLQus1JAwqKTyoBd5-naPO5TNoqqsYoPuxYDtgr2sDGkktR3Y3O-0TaZiud8KZ62f.jpg"/>
          <p:cNvPicPr>
            <a:picLocks noChangeAspect="1"/>
          </p:cNvPicPr>
          <p:nvPr/>
        </p:nvPicPr>
        <p:blipFill>
          <a:blip r:embed="rId2" cstate="print"/>
          <a:stretch>
            <a:fillRect/>
          </a:stretch>
        </p:blipFill>
        <p:spPr>
          <a:xfrm>
            <a:off x="214290" y="4929190"/>
            <a:ext cx="3357586" cy="2643206"/>
          </a:xfrm>
          <a:prstGeom prst="rect">
            <a:avLst/>
          </a:prstGeom>
        </p:spPr>
      </p:pic>
      <p:pic>
        <p:nvPicPr>
          <p:cNvPr id="8" name="Рисунок 7" descr="KW6MR4NFmzZL0CQyVtzVRU2CaqUx1J30K8zallyimCN04I-najE1tVuwRyMYoUP_DmOz1ZfpIeAZleWwy3AUtC_t.jpg"/>
          <p:cNvPicPr>
            <a:picLocks noChangeAspect="1"/>
          </p:cNvPicPr>
          <p:nvPr/>
        </p:nvPicPr>
        <p:blipFill>
          <a:blip r:embed="rId3" cstate="print"/>
          <a:stretch>
            <a:fillRect/>
          </a:stretch>
        </p:blipFill>
        <p:spPr>
          <a:xfrm>
            <a:off x="3286124" y="6786578"/>
            <a:ext cx="3357586" cy="221773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42900" y="214283"/>
            <a:ext cx="6172200" cy="714380"/>
          </a:xfrm>
        </p:spPr>
        <p:txBody>
          <a:bodyPr/>
          <a:lstStyle/>
          <a:p>
            <a:pPr eaLnBrk="1" hangingPunct="1"/>
            <a:r>
              <a:rPr lang="ru-RU" sz="1400" b="1" dirty="0" smtClean="0">
                <a:latin typeface="Times New Roman" pitchFamily="18" charset="0"/>
              </a:rPr>
              <a:t>Муниципальная программа «Охрана здоровья и формирование здорового образа жизни населения»</a:t>
            </a:r>
          </a:p>
        </p:txBody>
      </p:sp>
      <p:sp>
        <p:nvSpPr>
          <p:cNvPr id="24579" name="Rectangle 3"/>
          <p:cNvSpPr>
            <a:spLocks noGrp="1" noChangeArrowheads="1"/>
          </p:cNvSpPr>
          <p:nvPr>
            <p:ph type="body" sz="half" idx="1"/>
          </p:nvPr>
        </p:nvSpPr>
        <p:spPr>
          <a:xfrm>
            <a:off x="342902" y="2500331"/>
            <a:ext cx="5965825" cy="785817"/>
          </a:xfrm>
        </p:spPr>
        <p:txBody>
          <a:bodyPr/>
          <a:lstStyle/>
          <a:p>
            <a:pPr eaLnBrk="1" hangingPunct="1"/>
            <a:endParaRPr lang="ru-RU" sz="1200" dirty="0" smtClean="0">
              <a:latin typeface="Times New Roman" pitchFamily="18" charset="0"/>
            </a:endParaRPr>
          </a:p>
          <a:p>
            <a:pPr eaLnBrk="1" hangingPunct="1">
              <a:buFontTx/>
              <a:buNone/>
            </a:pPr>
            <a:r>
              <a:rPr lang="ru-RU" sz="1400" b="1" dirty="0" smtClean="0">
                <a:latin typeface="Times New Roman" pitchFamily="18" charset="0"/>
              </a:rPr>
              <a:t>Цель программы</a:t>
            </a:r>
            <a:r>
              <a:rPr lang="ru-RU" sz="1400" dirty="0" smtClean="0">
                <a:latin typeface="Times New Roman" pitchFamily="18" charset="0"/>
              </a:rPr>
              <a:t>: Создание условий для развития физической культуры и спорта на территории </a:t>
            </a:r>
            <a:r>
              <a:rPr lang="ru-RU" sz="1400" dirty="0" err="1" smtClean="0">
                <a:latin typeface="Times New Roman" pitchFamily="18" charset="0"/>
              </a:rPr>
              <a:t>Балезинского</a:t>
            </a:r>
            <a:r>
              <a:rPr lang="ru-RU" sz="1400" dirty="0" smtClean="0">
                <a:latin typeface="Times New Roman" pitchFamily="18" charset="0"/>
              </a:rPr>
              <a:t> района. Профилактика и противодействие незаконному обороту наркотических средств и психотропных веществ</a:t>
            </a:r>
          </a:p>
          <a:p>
            <a:pPr eaLnBrk="1" hangingPunct="1"/>
            <a:endParaRPr lang="ru-RU" sz="1400" b="1" dirty="0" smtClean="0">
              <a:latin typeface="Times New Roman" pitchFamily="18" charset="0"/>
            </a:endParaRPr>
          </a:p>
          <a:p>
            <a:pPr eaLnBrk="1" hangingPunct="1"/>
            <a:endParaRPr lang="ru-RU" sz="1400" b="1" dirty="0" smtClean="0">
              <a:latin typeface="Times New Roman" pitchFamily="18" charset="0"/>
            </a:endParaRPr>
          </a:p>
        </p:txBody>
      </p:sp>
      <p:graphicFrame>
        <p:nvGraphicFramePr>
          <p:cNvPr id="232558" name="Group 110"/>
          <p:cNvGraphicFramePr>
            <a:graphicFrameLocks noGrp="1"/>
          </p:cNvGraphicFramePr>
          <p:nvPr>
            <p:ph sz="half" idx="2"/>
            <p:extLst>
              <p:ext uri="{D42A27DB-BD31-4B8C-83A1-F6EECF244321}">
                <p14:modId xmlns:p14="http://schemas.microsoft.com/office/powerpoint/2010/main" xmlns="" val="3977118766"/>
              </p:ext>
            </p:extLst>
          </p:nvPr>
        </p:nvGraphicFramePr>
        <p:xfrm>
          <a:off x="642920" y="5643570"/>
          <a:ext cx="5880121" cy="3404238"/>
        </p:xfrm>
        <a:graphic>
          <a:graphicData uri="http://schemas.openxmlformats.org/drawingml/2006/table">
            <a:tbl>
              <a:tblPr/>
              <a:tblGrid>
                <a:gridCol w="2928958"/>
                <a:gridCol w="714380"/>
                <a:gridCol w="714380"/>
                <a:gridCol w="785818"/>
                <a:gridCol w="736585"/>
              </a:tblGrid>
              <a:tr h="6681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2027 год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03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населения систематически занимающегося физической культурой и спортом, %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54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проведенных физкультурных и спортивных мероприятий, ед.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703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граждан, выполнивших нормативы испытаний (тестов) Всероссийского физкультурно-спортивного комплекса «Готов к труду и обороне» (ГТО), в общей численности населения, принявшего участие в выполнении нормативов испытаний (тестов) Всероссийского физкультурно-спортивного комплекса «Готов к труду и обороне» (ГТО) ,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xmlns="" val="97880381"/>
              </p:ext>
            </p:extLst>
          </p:nvPr>
        </p:nvGraphicFramePr>
        <p:xfrm>
          <a:off x="428606" y="3714744"/>
          <a:ext cx="6143665" cy="1561464"/>
        </p:xfrm>
        <a:graphic>
          <a:graphicData uri="http://schemas.openxmlformats.org/drawingml/2006/table">
            <a:tbl>
              <a:tblPr firstRow="1" bandRow="1">
                <a:tableStyleId>{5940675A-B579-460E-94D1-54222C63F5DA}</a:tableStyleId>
              </a:tblPr>
              <a:tblGrid>
                <a:gridCol w="1228733"/>
                <a:gridCol w="1228733"/>
                <a:gridCol w="1228733"/>
                <a:gridCol w="1228733"/>
                <a:gridCol w="1228733"/>
              </a:tblGrid>
              <a:tr h="364500">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 (первоначальный план)</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2025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2026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2027 год</a:t>
                      </a:r>
                      <a:endParaRPr lang="ru-RU" sz="1200" dirty="0">
                        <a:latin typeface="Times New Roman" pitchFamily="18" charset="0"/>
                        <a:cs typeface="Times New Roman" pitchFamily="18" charset="0"/>
                      </a:endParaRPr>
                    </a:p>
                  </a:txBody>
                  <a:tcPr/>
                </a:tc>
              </a:tr>
              <a:tr h="921384">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12 958,5</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13 174,7</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13 563,3</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13 591,3</a:t>
                      </a:r>
                    </a:p>
                  </a:txBody>
                  <a:tcPr/>
                </a:tc>
              </a:tr>
            </a:tbl>
          </a:graphicData>
        </a:graphic>
      </p:graphicFrame>
      <p:sp>
        <p:nvSpPr>
          <p:cNvPr id="8" name="Прямоугольник 7"/>
          <p:cNvSpPr/>
          <p:nvPr/>
        </p:nvSpPr>
        <p:spPr>
          <a:xfrm rot="10800000" flipV="1">
            <a:off x="642918" y="5238188"/>
            <a:ext cx="5715040" cy="307777"/>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endParaRPr lang="ru-RU" sz="1200" dirty="0"/>
          </a:p>
        </p:txBody>
      </p:sp>
      <p:pic>
        <p:nvPicPr>
          <p:cNvPr id="9" name="Рисунок 8" descr="1613660891_17-p-fon-gto-dlya-prezentatsii-17.jpg"/>
          <p:cNvPicPr>
            <a:picLocks noChangeAspect="1"/>
          </p:cNvPicPr>
          <p:nvPr/>
        </p:nvPicPr>
        <p:blipFill>
          <a:blip r:embed="rId3" cstate="print"/>
          <a:stretch>
            <a:fillRect/>
          </a:stretch>
        </p:blipFill>
        <p:spPr>
          <a:xfrm>
            <a:off x="142852" y="928662"/>
            <a:ext cx="2071702" cy="1643074"/>
          </a:xfrm>
          <a:prstGeom prst="rect">
            <a:avLst/>
          </a:prstGeom>
        </p:spPr>
      </p:pic>
      <p:pic>
        <p:nvPicPr>
          <p:cNvPr id="10" name="Рисунок 9" descr="scale_1200-2.jpg"/>
          <p:cNvPicPr>
            <a:picLocks noChangeAspect="1"/>
          </p:cNvPicPr>
          <p:nvPr/>
        </p:nvPicPr>
        <p:blipFill>
          <a:blip r:embed="rId4" cstate="print"/>
          <a:stretch>
            <a:fillRect/>
          </a:stretch>
        </p:blipFill>
        <p:spPr>
          <a:xfrm>
            <a:off x="4714884" y="928662"/>
            <a:ext cx="1928850" cy="1643074"/>
          </a:xfrm>
          <a:prstGeom prst="rect">
            <a:avLst/>
          </a:prstGeom>
        </p:spPr>
      </p:pic>
      <p:pic>
        <p:nvPicPr>
          <p:cNvPr id="11" name="Рисунок 10" descr="BlogBanner_1400x.progressive.jpg"/>
          <p:cNvPicPr>
            <a:picLocks noChangeAspect="1"/>
          </p:cNvPicPr>
          <p:nvPr/>
        </p:nvPicPr>
        <p:blipFill>
          <a:blip r:embed="rId5" cstate="print"/>
          <a:stretch>
            <a:fillRect/>
          </a:stretch>
        </p:blipFill>
        <p:spPr>
          <a:xfrm>
            <a:off x="2285992" y="857224"/>
            <a:ext cx="2643206" cy="185738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5016" name="Group 104"/>
          <p:cNvGraphicFramePr>
            <a:graphicFrameLocks noGrp="1"/>
          </p:cNvGraphicFramePr>
          <p:nvPr>
            <p:ph/>
            <p:extLst>
              <p:ext uri="{D42A27DB-BD31-4B8C-83A1-F6EECF244321}">
                <p14:modId xmlns="" xmlns:p14="http://schemas.microsoft.com/office/powerpoint/2010/main" val="1811158842"/>
              </p:ext>
            </p:extLst>
          </p:nvPr>
        </p:nvGraphicFramePr>
        <p:xfrm>
          <a:off x="476672" y="539557"/>
          <a:ext cx="6072230" cy="3221769"/>
        </p:xfrm>
        <a:graphic>
          <a:graphicData uri="http://schemas.openxmlformats.org/drawingml/2006/table">
            <a:tbl>
              <a:tblPr/>
              <a:tblGrid>
                <a:gridCol w="2928958"/>
                <a:gridCol w="785818"/>
                <a:gridCol w="785818"/>
                <a:gridCol w="785818"/>
                <a:gridCol w="785818"/>
              </a:tblGrid>
              <a:tr h="676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2027 год</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организованных мероприятий, направленных на профилактику наркомании среди подростков и молодежи, ед.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28</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Число лиц, больных наркоманией (на 10 </a:t>
                      </a:r>
                      <a:r>
                        <a:rPr kumimoji="0" lang="ru-RU" sz="1100" b="0" i="0" u="none" strike="noStrike" cap="none" normalizeH="0" baseline="0" dirty="0" err="1" smtClean="0">
                          <a:ln>
                            <a:noFill/>
                          </a:ln>
                          <a:solidFill>
                            <a:schemeClr val="tx1"/>
                          </a:solidFill>
                          <a:effectLst/>
                          <a:latin typeface="Arial" charset="0"/>
                        </a:rPr>
                        <a:t>тас.населения</a:t>
                      </a:r>
                      <a:r>
                        <a:rPr kumimoji="0" lang="ru-RU" sz="1100" b="0" i="0" u="none" strike="noStrike" cap="none" normalizeH="0" baseline="0" dirty="0" smtClean="0">
                          <a:ln>
                            <a:noFill/>
                          </a:ln>
                          <a:solidFill>
                            <a:schemeClr val="tx1"/>
                          </a:solidFill>
                          <a:effectLst/>
                          <a:latin typeface="Arial" charset="0"/>
                        </a:rPr>
                        <a:t>) чел.</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7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детей и молодежи в возрасте 14 – 30 лет, вовлеченных в профилактические мероприятия, %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50</a:t>
                      </a:r>
                      <a:endParaRPr kumimoji="0" lang="ru-RU" sz="11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трудоустроенных (занятых) детей «группы риска», чел.</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8</a:t>
                      </a:r>
                      <a:endParaRPr kumimoji="0" lang="ru-RU" sz="11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 name="Рисунок 3" descr="V4gK-ow6r4IZAKsAwW29ZUZs-IPNXXFf9rDFukPqBjOHKvMuCuEh6v4aoh07xNVYTzqw6mEdv7hddiCM4yKqceMO.jpg"/>
          <p:cNvPicPr>
            <a:picLocks noChangeAspect="1"/>
          </p:cNvPicPr>
          <p:nvPr/>
        </p:nvPicPr>
        <p:blipFill>
          <a:blip r:embed="rId2"/>
          <a:stretch>
            <a:fillRect/>
          </a:stretch>
        </p:blipFill>
        <p:spPr>
          <a:xfrm>
            <a:off x="785794" y="4071934"/>
            <a:ext cx="5786478" cy="385445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42900" y="214282"/>
            <a:ext cx="6172200" cy="469931"/>
          </a:xfrm>
        </p:spPr>
        <p:txBody>
          <a:bodyPr/>
          <a:lstStyle/>
          <a:p>
            <a:pPr eaLnBrk="1" hangingPunct="1"/>
            <a:r>
              <a:rPr lang="ru-RU" sz="1400" b="1" dirty="0" smtClean="0">
                <a:latin typeface="Times New Roman" pitchFamily="18" charset="0"/>
              </a:rPr>
              <a:t>Муниципальная программа «Развитие культуры»</a:t>
            </a:r>
          </a:p>
        </p:txBody>
      </p:sp>
      <p:sp>
        <p:nvSpPr>
          <p:cNvPr id="26627" name="Rectangle 3"/>
          <p:cNvSpPr>
            <a:spLocks noGrp="1" noChangeArrowheads="1"/>
          </p:cNvSpPr>
          <p:nvPr>
            <p:ph type="body" sz="half" idx="1"/>
          </p:nvPr>
        </p:nvSpPr>
        <p:spPr>
          <a:xfrm>
            <a:off x="188914" y="2857492"/>
            <a:ext cx="6181725" cy="994429"/>
          </a:xfrm>
        </p:spPr>
        <p:txBody>
          <a:bodyPr/>
          <a:lstStyle/>
          <a:p>
            <a:pPr eaLnBrk="1" hangingPunct="1">
              <a:buFontTx/>
              <a:buNone/>
            </a:pPr>
            <a:r>
              <a:rPr lang="ru-RU" sz="1400" b="1" dirty="0" smtClean="0">
                <a:latin typeface="Times New Roman" pitchFamily="18" charset="0"/>
              </a:rPr>
              <a:t>Цель программы</a:t>
            </a:r>
            <a:r>
              <a:rPr lang="ru-RU" sz="1400" dirty="0" smtClean="0">
                <a:latin typeface="Times New Roman" pitchFamily="18" charset="0"/>
              </a:rPr>
              <a:t> : создание условий, обеспечивающих равный доступ населения </a:t>
            </a:r>
            <a:r>
              <a:rPr lang="ru-RU" sz="1400" dirty="0" err="1" smtClean="0">
                <a:latin typeface="Times New Roman" pitchFamily="18" charset="0"/>
              </a:rPr>
              <a:t>Балезинского</a:t>
            </a:r>
            <a:r>
              <a:rPr lang="ru-RU" sz="1400" dirty="0" smtClean="0">
                <a:latin typeface="Times New Roman" pitchFamily="18" charset="0"/>
              </a:rPr>
              <a:t> района к культурным ценностям и услугам, формирование благоприятной среды для творческой самореализации граждан в рамках решения вопросов местного значения. </a:t>
            </a:r>
          </a:p>
          <a:p>
            <a:pPr algn="ctr" eaLnBrk="1" hangingPunct="1">
              <a:buFontTx/>
              <a:buNone/>
            </a:pPr>
            <a:endParaRPr lang="ru-RU" sz="1400" b="1" dirty="0" smtClean="0">
              <a:latin typeface="Times New Roman" pitchFamily="18" charset="0"/>
            </a:endParaRPr>
          </a:p>
        </p:txBody>
      </p:sp>
      <p:graphicFrame>
        <p:nvGraphicFramePr>
          <p:cNvPr id="233618" name="Group 146"/>
          <p:cNvGraphicFramePr>
            <a:graphicFrameLocks noGrp="1"/>
          </p:cNvGraphicFramePr>
          <p:nvPr>
            <p:ph sz="half" idx="2"/>
            <p:extLst>
              <p:ext uri="{D42A27DB-BD31-4B8C-83A1-F6EECF244321}">
                <p14:modId xmlns="" xmlns:p14="http://schemas.microsoft.com/office/powerpoint/2010/main" val="3875156221"/>
              </p:ext>
            </p:extLst>
          </p:nvPr>
        </p:nvGraphicFramePr>
        <p:xfrm>
          <a:off x="333374" y="5229975"/>
          <a:ext cx="6167461" cy="3787201"/>
        </p:xfrm>
        <a:graphic>
          <a:graphicData uri="http://schemas.openxmlformats.org/drawingml/2006/table">
            <a:tbl>
              <a:tblPr/>
              <a:tblGrid>
                <a:gridCol w="3599683"/>
                <a:gridCol w="710390"/>
                <a:gridCol w="642942"/>
                <a:gridCol w="642942"/>
                <a:gridCol w="571504"/>
              </a:tblGrid>
              <a:tr h="5564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2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Охват населения муниципального района библиотечным обслуживанием, %</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43,0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43,0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43,0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43,0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2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Количество посещений библиотек в расчете на 1 жителя муниципального района в год, единиц</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4 72</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4,72</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4,72</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4,72</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86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Количество экземпляров новых поступлений в библиотечные фонды публичных библиотек Балезинского района на 1000 человек населения, единиц</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39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Уровень фактической обеспеченности  клубами и учреждениями клубного типа относительно нормативной потребности, % </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117,8</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117,8</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117,8</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117,8</a:t>
                      </a:r>
                      <a:endParaRPr kumimoji="0" lang="ru-RU" sz="1100" b="0" i="0" u="none" strike="noStrike" cap="none" normalizeH="0" baseline="0" dirty="0" smtClean="0">
                        <a:ln>
                          <a:noFill/>
                        </a:ln>
                        <a:solidFill>
                          <a:schemeClr val="tx1"/>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2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Среднее число участников клубных формирований в расчете на 1000 человек населения, чел.</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124</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125</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125</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125</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39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коллективов самодеятельного художественного творчества, имеющих звание «народный» или «образцовый» </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6,0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 name="Таблица 6"/>
          <p:cNvGraphicFramePr>
            <a:graphicFrameLocks noGrp="1"/>
          </p:cNvGraphicFramePr>
          <p:nvPr>
            <p:extLst>
              <p:ext uri="{D42A27DB-BD31-4B8C-83A1-F6EECF244321}">
                <p14:modId xmlns="" xmlns:p14="http://schemas.microsoft.com/office/powerpoint/2010/main" val="3971055694"/>
              </p:ext>
            </p:extLst>
          </p:nvPr>
        </p:nvGraphicFramePr>
        <p:xfrm>
          <a:off x="357166" y="3851920"/>
          <a:ext cx="6286545" cy="1149653"/>
        </p:xfrm>
        <a:graphic>
          <a:graphicData uri="http://schemas.openxmlformats.org/drawingml/2006/table">
            <a:tbl>
              <a:tblPr firstRow="1" bandRow="1">
                <a:tableStyleId>{5940675A-B579-460E-94D1-54222C63F5DA}</a:tableStyleId>
              </a:tblPr>
              <a:tblGrid>
                <a:gridCol w="1300167"/>
                <a:gridCol w="1300167"/>
                <a:gridCol w="1300167"/>
                <a:gridCol w="1300167"/>
                <a:gridCol w="1085877"/>
              </a:tblGrid>
              <a:tr h="567697">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 (первоначальный план)</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2025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2026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2027 год</a:t>
                      </a:r>
                      <a:endParaRPr lang="ru-RU" sz="1200" dirty="0">
                        <a:latin typeface="Times New Roman" pitchFamily="18" charset="0"/>
                        <a:cs typeface="Times New Roman" pitchFamily="18" charset="0"/>
                      </a:endParaRPr>
                    </a:p>
                  </a:txBody>
                  <a:tcPr/>
                </a:tc>
              </a:tr>
              <a:tr h="509573">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97 461,3</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133 563,5</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140 383,1</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148 875,2</a:t>
                      </a:r>
                    </a:p>
                  </a:txBody>
                  <a:tcPr/>
                </a:tc>
              </a:tr>
            </a:tbl>
          </a:graphicData>
        </a:graphic>
      </p:graphicFrame>
      <p:sp>
        <p:nvSpPr>
          <p:cNvPr id="8" name="Прямоугольник 7"/>
          <p:cNvSpPr/>
          <p:nvPr/>
        </p:nvSpPr>
        <p:spPr>
          <a:xfrm>
            <a:off x="529386" y="4932483"/>
            <a:ext cx="6215106" cy="307777"/>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endParaRPr lang="ru-RU" sz="1200" dirty="0"/>
          </a:p>
        </p:txBody>
      </p:sp>
      <p:pic>
        <p:nvPicPr>
          <p:cNvPr id="10" name="Рисунок 9" descr="1613444744_9-p-fon-dlya-prezentatsii-pro-biblioteku-12.jpg"/>
          <p:cNvPicPr>
            <a:picLocks noChangeAspect="1"/>
          </p:cNvPicPr>
          <p:nvPr/>
        </p:nvPicPr>
        <p:blipFill>
          <a:blip r:embed="rId2" cstate="print"/>
          <a:stretch>
            <a:fillRect/>
          </a:stretch>
        </p:blipFill>
        <p:spPr>
          <a:xfrm>
            <a:off x="2500306" y="642910"/>
            <a:ext cx="2286016" cy="1643074"/>
          </a:xfrm>
          <a:prstGeom prst="rect">
            <a:avLst/>
          </a:prstGeom>
        </p:spPr>
      </p:pic>
      <p:pic>
        <p:nvPicPr>
          <p:cNvPr id="12" name="Рисунок 11" descr="i.jpg"/>
          <p:cNvPicPr>
            <a:picLocks noChangeAspect="1"/>
          </p:cNvPicPr>
          <p:nvPr/>
        </p:nvPicPr>
        <p:blipFill>
          <a:blip r:embed="rId3" cstate="print"/>
          <a:stretch>
            <a:fillRect/>
          </a:stretch>
        </p:blipFill>
        <p:spPr>
          <a:xfrm>
            <a:off x="4786322" y="1142976"/>
            <a:ext cx="2071678" cy="1714512"/>
          </a:xfrm>
          <a:prstGeom prst="rect">
            <a:avLst/>
          </a:prstGeom>
        </p:spPr>
      </p:pic>
      <p:pic>
        <p:nvPicPr>
          <p:cNvPr id="13" name="Рисунок 12" descr="yxr0l-_ql_g.jpg"/>
          <p:cNvPicPr>
            <a:picLocks noChangeAspect="1"/>
          </p:cNvPicPr>
          <p:nvPr/>
        </p:nvPicPr>
        <p:blipFill>
          <a:blip r:embed="rId4" cstate="print"/>
          <a:stretch>
            <a:fillRect/>
          </a:stretch>
        </p:blipFill>
        <p:spPr>
          <a:xfrm>
            <a:off x="142852" y="928662"/>
            <a:ext cx="2286016" cy="171451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8151" name="Group 167"/>
          <p:cNvGraphicFramePr>
            <a:graphicFrameLocks noGrp="1"/>
          </p:cNvGraphicFramePr>
          <p:nvPr>
            <p:ph/>
            <p:extLst>
              <p:ext uri="{D42A27DB-BD31-4B8C-83A1-F6EECF244321}">
                <p14:modId xmlns="" xmlns:p14="http://schemas.microsoft.com/office/powerpoint/2010/main" val="3444926367"/>
              </p:ext>
            </p:extLst>
          </p:nvPr>
        </p:nvGraphicFramePr>
        <p:xfrm>
          <a:off x="342900" y="366716"/>
          <a:ext cx="6086496" cy="3798893"/>
        </p:xfrm>
        <a:graphic>
          <a:graphicData uri="http://schemas.openxmlformats.org/drawingml/2006/table">
            <a:tbl>
              <a:tblPr/>
              <a:tblGrid>
                <a:gridCol w="3157538"/>
                <a:gridCol w="714380"/>
                <a:gridCol w="714380"/>
                <a:gridCol w="785818"/>
                <a:gridCol w="714380"/>
              </a:tblGrid>
              <a:tr h="6400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 </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2027 год</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Увеличение численности участников культурно-досуговых мероприятий, ед.</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309373</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309373</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309373</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309373</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3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Увеличение доли представленных (во всех формах) зрителю музейных предметов в общем количестве музейных предметов основного фонда, %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6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Увеличение количества музейных выставок и выставочных проектов, ед.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31</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32</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32</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32</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6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развивающихся направлений ДПИ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5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проведенных нестационарных выставок - продаж, ед.</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 name="Рисунок 3" descr="4xT4WcyTdng.jpg"/>
          <p:cNvPicPr>
            <a:picLocks noChangeAspect="1"/>
          </p:cNvPicPr>
          <p:nvPr/>
        </p:nvPicPr>
        <p:blipFill>
          <a:blip r:embed="rId2"/>
          <a:stretch>
            <a:fillRect/>
          </a:stretch>
        </p:blipFill>
        <p:spPr>
          <a:xfrm>
            <a:off x="285728" y="5072066"/>
            <a:ext cx="6286544" cy="345043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42900" y="366715"/>
            <a:ext cx="6172200" cy="1181100"/>
          </a:xfrm>
        </p:spPr>
        <p:txBody>
          <a:bodyPr/>
          <a:lstStyle/>
          <a:p>
            <a:pPr eaLnBrk="1" hangingPunct="1"/>
            <a:r>
              <a:rPr lang="ru-RU" sz="1400" b="1" dirty="0" smtClean="0">
                <a:latin typeface="Times New Roman" pitchFamily="18" charset="0"/>
              </a:rPr>
              <a:t>Муниципальная программа «Создание условий для устойчивого экономического развития»</a:t>
            </a:r>
            <a:br>
              <a:rPr lang="ru-RU" sz="1400" b="1" dirty="0" smtClean="0">
                <a:latin typeface="Times New Roman" pitchFamily="18" charset="0"/>
              </a:rPr>
            </a:br>
            <a:r>
              <a:rPr lang="ru-RU" sz="1400" b="1" dirty="0" smtClean="0">
                <a:latin typeface="Times New Roman" pitchFamily="18" charset="0"/>
              </a:rPr>
              <a:t/>
            </a:r>
            <a:br>
              <a:rPr lang="ru-RU" sz="1400" b="1" dirty="0" smtClean="0">
                <a:latin typeface="Times New Roman" pitchFamily="18" charset="0"/>
              </a:rPr>
            </a:br>
            <a:endParaRPr lang="ru-RU" sz="1400" b="1" dirty="0" smtClean="0">
              <a:latin typeface="Times New Roman" pitchFamily="18" charset="0"/>
            </a:endParaRPr>
          </a:p>
        </p:txBody>
      </p:sp>
      <p:sp>
        <p:nvSpPr>
          <p:cNvPr id="32771" name="Rectangle 3"/>
          <p:cNvSpPr>
            <a:spLocks noGrp="1" noChangeArrowheads="1"/>
          </p:cNvSpPr>
          <p:nvPr>
            <p:ph type="body" sz="half" idx="1"/>
          </p:nvPr>
        </p:nvSpPr>
        <p:spPr>
          <a:xfrm>
            <a:off x="428604" y="3428993"/>
            <a:ext cx="6110288" cy="1223963"/>
          </a:xfrm>
        </p:spPr>
        <p:txBody>
          <a:bodyPr/>
          <a:lstStyle/>
          <a:p>
            <a:pPr eaLnBrk="1" hangingPunct="1">
              <a:buFontTx/>
              <a:buNone/>
            </a:pPr>
            <a:r>
              <a:rPr lang="ru-RU" sz="1400" b="1" dirty="0" smtClean="0">
                <a:latin typeface="Times New Roman" pitchFamily="18" charset="0"/>
              </a:rPr>
              <a:t>Цель программы</a:t>
            </a:r>
            <a:r>
              <a:rPr lang="ru-RU" sz="1400" dirty="0" smtClean="0">
                <a:latin typeface="Times New Roman" pitchFamily="18" charset="0"/>
              </a:rPr>
              <a:t>: создание условия для обеспечения устойчивого экономического развития района.</a:t>
            </a:r>
          </a:p>
          <a:p>
            <a:pPr algn="ctr" eaLnBrk="1" hangingPunct="1">
              <a:buFontTx/>
              <a:buNone/>
            </a:pPr>
            <a:endParaRPr lang="ru-RU" sz="1400" b="1" dirty="0" smtClean="0">
              <a:latin typeface="Times New Roman" pitchFamily="18" charset="0"/>
            </a:endParaRPr>
          </a:p>
          <a:p>
            <a:pPr algn="ctr" eaLnBrk="1" hangingPunct="1">
              <a:buFontTx/>
              <a:buNone/>
            </a:pPr>
            <a:endParaRPr lang="ru-RU" sz="1400" b="1" dirty="0" smtClean="0">
              <a:latin typeface="Times New Roman" pitchFamily="18" charset="0"/>
            </a:endParaRPr>
          </a:p>
          <a:p>
            <a:pPr eaLnBrk="1" hangingPunct="1">
              <a:buFontTx/>
              <a:buNone/>
            </a:pPr>
            <a:endParaRPr lang="ru-RU" sz="1400" b="1" dirty="0" smtClean="0">
              <a:latin typeface="Times New Roman" pitchFamily="18" charset="0"/>
            </a:endParaRPr>
          </a:p>
          <a:p>
            <a:pPr eaLnBrk="1" hangingPunct="1">
              <a:buFontTx/>
              <a:buNone/>
            </a:pPr>
            <a:endParaRPr lang="ru-RU" sz="1200" dirty="0" smtClean="0">
              <a:latin typeface="Times New Roman" pitchFamily="18" charset="0"/>
            </a:endParaRPr>
          </a:p>
          <a:p>
            <a:pPr algn="ctr" eaLnBrk="1" hangingPunct="1">
              <a:buFontTx/>
              <a:buNone/>
            </a:pPr>
            <a:endParaRPr lang="ru-RU" sz="2800" dirty="0" smtClean="0">
              <a:latin typeface="Times New Roman" pitchFamily="18" charset="0"/>
            </a:endParaRPr>
          </a:p>
          <a:p>
            <a:pPr eaLnBrk="1" hangingPunct="1">
              <a:buFontTx/>
              <a:buNone/>
            </a:pPr>
            <a:endParaRPr lang="ru-RU" sz="2800" dirty="0" smtClean="0">
              <a:latin typeface="Times New Roman" pitchFamily="18" charset="0"/>
            </a:endParaRPr>
          </a:p>
        </p:txBody>
      </p:sp>
      <p:graphicFrame>
        <p:nvGraphicFramePr>
          <p:cNvPr id="310381" name="Group 109"/>
          <p:cNvGraphicFramePr>
            <a:graphicFrameLocks noGrp="1"/>
          </p:cNvGraphicFramePr>
          <p:nvPr>
            <p:ph sz="half" idx="2"/>
            <p:extLst>
              <p:ext uri="{D42A27DB-BD31-4B8C-83A1-F6EECF244321}">
                <p14:modId xmlns:p14="http://schemas.microsoft.com/office/powerpoint/2010/main" xmlns="" val="16771030"/>
              </p:ext>
            </p:extLst>
          </p:nvPr>
        </p:nvGraphicFramePr>
        <p:xfrm>
          <a:off x="214293" y="5643573"/>
          <a:ext cx="6429419" cy="2333170"/>
        </p:xfrm>
        <a:graphic>
          <a:graphicData uri="http://schemas.openxmlformats.org/drawingml/2006/table">
            <a:tbl>
              <a:tblPr/>
              <a:tblGrid>
                <a:gridCol w="3574747"/>
                <a:gridCol w="720080"/>
                <a:gridCol w="720080"/>
                <a:gridCol w="720080"/>
                <a:gridCol w="694432"/>
              </a:tblGrid>
              <a:tr h="6400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3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Индекс производства продукции сельского хозяйства в хозяйствах всех категорий (в сопоставимых ценах), % </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102,3</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101,5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101,3</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101,3</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Валовое производство молока, тонн</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51973</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53012</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54072</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54072</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Общая посевная площадь, га</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55678</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55678</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55678</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55678</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0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Удой молока на одну фуражную корову, кг.</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6668</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6800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6930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6950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2839" name="Picture 111" descr="depositphotos_4757730-stock-photo-couple-shopping-in-supermarket"/>
          <p:cNvPicPr>
            <a:picLocks noChangeAspect="1" noChangeArrowheads="1"/>
          </p:cNvPicPr>
          <p:nvPr/>
        </p:nvPicPr>
        <p:blipFill>
          <a:blip r:embed="rId2" cstate="print"/>
          <a:srcRect/>
          <a:stretch>
            <a:fillRect/>
          </a:stretch>
        </p:blipFill>
        <p:spPr bwMode="auto">
          <a:xfrm>
            <a:off x="3357589" y="1042991"/>
            <a:ext cx="3238501" cy="1979612"/>
          </a:xfrm>
          <a:prstGeom prst="rect">
            <a:avLst/>
          </a:prstGeom>
          <a:noFill/>
          <a:ln w="9525">
            <a:noFill/>
            <a:miter lim="800000"/>
            <a:headEnd/>
            <a:tailEnd/>
          </a:ln>
        </p:spPr>
      </p:pic>
      <p:graphicFrame>
        <p:nvGraphicFramePr>
          <p:cNvPr id="7" name="Таблица 6"/>
          <p:cNvGraphicFramePr>
            <a:graphicFrameLocks noGrp="1"/>
          </p:cNvGraphicFramePr>
          <p:nvPr>
            <p:extLst>
              <p:ext uri="{D42A27DB-BD31-4B8C-83A1-F6EECF244321}">
                <p14:modId xmlns:p14="http://schemas.microsoft.com/office/powerpoint/2010/main" xmlns="" val="3483710565"/>
              </p:ext>
            </p:extLst>
          </p:nvPr>
        </p:nvGraphicFramePr>
        <p:xfrm>
          <a:off x="214293" y="4000496"/>
          <a:ext cx="6500855" cy="1211584"/>
        </p:xfrm>
        <a:graphic>
          <a:graphicData uri="http://schemas.openxmlformats.org/drawingml/2006/table">
            <a:tbl>
              <a:tblPr firstRow="1" bandRow="1">
                <a:tableStyleId>{5940675A-B579-460E-94D1-54222C63F5DA}</a:tableStyleId>
              </a:tblPr>
              <a:tblGrid>
                <a:gridCol w="1344490"/>
                <a:gridCol w="1344490"/>
                <a:gridCol w="1344490"/>
                <a:gridCol w="1344490"/>
                <a:gridCol w="1122895"/>
              </a:tblGrid>
              <a:tr h="500066">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 (первоначальный план)</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2025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2026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2027 год</a:t>
                      </a:r>
                      <a:endParaRPr lang="ru-RU" sz="1200" dirty="0">
                        <a:latin typeface="Times New Roman" pitchFamily="18" charset="0"/>
                        <a:cs typeface="Times New Roman" pitchFamily="18" charset="0"/>
                      </a:endParaRPr>
                    </a:p>
                  </a:txBody>
                  <a:tcPr/>
                </a:tc>
              </a:tr>
              <a:tr h="571504">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5,0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5,0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5,0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5,0</a:t>
                      </a:r>
                    </a:p>
                  </a:txBody>
                  <a:tcPr/>
                </a:tc>
              </a:tr>
            </a:tbl>
          </a:graphicData>
        </a:graphic>
      </p:graphicFrame>
      <p:sp>
        <p:nvSpPr>
          <p:cNvPr id="8" name="Прямоугольник 7"/>
          <p:cNvSpPr/>
          <p:nvPr/>
        </p:nvSpPr>
        <p:spPr>
          <a:xfrm rot="10800000" flipV="1">
            <a:off x="428604" y="5174281"/>
            <a:ext cx="6429396" cy="307777"/>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endParaRPr lang="ru-RU" sz="1200" dirty="0"/>
          </a:p>
        </p:txBody>
      </p:sp>
      <p:pic>
        <p:nvPicPr>
          <p:cNvPr id="10" name="Рисунок 9" descr="slide-1.jpg"/>
          <p:cNvPicPr>
            <a:picLocks noChangeAspect="1"/>
          </p:cNvPicPr>
          <p:nvPr/>
        </p:nvPicPr>
        <p:blipFill>
          <a:blip r:embed="rId3"/>
          <a:stretch>
            <a:fillRect/>
          </a:stretch>
        </p:blipFill>
        <p:spPr>
          <a:xfrm>
            <a:off x="0" y="1000100"/>
            <a:ext cx="3214686" cy="2214578"/>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2395" name="Group 75"/>
          <p:cNvGraphicFramePr>
            <a:graphicFrameLocks noGrp="1"/>
          </p:cNvGraphicFramePr>
          <p:nvPr>
            <p:ph/>
            <p:extLst>
              <p:ext uri="{D42A27DB-BD31-4B8C-83A1-F6EECF244321}">
                <p14:modId xmlns:p14="http://schemas.microsoft.com/office/powerpoint/2010/main" xmlns="" val="3537582883"/>
              </p:ext>
            </p:extLst>
          </p:nvPr>
        </p:nvGraphicFramePr>
        <p:xfrm>
          <a:off x="342900" y="366713"/>
          <a:ext cx="6086496" cy="3727623"/>
        </p:xfrm>
        <a:graphic>
          <a:graphicData uri="http://schemas.openxmlformats.org/drawingml/2006/table">
            <a:tbl>
              <a:tblPr/>
              <a:tblGrid>
                <a:gridCol w="3228976"/>
                <a:gridCol w="714380"/>
                <a:gridCol w="714380"/>
                <a:gridCol w="714380"/>
                <a:gridCol w="714380"/>
              </a:tblGrid>
              <a:tr h="6400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3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прибыльных сельскохозяйственных организаций в общем их числе,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93,8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Число субъектов малого и среднего предпринимательства в расчета на 10 тыс. человек населения, ед.</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169,9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177,1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182,4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185,8</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Розничный товарооборот (во всех каналах реализации), </a:t>
                      </a:r>
                      <a:r>
                        <a:rPr kumimoji="0" lang="ru-RU" sz="1100" b="0" i="0" u="none" strike="noStrike" cap="none" normalizeH="0" baseline="0" dirty="0" err="1" smtClean="0">
                          <a:ln>
                            <a:noFill/>
                          </a:ln>
                          <a:solidFill>
                            <a:schemeClr val="tx1"/>
                          </a:solidFill>
                          <a:effectLst/>
                          <a:latin typeface="Arial" charset="0"/>
                        </a:rPr>
                        <a:t>млн.руб</a:t>
                      </a:r>
                      <a:r>
                        <a:rPr kumimoji="0" lang="ru-RU" sz="1100" b="0" i="0" u="none" strike="noStrike" cap="none" normalizeH="0" baseline="0" dirty="0" smtClean="0">
                          <a:ln>
                            <a:noFill/>
                          </a:ln>
                          <a:solidFill>
                            <a:schemeClr val="tx1"/>
                          </a:solidFill>
                          <a:effectLst/>
                          <a:latin typeface="Arial" charset="0"/>
                        </a:rPr>
                        <a:t>.</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1797,0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1886,8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1981,2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2070,3</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Номинальная начисленная заработная плата на одного работника  (в среднем за период), руб.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40615,5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41671,6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42630,0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43900,0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90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Объем инвестиций в основной капитал), млн.руб.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204,5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212,6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223,0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223,0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 name="Рисунок 3" descr="Сельское хозяйство фон (7).jpg"/>
          <p:cNvPicPr>
            <a:picLocks noChangeAspect="1"/>
          </p:cNvPicPr>
          <p:nvPr/>
        </p:nvPicPr>
        <p:blipFill>
          <a:blip r:embed="rId2"/>
          <a:stretch>
            <a:fillRect/>
          </a:stretch>
        </p:blipFill>
        <p:spPr>
          <a:xfrm>
            <a:off x="357166" y="4286248"/>
            <a:ext cx="3286148" cy="3071834"/>
          </a:xfrm>
          <a:prstGeom prst="rect">
            <a:avLst/>
          </a:prstGeom>
        </p:spPr>
      </p:pic>
      <p:pic>
        <p:nvPicPr>
          <p:cNvPr id="6" name="Рисунок 5" descr="da44c652f22008a105af363103f2689f.jpg"/>
          <p:cNvPicPr>
            <a:picLocks noChangeAspect="1"/>
          </p:cNvPicPr>
          <p:nvPr/>
        </p:nvPicPr>
        <p:blipFill>
          <a:blip r:embed="rId3"/>
          <a:stretch>
            <a:fillRect/>
          </a:stretch>
        </p:blipFill>
        <p:spPr>
          <a:xfrm>
            <a:off x="2928934" y="6215074"/>
            <a:ext cx="3643314" cy="262230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flipV="1">
            <a:off x="620713" y="-2052638"/>
            <a:ext cx="5153025" cy="96838"/>
          </a:xfrm>
        </p:spPr>
        <p:txBody>
          <a:bodyPr/>
          <a:lstStyle/>
          <a:p>
            <a:pPr eaLnBrk="1" hangingPunct="1"/>
            <a:endParaRPr lang="ru-RU" sz="4000" smtClean="0"/>
          </a:p>
        </p:txBody>
      </p:sp>
      <p:sp>
        <p:nvSpPr>
          <p:cNvPr id="6147" name="Rectangle 3"/>
          <p:cNvSpPr>
            <a:spLocks noGrp="1" noChangeArrowheads="1"/>
          </p:cNvSpPr>
          <p:nvPr>
            <p:ph type="body" idx="1"/>
          </p:nvPr>
        </p:nvSpPr>
        <p:spPr>
          <a:xfrm>
            <a:off x="458788" y="252413"/>
            <a:ext cx="5772150" cy="8351837"/>
          </a:xfrm>
        </p:spPr>
        <p:txBody>
          <a:bodyPr/>
          <a:lstStyle/>
          <a:p>
            <a:pPr algn="just" eaLnBrk="1" hangingPunct="1"/>
            <a:r>
              <a:rPr lang="ru-RU" sz="1400" b="1" dirty="0" smtClean="0">
                <a:solidFill>
                  <a:srgbClr val="CC0000"/>
                </a:solidFill>
                <a:latin typeface="Times New Roman" pitchFamily="18" charset="0"/>
              </a:rPr>
              <a:t>Муниципальная программа</a:t>
            </a:r>
            <a:r>
              <a:rPr lang="ru-RU" sz="1400" dirty="0" smtClean="0">
                <a:latin typeface="Times New Roman" pitchFamily="18" charset="0"/>
              </a:rPr>
              <a:t> – документ стратегического планирования, содержащий комплекс планируемых мероприятий, взаимоувязанных по задачам, срокам осуществления, исполнителям  и ресурсам и обеспечивающих наиболее эффективное достижение целей и решение задач социально-экономического развития муниципального образования .</a:t>
            </a:r>
          </a:p>
          <a:p>
            <a:pPr algn="just" eaLnBrk="1" hangingPunct="1"/>
            <a:r>
              <a:rPr lang="ru-RU" sz="1400" b="1" dirty="0" smtClean="0">
                <a:solidFill>
                  <a:srgbClr val="CC0000"/>
                </a:solidFill>
                <a:latin typeface="Times New Roman" pitchFamily="18" charset="0"/>
              </a:rPr>
              <a:t>Муниципальные услуги (работы)</a:t>
            </a:r>
            <a:r>
              <a:rPr lang="ru-RU" sz="1400" dirty="0" smtClean="0">
                <a:latin typeface="Times New Roman" pitchFamily="18" charset="0"/>
              </a:rPr>
              <a:t> – услуги (работы), оказываемые (выполняемые) органами местного самоуправления, муниципальными учреждениями.</a:t>
            </a:r>
          </a:p>
          <a:p>
            <a:pPr algn="just" eaLnBrk="1" hangingPunct="1"/>
            <a:r>
              <a:rPr lang="ru-RU" sz="1400" b="1" dirty="0" smtClean="0">
                <a:solidFill>
                  <a:srgbClr val="CC0000"/>
                </a:solidFill>
                <a:latin typeface="Times New Roman" pitchFamily="18" charset="0"/>
              </a:rPr>
              <a:t>Муниципальный долг</a:t>
            </a:r>
            <a:r>
              <a:rPr lang="ru-RU" sz="1400" dirty="0" smtClean="0">
                <a:latin typeface="Times New Roman" pitchFamily="18" charset="0"/>
              </a:rPr>
              <a:t> – обязательства муниципального образования по полученным кредитам, выпущенным ценным бумагам, представленным гарантиям перед кредиторами по обязательствам заемщиков. </a:t>
            </a:r>
          </a:p>
          <a:p>
            <a:pPr algn="just" eaLnBrk="1" hangingPunct="1"/>
            <a:r>
              <a:rPr lang="ru-RU" sz="1400" b="1" dirty="0" smtClean="0">
                <a:solidFill>
                  <a:srgbClr val="CC0000"/>
                </a:solidFill>
                <a:latin typeface="Times New Roman" pitchFamily="18" charset="0"/>
              </a:rPr>
              <a:t>Доходы бюджета</a:t>
            </a:r>
            <a:r>
              <a:rPr lang="ru-RU" sz="1400" dirty="0" smtClean="0">
                <a:latin typeface="Times New Roman" pitchFamily="18" charset="0"/>
              </a:rPr>
              <a:t> – поступающие от населения, организаций, учреждений в бюджет денежные средства в виде: налогов, неналоговых поступлений (доходы от продажи имущества, штрафы и т.п.), безвозмездных поступлений. Не включаются в состав доходов кредиты, доходы от выпуска ценных бумаг, полученные органами местного самоуправления.</a:t>
            </a:r>
          </a:p>
          <a:p>
            <a:pPr algn="just" eaLnBrk="1" hangingPunct="1"/>
            <a:r>
              <a:rPr lang="ru-RU" sz="1400" b="1" dirty="0" smtClean="0">
                <a:solidFill>
                  <a:srgbClr val="CC0000"/>
                </a:solidFill>
                <a:latin typeface="Times New Roman" pitchFamily="18" charset="0"/>
              </a:rPr>
              <a:t>Расходы бюджета</a:t>
            </a:r>
            <a:r>
              <a:rPr lang="ru-RU" sz="1400" dirty="0" smtClean="0">
                <a:latin typeface="Times New Roman" pitchFamily="18" charset="0"/>
              </a:rPr>
              <a:t> – выплачиваемые из бюджета денежные средства.</a:t>
            </a:r>
          </a:p>
          <a:p>
            <a:pPr algn="just" eaLnBrk="1" hangingPunct="1"/>
            <a:r>
              <a:rPr lang="ru-RU" sz="1400" b="1" dirty="0" smtClean="0">
                <a:solidFill>
                  <a:srgbClr val="CC0000"/>
                </a:solidFill>
                <a:latin typeface="Times New Roman" pitchFamily="18" charset="0"/>
              </a:rPr>
              <a:t>Дефицит бюджета</a:t>
            </a:r>
            <a:r>
              <a:rPr lang="ru-RU" sz="1400" dirty="0" smtClean="0">
                <a:latin typeface="Times New Roman" pitchFamily="18" charset="0"/>
              </a:rPr>
              <a:t> – превышение расходов бюджета над его доходами.</a:t>
            </a:r>
          </a:p>
          <a:p>
            <a:pPr algn="just" eaLnBrk="1" hangingPunct="1"/>
            <a:r>
              <a:rPr lang="ru-RU" sz="1400" b="1" dirty="0" err="1" smtClean="0">
                <a:solidFill>
                  <a:srgbClr val="CC0000"/>
                </a:solidFill>
                <a:latin typeface="Times New Roman" pitchFamily="18" charset="0"/>
              </a:rPr>
              <a:t>Профицит</a:t>
            </a:r>
            <a:r>
              <a:rPr lang="ru-RU" sz="1400" b="1" dirty="0" smtClean="0">
                <a:solidFill>
                  <a:srgbClr val="CC0000"/>
                </a:solidFill>
                <a:latin typeface="Times New Roman" pitchFamily="18" charset="0"/>
              </a:rPr>
              <a:t> бюджета</a:t>
            </a:r>
            <a:r>
              <a:rPr lang="ru-RU" sz="1400" dirty="0" smtClean="0">
                <a:latin typeface="Times New Roman" pitchFamily="18" charset="0"/>
              </a:rPr>
              <a:t> – превышение доходов бюджета над его расходами.</a:t>
            </a:r>
          </a:p>
          <a:p>
            <a:pPr algn="just" eaLnBrk="1" hangingPunct="1"/>
            <a:r>
              <a:rPr lang="ru-RU" sz="1400" b="1" dirty="0" smtClean="0">
                <a:solidFill>
                  <a:srgbClr val="CC0000"/>
                </a:solidFill>
                <a:latin typeface="Times New Roman" pitchFamily="18" charset="0"/>
              </a:rPr>
              <a:t>Межбюджетные отношения</a:t>
            </a:r>
            <a:r>
              <a:rPr lang="ru-RU" sz="1400" dirty="0" smtClean="0">
                <a:latin typeface="Times New Roman" pitchFamily="18" charset="0"/>
              </a:rPr>
              <a:t> -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42900" y="179388"/>
            <a:ext cx="6172200" cy="1152525"/>
          </a:xfrm>
        </p:spPr>
        <p:txBody>
          <a:bodyPr/>
          <a:lstStyle/>
          <a:p>
            <a:pPr eaLnBrk="1" hangingPunct="1"/>
            <a:r>
              <a:rPr lang="ru-RU" sz="1400" b="1" dirty="0" smtClean="0">
                <a:latin typeface="Times New Roman" pitchFamily="18" charset="0"/>
              </a:rPr>
              <a:t>Муниципальная программа «Безопасность»</a:t>
            </a:r>
          </a:p>
        </p:txBody>
      </p:sp>
      <p:sp>
        <p:nvSpPr>
          <p:cNvPr id="34819" name="Rectangle 3"/>
          <p:cNvSpPr>
            <a:spLocks noGrp="1" noChangeArrowheads="1"/>
          </p:cNvSpPr>
          <p:nvPr>
            <p:ph type="body" sz="half" idx="1"/>
          </p:nvPr>
        </p:nvSpPr>
        <p:spPr>
          <a:xfrm>
            <a:off x="342901" y="2000232"/>
            <a:ext cx="6110288" cy="2139968"/>
          </a:xfrm>
        </p:spPr>
        <p:txBody>
          <a:bodyPr/>
          <a:lstStyle/>
          <a:p>
            <a:pPr eaLnBrk="1" hangingPunct="1">
              <a:buFontTx/>
              <a:buNone/>
            </a:pPr>
            <a:r>
              <a:rPr lang="ru-RU" sz="1400" b="1" dirty="0" smtClean="0">
                <a:latin typeface="Times New Roman" pitchFamily="18" charset="0"/>
              </a:rPr>
              <a:t>Цель программы</a:t>
            </a:r>
            <a:r>
              <a:rPr lang="ru-RU" sz="1400" dirty="0" smtClean="0">
                <a:latin typeface="Times New Roman" pitchFamily="18" charset="0"/>
              </a:rPr>
              <a:t>: </a:t>
            </a:r>
            <a:r>
              <a:rPr lang="ru-RU" sz="1200" dirty="0" smtClean="0">
                <a:latin typeface="Times New Roman" pitchFamily="18" charset="0"/>
              </a:rPr>
              <a:t> </a:t>
            </a:r>
            <a:r>
              <a:rPr lang="ru-RU" sz="900" dirty="0" smtClean="0"/>
              <a:t>Совершенствование системы обеспечения безопасной общественной среды для проживания и пребывания граждан в </a:t>
            </a:r>
            <a:r>
              <a:rPr lang="ru-RU" sz="900" dirty="0" err="1" smtClean="0"/>
              <a:t>Балезинском</a:t>
            </a:r>
            <a:r>
              <a:rPr lang="ru-RU" sz="900" dirty="0" smtClean="0"/>
              <a:t> районе посредством реализации в процессе совместной деятельности органов местного самоуправления, органов государственной власти, правоохранительных органов и общественных организаций комплексных мер, направленных на снижение количества правонарушений, происшествий и чрезвычайных ситуаций, укрепление системы общественного порядка и общественной безопасности, обеспечение позитивного социального самочувствия граждан, основанного на ценностях общегражданского патриотизма и солидарности, через создание условий для реализации языковых и этнокультурных потребностей каждого и поддержание межнациональной стабильности в муниципальном образовании «Муниципальный округ </a:t>
            </a:r>
            <a:r>
              <a:rPr lang="ru-RU" sz="900" dirty="0" err="1" smtClean="0"/>
              <a:t>Балезинский</a:t>
            </a:r>
            <a:r>
              <a:rPr lang="ru-RU" sz="900" dirty="0" smtClean="0"/>
              <a:t> район Удмуртской Республики»</a:t>
            </a:r>
            <a:endParaRPr lang="ru-RU" sz="900" dirty="0" smtClean="0">
              <a:latin typeface="Times New Roman" pitchFamily="18" charset="0"/>
            </a:endParaRPr>
          </a:p>
        </p:txBody>
      </p:sp>
      <p:graphicFrame>
        <p:nvGraphicFramePr>
          <p:cNvPr id="314464" name="Group 96"/>
          <p:cNvGraphicFramePr>
            <a:graphicFrameLocks noGrp="1"/>
          </p:cNvGraphicFramePr>
          <p:nvPr>
            <p:ph sz="half" idx="2"/>
            <p:extLst>
              <p:ext uri="{D42A27DB-BD31-4B8C-83A1-F6EECF244321}">
                <p14:modId xmlns="" xmlns:p14="http://schemas.microsoft.com/office/powerpoint/2010/main" val="1835247884"/>
              </p:ext>
            </p:extLst>
          </p:nvPr>
        </p:nvGraphicFramePr>
        <p:xfrm>
          <a:off x="285729" y="5429261"/>
          <a:ext cx="6357983" cy="3607235"/>
        </p:xfrm>
        <a:graphic>
          <a:graphicData uri="http://schemas.openxmlformats.org/drawingml/2006/table">
            <a:tbl>
              <a:tblPr/>
              <a:tblGrid>
                <a:gridCol w="3429024"/>
                <a:gridCol w="785818"/>
                <a:gridCol w="785818"/>
                <a:gridCol w="714380"/>
                <a:gridCol w="642943"/>
              </a:tblGrid>
              <a:tr h="6400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77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Удельный вес созданных резервов финансовых и материальных ресурсов в целях ГО и для ликвидации ЧС от норм необходимого запаса, %</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20</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25</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4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Процент охвата населения, проживающего в </a:t>
                      </a:r>
                      <a:r>
                        <a:rPr kumimoji="0" lang="ru-RU" sz="1100" b="0" i="0" u="none" strike="noStrike" cap="none" normalizeH="0" baseline="0" dirty="0" err="1" smtClean="0">
                          <a:ln>
                            <a:noFill/>
                          </a:ln>
                          <a:solidFill>
                            <a:schemeClr val="tx1"/>
                          </a:solidFill>
                          <a:effectLst/>
                          <a:latin typeface="Arial" charset="0"/>
                        </a:rPr>
                        <a:t>Балезинском</a:t>
                      </a:r>
                      <a:r>
                        <a:rPr kumimoji="0" lang="ru-RU" sz="1100" b="0" i="0" u="none" strike="noStrike" cap="none" normalizeH="0" baseline="0" dirty="0" smtClean="0">
                          <a:ln>
                            <a:noFill/>
                          </a:ln>
                          <a:solidFill>
                            <a:schemeClr val="tx1"/>
                          </a:solidFill>
                          <a:effectLst/>
                          <a:latin typeface="Arial" charset="0"/>
                        </a:rPr>
                        <a:t> районе своевременным оповещением и информированием, в том числе с использованием специализированных технических средств оповещения и информирования населения, об угрозе возникновения или о возникновении ЧС, %</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75</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80</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85</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85</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77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Наличие созданной системы обеспечения вызовов экстренных служб по номеру «112» на базе ЕДДС муниципального образования, ед.</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9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Снижение количества зарегистрированных преступлений, ед.   </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511</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510</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510</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490</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4871" name="Picture 79" descr="1552818"/>
          <p:cNvPicPr>
            <a:picLocks noChangeAspect="1" noChangeArrowheads="1"/>
          </p:cNvPicPr>
          <p:nvPr/>
        </p:nvPicPr>
        <p:blipFill>
          <a:blip r:embed="rId2" cstate="print"/>
          <a:srcRect/>
          <a:stretch>
            <a:fillRect/>
          </a:stretch>
        </p:blipFill>
        <p:spPr bwMode="auto">
          <a:xfrm>
            <a:off x="3643314" y="928662"/>
            <a:ext cx="1714512" cy="1071570"/>
          </a:xfrm>
          <a:prstGeom prst="rect">
            <a:avLst/>
          </a:prstGeom>
          <a:noFill/>
          <a:ln w="9525">
            <a:noFill/>
            <a:miter lim="800000"/>
            <a:headEnd/>
            <a:tailEnd/>
          </a:ln>
        </p:spPr>
      </p:pic>
      <p:graphicFrame>
        <p:nvGraphicFramePr>
          <p:cNvPr id="7" name="Таблица 6"/>
          <p:cNvGraphicFramePr>
            <a:graphicFrameLocks noGrp="1"/>
          </p:cNvGraphicFramePr>
          <p:nvPr>
            <p:extLst>
              <p:ext uri="{D42A27DB-BD31-4B8C-83A1-F6EECF244321}">
                <p14:modId xmlns="" xmlns:p14="http://schemas.microsoft.com/office/powerpoint/2010/main" val="4157161855"/>
              </p:ext>
            </p:extLst>
          </p:nvPr>
        </p:nvGraphicFramePr>
        <p:xfrm>
          <a:off x="214293" y="3714745"/>
          <a:ext cx="6500855" cy="1326210"/>
        </p:xfrm>
        <a:graphic>
          <a:graphicData uri="http://schemas.openxmlformats.org/drawingml/2006/table">
            <a:tbl>
              <a:tblPr firstRow="1" bandRow="1">
                <a:tableStyleId>{5940675A-B579-460E-94D1-54222C63F5DA}</a:tableStyleId>
              </a:tblPr>
              <a:tblGrid>
                <a:gridCol w="1344490"/>
                <a:gridCol w="1344490"/>
                <a:gridCol w="1344490"/>
                <a:gridCol w="1344490"/>
                <a:gridCol w="1122895"/>
              </a:tblGrid>
              <a:tr h="528316">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 (первоначальный план)</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2025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2026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2027 год</a:t>
                      </a:r>
                      <a:endParaRPr lang="ru-RU" sz="1200" dirty="0">
                        <a:latin typeface="Times New Roman" pitchFamily="18" charset="0"/>
                        <a:cs typeface="Times New Roman" pitchFamily="18" charset="0"/>
                      </a:endParaRPr>
                    </a:p>
                  </a:txBody>
                  <a:tcPr/>
                </a:tc>
              </a:tr>
              <a:tr h="686130">
                <a:tc vMerge="1">
                  <a:txBody>
                    <a:bodyPr/>
                    <a:lstStyle/>
                    <a:p>
                      <a:endParaRPr lang="ru-RU" dirty="0"/>
                    </a:p>
                  </a:txBody>
                  <a:tcPr/>
                </a:tc>
                <a:tc>
                  <a:txBody>
                    <a:bodyPr/>
                    <a:lstStyle/>
                    <a:p>
                      <a:r>
                        <a:rPr lang="ru-RU" sz="1200" dirty="0" smtClean="0">
                          <a:latin typeface="Times New Roman" pitchFamily="18" charset="0"/>
                          <a:cs typeface="Times New Roman" pitchFamily="18" charset="0"/>
                        </a:rPr>
                        <a:t>   </a:t>
                      </a:r>
                    </a:p>
                    <a:p>
                      <a:r>
                        <a:rPr lang="ru-RU" sz="1200" dirty="0" smtClean="0">
                          <a:latin typeface="Times New Roman" pitchFamily="18" charset="0"/>
                          <a:cs typeface="Times New Roman" pitchFamily="18" charset="0"/>
                        </a:rPr>
                        <a:t>      3 830,2</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4 345,1</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4 518,2</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4 518,2</a:t>
                      </a:r>
                    </a:p>
                  </a:txBody>
                  <a:tcPr/>
                </a:tc>
              </a:tr>
            </a:tbl>
          </a:graphicData>
        </a:graphic>
      </p:graphicFrame>
      <p:sp>
        <p:nvSpPr>
          <p:cNvPr id="8" name="Прямоугольник 7"/>
          <p:cNvSpPr/>
          <p:nvPr/>
        </p:nvSpPr>
        <p:spPr>
          <a:xfrm>
            <a:off x="214290" y="5072072"/>
            <a:ext cx="6500858" cy="492443"/>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p>
          <a:p>
            <a:endParaRPr lang="ru-RU" sz="1200" dirty="0"/>
          </a:p>
        </p:txBody>
      </p:sp>
      <p:pic>
        <p:nvPicPr>
          <p:cNvPr id="9" name="Рисунок 8" descr="00.jpg"/>
          <p:cNvPicPr>
            <a:picLocks noChangeAspect="1"/>
          </p:cNvPicPr>
          <p:nvPr/>
        </p:nvPicPr>
        <p:blipFill>
          <a:blip r:embed="rId3" cstate="print"/>
          <a:stretch>
            <a:fillRect/>
          </a:stretch>
        </p:blipFill>
        <p:spPr>
          <a:xfrm>
            <a:off x="1643050" y="857224"/>
            <a:ext cx="1714512" cy="1285884"/>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6479" name="Group 63"/>
          <p:cNvGraphicFramePr>
            <a:graphicFrameLocks noGrp="1"/>
          </p:cNvGraphicFramePr>
          <p:nvPr>
            <p:ph/>
            <p:extLst>
              <p:ext uri="{D42A27DB-BD31-4B8C-83A1-F6EECF244321}">
                <p14:modId xmlns="" xmlns:p14="http://schemas.microsoft.com/office/powerpoint/2010/main" val="3968387645"/>
              </p:ext>
            </p:extLst>
          </p:nvPr>
        </p:nvGraphicFramePr>
        <p:xfrm>
          <a:off x="342900" y="366712"/>
          <a:ext cx="6157934" cy="3628185"/>
        </p:xfrm>
        <a:graphic>
          <a:graphicData uri="http://schemas.openxmlformats.org/drawingml/2006/table">
            <a:tbl>
              <a:tblPr/>
              <a:tblGrid>
                <a:gridCol w="2871786"/>
                <a:gridCol w="857256"/>
                <a:gridCol w="857256"/>
                <a:gridCol w="785818"/>
                <a:gridCol w="785818"/>
              </a:tblGrid>
              <a:tr h="6766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 год</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3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мероприятий, направленных на профилактику совершения преступлений, ед.</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14</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4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Сумма взысканных штрафов, наложенных административной комиссией и комиссией по делам несовершеннолетних и защите их прав, </a:t>
                      </a:r>
                      <a:r>
                        <a:rPr kumimoji="0" lang="ru-RU" sz="1100" b="0" i="0" u="none" strike="noStrike" cap="none" normalizeH="0" baseline="0" dirty="0" err="1" smtClean="0">
                          <a:ln>
                            <a:noFill/>
                          </a:ln>
                          <a:solidFill>
                            <a:schemeClr val="tx1"/>
                          </a:solidFill>
                          <a:effectLst/>
                          <a:latin typeface="Arial" charset="0"/>
                        </a:rPr>
                        <a:t>тыс</a:t>
                      </a:r>
                      <a:r>
                        <a:rPr kumimoji="0" lang="ru-RU" sz="1100" b="0" i="0" u="none" strike="noStrike" cap="none" normalizeH="0" baseline="0" dirty="0" smtClean="0">
                          <a:ln>
                            <a:noFill/>
                          </a:ln>
                          <a:solidFill>
                            <a:schemeClr val="tx1"/>
                          </a:solidFill>
                          <a:effectLst/>
                          <a:latin typeface="Arial" charset="0"/>
                        </a:rPr>
                        <a:t> руб.</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160,0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165,0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170,0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170,0</a:t>
                      </a:r>
                      <a:endParaRPr kumimoji="0" lang="ru-RU" sz="1100" b="0" i="0" u="none" strike="noStrike" cap="none" normalizeH="0" baseline="0" dirty="0" smtClean="0">
                        <a:ln>
                          <a:noFill/>
                        </a:ln>
                        <a:solidFill>
                          <a:schemeClr val="tx1"/>
                        </a:solidFill>
                        <a:effectLst/>
                        <a:latin typeface="Arial" charset="0"/>
                      </a:endParaRP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74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Количество мероприятий, направленных на гармонизацию межэтнических отношений, ед.</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83</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85</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87</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87</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 name="Рисунок 3" descr="i.jpg"/>
          <p:cNvPicPr>
            <a:picLocks noChangeAspect="1"/>
          </p:cNvPicPr>
          <p:nvPr/>
        </p:nvPicPr>
        <p:blipFill>
          <a:blip r:embed="rId2"/>
          <a:stretch>
            <a:fillRect/>
          </a:stretch>
        </p:blipFill>
        <p:spPr>
          <a:xfrm>
            <a:off x="1214422" y="4572000"/>
            <a:ext cx="4714908" cy="3042796"/>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42900" y="366713"/>
            <a:ext cx="6172200" cy="919139"/>
          </a:xfrm>
        </p:spPr>
        <p:txBody>
          <a:bodyPr/>
          <a:lstStyle/>
          <a:p>
            <a:pPr eaLnBrk="1" hangingPunct="1"/>
            <a:r>
              <a:rPr lang="ru-RU" sz="1400" b="1" dirty="0" smtClean="0">
                <a:latin typeface="Times New Roman" pitchFamily="18" charset="0"/>
              </a:rPr>
              <a:t>Муниципальная программа «Муниципальное хозяйство»</a:t>
            </a:r>
          </a:p>
        </p:txBody>
      </p:sp>
      <p:sp>
        <p:nvSpPr>
          <p:cNvPr id="36867" name="Rectangle 3"/>
          <p:cNvSpPr>
            <a:spLocks noGrp="1" noChangeArrowheads="1"/>
          </p:cNvSpPr>
          <p:nvPr>
            <p:ph type="body" sz="half" idx="1"/>
          </p:nvPr>
        </p:nvSpPr>
        <p:spPr>
          <a:xfrm>
            <a:off x="342900" y="3348038"/>
            <a:ext cx="6326188" cy="719137"/>
          </a:xfrm>
        </p:spPr>
        <p:txBody>
          <a:bodyPr/>
          <a:lstStyle/>
          <a:p>
            <a:pPr eaLnBrk="1" hangingPunct="1">
              <a:buFontTx/>
              <a:buNone/>
            </a:pPr>
            <a:r>
              <a:rPr lang="ru-RU" sz="1400" b="1" dirty="0" smtClean="0">
                <a:latin typeface="Times New Roman" pitchFamily="18" charset="0"/>
              </a:rPr>
              <a:t>Цель программы</a:t>
            </a:r>
            <a:r>
              <a:rPr lang="ru-RU" sz="1400" dirty="0" smtClean="0">
                <a:latin typeface="Times New Roman" pitchFamily="18" charset="0"/>
              </a:rPr>
              <a:t>: развитие муниципального хозяйства и территории в целях обеспечения комфортных условий проживания для граждан в настоящем и будущем.</a:t>
            </a:r>
          </a:p>
          <a:p>
            <a:pPr eaLnBrk="1" hangingPunct="1">
              <a:buFontTx/>
              <a:buNone/>
            </a:pPr>
            <a:endParaRPr lang="ru-RU" sz="1400" dirty="0" smtClean="0">
              <a:latin typeface="Times New Roman" pitchFamily="18" charset="0"/>
            </a:endParaRPr>
          </a:p>
          <a:p>
            <a:pPr algn="ctr" eaLnBrk="1" hangingPunct="1">
              <a:buFontTx/>
              <a:buNone/>
            </a:pPr>
            <a:endParaRPr lang="ru-RU" sz="1400" b="1" dirty="0" smtClean="0">
              <a:latin typeface="Times New Roman" pitchFamily="18" charset="0"/>
            </a:endParaRPr>
          </a:p>
          <a:p>
            <a:pPr algn="ctr" eaLnBrk="1" hangingPunct="1">
              <a:buFontTx/>
              <a:buNone/>
            </a:pPr>
            <a:endParaRPr lang="ru-RU" sz="1400" b="1" dirty="0" smtClean="0">
              <a:latin typeface="Times New Roman" pitchFamily="18" charset="0"/>
            </a:endParaRPr>
          </a:p>
          <a:p>
            <a:pPr algn="ctr" eaLnBrk="1" hangingPunct="1">
              <a:buFontTx/>
              <a:buNone/>
            </a:pPr>
            <a:endParaRPr lang="ru-RU" sz="1400" b="1" dirty="0" smtClean="0">
              <a:latin typeface="Times New Roman" pitchFamily="18" charset="0"/>
            </a:endParaRPr>
          </a:p>
          <a:p>
            <a:pPr algn="ctr" eaLnBrk="1" hangingPunct="1">
              <a:buFontTx/>
              <a:buNone/>
            </a:pPr>
            <a:endParaRPr lang="ru-RU" sz="1400" b="1" dirty="0" smtClean="0">
              <a:latin typeface="Times New Roman" pitchFamily="18" charset="0"/>
            </a:endParaRPr>
          </a:p>
          <a:p>
            <a:pPr algn="ctr" eaLnBrk="1" hangingPunct="1">
              <a:buFontTx/>
              <a:buNone/>
            </a:pPr>
            <a:endParaRPr lang="ru-RU" sz="1400" b="1" dirty="0" smtClean="0">
              <a:latin typeface="Times New Roman" pitchFamily="18" charset="0"/>
            </a:endParaRPr>
          </a:p>
        </p:txBody>
      </p:sp>
      <p:graphicFrame>
        <p:nvGraphicFramePr>
          <p:cNvPr id="318528" name="Group 64"/>
          <p:cNvGraphicFramePr>
            <a:graphicFrameLocks noGrp="1"/>
          </p:cNvGraphicFramePr>
          <p:nvPr>
            <p:ph sz="half" idx="2"/>
            <p:extLst>
              <p:ext uri="{D42A27DB-BD31-4B8C-83A1-F6EECF244321}">
                <p14:modId xmlns="" xmlns:p14="http://schemas.microsoft.com/office/powerpoint/2010/main" val="3155656205"/>
              </p:ext>
            </p:extLst>
          </p:nvPr>
        </p:nvGraphicFramePr>
        <p:xfrm>
          <a:off x="285729" y="6126009"/>
          <a:ext cx="6286544" cy="2875148"/>
        </p:xfrm>
        <a:graphic>
          <a:graphicData uri="http://schemas.openxmlformats.org/drawingml/2006/table">
            <a:tbl>
              <a:tblPr/>
              <a:tblGrid>
                <a:gridCol w="2865607"/>
                <a:gridCol w="863368"/>
                <a:gridCol w="852523"/>
                <a:gridCol w="852523"/>
                <a:gridCol w="852523"/>
              </a:tblGrid>
              <a:tr h="4044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2027 год</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3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Общая площадь жилых помещений, приходящаяся в среднем на одного жителя,  </a:t>
                      </a:r>
                      <a:r>
                        <a:rPr kumimoji="0" lang="ru-RU" sz="1000" b="0" i="0" u="none" strike="noStrike" cap="none" normalizeH="0" baseline="0" dirty="0" err="1" smtClean="0">
                          <a:ln>
                            <a:noFill/>
                          </a:ln>
                          <a:solidFill>
                            <a:schemeClr val="tx1"/>
                          </a:solidFill>
                          <a:effectLst/>
                          <a:latin typeface="Arial" charset="0"/>
                        </a:rPr>
                        <a:t>кв.м</a:t>
                      </a:r>
                      <a:r>
                        <a:rPr kumimoji="0" lang="ru-RU" sz="1000" b="0" i="0" u="none" strike="noStrike" cap="none" normalizeH="0" baseline="0" dirty="0" smtClean="0">
                          <a:ln>
                            <a:noFill/>
                          </a:ln>
                          <a:solidFill>
                            <a:schemeClr val="tx1"/>
                          </a:solidFill>
                          <a:effectLst/>
                          <a:latin typeface="Arial" charset="0"/>
                        </a:rPr>
                        <a:t>.</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27</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27</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27</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27</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98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Площадь земельных участков, предоставленных для жилищного строительства, индивидуального строительства и комплексного освоения в целях жилищного строительства на 10 тыс.чел, га</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35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площади земельных участков, являющихся объектами налогообложения земельным налогом, в общей площади территории района, %</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65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 name="Таблица 6"/>
          <p:cNvGraphicFramePr>
            <a:graphicFrameLocks noGrp="1"/>
          </p:cNvGraphicFramePr>
          <p:nvPr>
            <p:extLst>
              <p:ext uri="{D42A27DB-BD31-4B8C-83A1-F6EECF244321}">
                <p14:modId xmlns="" xmlns:p14="http://schemas.microsoft.com/office/powerpoint/2010/main" val="3139102204"/>
              </p:ext>
            </p:extLst>
          </p:nvPr>
        </p:nvGraphicFramePr>
        <p:xfrm>
          <a:off x="142853" y="4286249"/>
          <a:ext cx="6572295" cy="1378368"/>
        </p:xfrm>
        <a:graphic>
          <a:graphicData uri="http://schemas.openxmlformats.org/drawingml/2006/table">
            <a:tbl>
              <a:tblPr firstRow="1" bandRow="1">
                <a:tableStyleId>{5940675A-B579-460E-94D1-54222C63F5DA}</a:tableStyleId>
              </a:tblPr>
              <a:tblGrid>
                <a:gridCol w="1359265"/>
                <a:gridCol w="1359265"/>
                <a:gridCol w="1359265"/>
                <a:gridCol w="1359265"/>
                <a:gridCol w="1135235"/>
              </a:tblGrid>
              <a:tr h="619033">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a:t>
                      </a:r>
                    </a:p>
                    <a:p>
                      <a:pPr algn="ctr"/>
                      <a:r>
                        <a:rPr lang="ru-RU" sz="1200" dirty="0" smtClean="0">
                          <a:latin typeface="Times New Roman" pitchFamily="18" charset="0"/>
                          <a:cs typeface="Times New Roman" pitchFamily="18" charset="0"/>
                        </a:rPr>
                        <a:t>(первоначальный план)</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2025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2026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2027 год</a:t>
                      </a:r>
                      <a:endParaRPr lang="ru-RU" sz="1200" dirty="0">
                        <a:latin typeface="Times New Roman" pitchFamily="18" charset="0"/>
                        <a:cs typeface="Times New Roman" pitchFamily="18" charset="0"/>
                      </a:endParaRPr>
                    </a:p>
                  </a:txBody>
                  <a:tcPr/>
                </a:tc>
              </a:tr>
              <a:tr h="738288">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158 411,2</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310 904,9</a:t>
                      </a:r>
                    </a:p>
                  </a:txBody>
                  <a:tcPr/>
                </a:tc>
                <a:tc>
                  <a:txBody>
                    <a:bodyPr/>
                    <a:lstStyle/>
                    <a:p>
                      <a:pPr algn="ctr"/>
                      <a:endParaRPr lang="ru-RU" sz="1200" dirty="0" smtClean="0">
                        <a:latin typeface="Times New Roman" pitchFamily="18" charset="0"/>
                        <a:cs typeface="Times New Roman" pitchFamily="18" charset="0"/>
                      </a:endParaRPr>
                    </a:p>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129 791,7</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152 516,5</a:t>
                      </a:r>
                    </a:p>
                  </a:txBody>
                  <a:tcPr/>
                </a:tc>
              </a:tr>
            </a:tbl>
          </a:graphicData>
        </a:graphic>
      </p:graphicFrame>
      <p:sp>
        <p:nvSpPr>
          <p:cNvPr id="8" name="Прямоугольник 7"/>
          <p:cNvSpPr/>
          <p:nvPr/>
        </p:nvSpPr>
        <p:spPr>
          <a:xfrm>
            <a:off x="285728" y="5643570"/>
            <a:ext cx="6572272" cy="307777"/>
          </a:xfrm>
          <a:prstGeom prst="rect">
            <a:avLst/>
          </a:prstGeom>
        </p:spPr>
        <p:txBody>
          <a:bodyPr wrap="square">
            <a:spAutoFit/>
          </a:bodyPr>
          <a:lstStyle/>
          <a:p>
            <a:r>
              <a:rPr lang="ru-RU" b="1" dirty="0" smtClean="0">
                <a:solidFill>
                  <a:srgbClr val="000000"/>
                </a:solidFill>
              </a:rPr>
              <a:t>Основные значения целевых показателей  (индикаторов</a:t>
            </a:r>
            <a:r>
              <a:rPr lang="ru-RU" sz="1200" dirty="0" smtClean="0">
                <a:solidFill>
                  <a:srgbClr val="000000"/>
                </a:solidFill>
              </a:rPr>
              <a:t>)</a:t>
            </a:r>
          </a:p>
        </p:txBody>
      </p:sp>
      <p:pic>
        <p:nvPicPr>
          <p:cNvPr id="9" name="Рисунок 8" descr="755431_cu933_622.png"/>
          <p:cNvPicPr>
            <a:picLocks noChangeAspect="1"/>
          </p:cNvPicPr>
          <p:nvPr/>
        </p:nvPicPr>
        <p:blipFill>
          <a:blip r:embed="rId2" cstate="print"/>
          <a:stretch>
            <a:fillRect/>
          </a:stretch>
        </p:blipFill>
        <p:spPr>
          <a:xfrm>
            <a:off x="500042" y="1214414"/>
            <a:ext cx="2857520" cy="2143140"/>
          </a:xfrm>
          <a:prstGeom prst="rect">
            <a:avLst/>
          </a:prstGeom>
        </p:spPr>
      </p:pic>
      <p:pic>
        <p:nvPicPr>
          <p:cNvPr id="11" name="Рисунок 10" descr="03c912bd6544c9b4f9e8faa13c371d4c.jpg"/>
          <p:cNvPicPr>
            <a:picLocks noChangeAspect="1"/>
          </p:cNvPicPr>
          <p:nvPr/>
        </p:nvPicPr>
        <p:blipFill>
          <a:blip r:embed="rId3" cstate="print"/>
          <a:stretch>
            <a:fillRect/>
          </a:stretch>
        </p:blipFill>
        <p:spPr>
          <a:xfrm>
            <a:off x="3643314" y="1357290"/>
            <a:ext cx="2928958" cy="1937895"/>
          </a:xfrm>
          <a:prstGeom prst="rect">
            <a:avLst/>
          </a:prstGeom>
        </p:spPr>
      </p:pic>
    </p:spTree>
    <p:extLst>
      <p:ext uri="{BB962C8B-B14F-4D97-AF65-F5344CB8AC3E}">
        <p14:creationId xmlns="" xmlns:p14="http://schemas.microsoft.com/office/powerpoint/2010/main" val="42235793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0735" name="Group 223"/>
          <p:cNvGraphicFramePr>
            <a:graphicFrameLocks noGrp="1"/>
          </p:cNvGraphicFramePr>
          <p:nvPr>
            <p:ph/>
            <p:extLst>
              <p:ext uri="{D42A27DB-BD31-4B8C-83A1-F6EECF244321}">
                <p14:modId xmlns="" xmlns:p14="http://schemas.microsoft.com/office/powerpoint/2010/main" val="2952259445"/>
              </p:ext>
            </p:extLst>
          </p:nvPr>
        </p:nvGraphicFramePr>
        <p:xfrm>
          <a:off x="342900" y="366713"/>
          <a:ext cx="6229372" cy="8634443"/>
        </p:xfrm>
        <a:graphic>
          <a:graphicData uri="http://schemas.openxmlformats.org/drawingml/2006/table">
            <a:tbl>
              <a:tblPr/>
              <a:tblGrid>
                <a:gridCol w="3086100"/>
                <a:gridCol w="785818"/>
                <a:gridCol w="785818"/>
                <a:gridCol w="785818"/>
                <a:gridCol w="785818"/>
              </a:tblGrid>
              <a:tr h="6295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2027 год</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30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Количество капитально отремонтированных многоквартирных домов, единиц</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30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Количество расселенных домов, признанных в установленном порядке аварийными, единиц</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Износ сетей теплоснабжения (магистральные сети),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55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Износ сетей холодного водоснабжения,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57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57</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8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Износ сетей водоотведения (канализации),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56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56</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32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Доля потребителей, обеспеченных централизованным водоснабжением, от общего количества потребителей,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93</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88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Доля потребителей, (население и организации), пользующихся услугой по сбору твердых бытовых отходов от общего количества потребителей, %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92</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7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Удельный вес проб воды, отбор которых произведен из водопроводной сети и которые не отвечают гигиеническим нормативам по санитарно-гигиеническим показателям,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4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Количество ликвидированных в отчетном периоде несанкционированных свалок, ед.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81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протяженности сетей уличного освещения в общей протяженности улично-дорожной сети в отчетный период,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68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68</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72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работающих </a:t>
                      </a:r>
                      <a:r>
                        <a:rPr kumimoji="0" lang="ru-RU" sz="1000" b="0" i="0" u="none" strike="noStrike" cap="none" normalizeH="0" baseline="0" dirty="0" err="1" smtClean="0">
                          <a:ln>
                            <a:noFill/>
                          </a:ln>
                          <a:solidFill>
                            <a:schemeClr val="tx1"/>
                          </a:solidFill>
                          <a:effectLst/>
                          <a:latin typeface="Arial" charset="0"/>
                        </a:rPr>
                        <a:t>светоточек</a:t>
                      </a:r>
                      <a:r>
                        <a:rPr kumimoji="0" lang="ru-RU" sz="1000" b="0" i="0" u="none" strike="noStrike" cap="none" normalizeH="0" baseline="0" dirty="0" smtClean="0">
                          <a:ln>
                            <a:noFill/>
                          </a:ln>
                          <a:solidFill>
                            <a:schemeClr val="tx1"/>
                          </a:solidFill>
                          <a:effectLst/>
                          <a:latin typeface="Arial" charset="0"/>
                        </a:rPr>
                        <a:t> на улично-дорожной сети в общем количестве установленных </a:t>
                      </a:r>
                      <a:r>
                        <a:rPr kumimoji="0" lang="ru-RU" sz="1000" b="0" i="0" u="none" strike="noStrike" cap="none" normalizeH="0" baseline="0" dirty="0" err="1" smtClean="0">
                          <a:ln>
                            <a:noFill/>
                          </a:ln>
                          <a:solidFill>
                            <a:schemeClr val="tx1"/>
                          </a:solidFill>
                          <a:effectLst/>
                          <a:latin typeface="Arial" charset="0"/>
                        </a:rPr>
                        <a:t>светоточек</a:t>
                      </a:r>
                      <a:r>
                        <a:rPr kumimoji="0" lang="ru-RU" sz="1000" b="0" i="0" u="none" strike="noStrike" cap="none" normalizeH="0" baseline="0" dirty="0" smtClean="0">
                          <a:ln>
                            <a:noFill/>
                          </a:ln>
                          <a:solidFill>
                            <a:schemeClr val="tx1"/>
                          </a:solidFill>
                          <a:effectLst/>
                          <a:latin typeface="Arial" charset="0"/>
                        </a:rPr>
                        <a:t> в отчетный период,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87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87</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66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очищенных от мусора территорий ( в т.ч. закрепленных и прилегающих) в период проведения весеннего и осеннего месячника по санитарной очистке территории района, от общей площади района,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88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88</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27631462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2695" name="Group 135"/>
          <p:cNvGraphicFramePr>
            <a:graphicFrameLocks noGrp="1"/>
          </p:cNvGraphicFramePr>
          <p:nvPr>
            <p:ph/>
            <p:extLst>
              <p:ext uri="{D42A27DB-BD31-4B8C-83A1-F6EECF244321}">
                <p14:modId xmlns="" xmlns:p14="http://schemas.microsoft.com/office/powerpoint/2010/main" val="1442861118"/>
              </p:ext>
            </p:extLst>
          </p:nvPr>
        </p:nvGraphicFramePr>
        <p:xfrm>
          <a:off x="342900" y="366713"/>
          <a:ext cx="6157934" cy="3335338"/>
        </p:xfrm>
        <a:graphic>
          <a:graphicData uri="http://schemas.openxmlformats.org/drawingml/2006/table">
            <a:tbl>
              <a:tblPr/>
              <a:tblGrid>
                <a:gridCol w="2806348"/>
                <a:gridCol w="843910"/>
                <a:gridCol w="835892"/>
                <a:gridCol w="835892"/>
                <a:gridCol w="835892"/>
              </a:tblGrid>
              <a:tr h="46994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2027 </a:t>
                      </a:r>
                      <a:r>
                        <a:rPr kumimoji="0" lang="ru-RU" sz="1200" b="1" i="0" u="none" strike="noStrike" cap="none" normalizeH="0" baseline="0" dirty="0" smtClean="0">
                          <a:ln>
                            <a:noFill/>
                          </a:ln>
                          <a:solidFill>
                            <a:schemeClr val="tx1"/>
                          </a:solidFill>
                          <a:effectLst/>
                          <a:latin typeface="Arial" charset="0"/>
                        </a:rPr>
                        <a:t>год</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07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населения, проживающего в населенных пунктах, не имеющих регулярного автобусного и (или) железнодорожного сообщения с административным центром муниципального района, в общей численности населения,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1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Ввод в эксплуатацию автомобильных дорог общего пользования местного значения, км.</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35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Капитальный ремонт и ремонт автомобильных дорог общего пользования местного значения, придомовых территорий общего пользования, км.</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8" name="Рисунок 7" descr="rkKpXzxw0RVrUpvHMZsbwPwNvImR-a2Alz-zrG9YcvYNb0I5belu__gFtCg98VlptMCsBYBPF6PBYAyBMba0fQvu.jpg"/>
          <p:cNvPicPr>
            <a:picLocks noChangeAspect="1"/>
          </p:cNvPicPr>
          <p:nvPr/>
        </p:nvPicPr>
        <p:blipFill>
          <a:blip r:embed="rId2" cstate="print"/>
          <a:stretch>
            <a:fillRect/>
          </a:stretch>
        </p:blipFill>
        <p:spPr>
          <a:xfrm>
            <a:off x="571480" y="3929058"/>
            <a:ext cx="6072206" cy="4357694"/>
          </a:xfrm>
          <a:prstGeom prst="rect">
            <a:avLst/>
          </a:prstGeom>
        </p:spPr>
      </p:pic>
    </p:spTree>
    <p:extLst>
      <p:ext uri="{BB962C8B-B14F-4D97-AF65-F5344CB8AC3E}">
        <p14:creationId xmlns="" xmlns:p14="http://schemas.microsoft.com/office/powerpoint/2010/main" val="695666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260350" y="-286949"/>
            <a:ext cx="6264275" cy="1369606"/>
          </a:xfrm>
          <a:prstGeom prst="rect">
            <a:avLst/>
          </a:prstGeom>
          <a:noFill/>
          <a:ln w="9525">
            <a:noFill/>
            <a:miter lim="800000"/>
            <a:headEnd/>
            <a:tailEnd/>
          </a:ln>
        </p:spPr>
        <p:txBody>
          <a:bodyPr wrap="square" anchor="ctr">
            <a:spAutoFit/>
          </a:bodyPr>
          <a:lstStyle/>
          <a:p>
            <a:endParaRPr lang="ru-RU" sz="1200" b="1" dirty="0" smtClean="0">
              <a:latin typeface="Arial" charset="0"/>
              <a:cs typeface="Times New Roman" pitchFamily="18" charset="0"/>
            </a:endParaRPr>
          </a:p>
          <a:p>
            <a:endParaRPr lang="ru-RU" sz="1200" b="1" dirty="0" smtClean="0">
              <a:latin typeface="Arial" charset="0"/>
              <a:cs typeface="Times New Roman" pitchFamily="18" charset="0"/>
            </a:endParaRPr>
          </a:p>
          <a:p>
            <a:endParaRPr lang="ru-RU" sz="1200" b="1" dirty="0">
              <a:latin typeface="Arial" charset="0"/>
              <a:cs typeface="Times New Roman" pitchFamily="18" charset="0"/>
            </a:endParaRPr>
          </a:p>
          <a:p>
            <a:r>
              <a:rPr lang="ru-RU" sz="1200" b="1" dirty="0" smtClean="0">
                <a:latin typeface="Arial" charset="0"/>
                <a:cs typeface="Times New Roman" pitchFamily="18" charset="0"/>
              </a:rPr>
              <a:t>Объем </a:t>
            </a:r>
            <a:r>
              <a:rPr lang="ru-RU" sz="1200" b="1" dirty="0">
                <a:latin typeface="Arial" charset="0"/>
                <a:cs typeface="Times New Roman" pitchFamily="18" charset="0"/>
              </a:rPr>
              <a:t>бюджетных ассигнований дорожного фонда </a:t>
            </a:r>
            <a:endParaRPr lang="ru-RU" sz="1200" dirty="0">
              <a:latin typeface="Arial" charset="0"/>
            </a:endParaRPr>
          </a:p>
          <a:p>
            <a:pPr eaLnBrk="0" hangingPunct="0"/>
            <a:r>
              <a:rPr lang="ru-RU" sz="1200" b="1" dirty="0">
                <a:latin typeface="Arial" charset="0"/>
                <a:cs typeface="Times New Roman" pitchFamily="18" charset="0"/>
              </a:rPr>
              <a:t>муниципального образования </a:t>
            </a:r>
            <a:r>
              <a:rPr lang="ru-RU" sz="1200" b="1" dirty="0" smtClean="0">
                <a:latin typeface="Arial" charset="0"/>
                <a:cs typeface="Times New Roman" pitchFamily="18" charset="0"/>
              </a:rPr>
              <a:t>«Муниципальный округ </a:t>
            </a:r>
            <a:r>
              <a:rPr lang="ru-RU" sz="1200" b="1" dirty="0" err="1" smtClean="0">
                <a:latin typeface="Arial" charset="0"/>
                <a:cs typeface="Times New Roman" pitchFamily="18" charset="0"/>
              </a:rPr>
              <a:t>Балезинский</a:t>
            </a:r>
            <a:r>
              <a:rPr lang="ru-RU" sz="1200" b="1" dirty="0" smtClean="0">
                <a:latin typeface="Arial" charset="0"/>
                <a:cs typeface="Times New Roman" pitchFamily="18" charset="0"/>
              </a:rPr>
              <a:t> район Удмуртской Республики» </a:t>
            </a:r>
            <a:r>
              <a:rPr lang="ru-RU" sz="1200" b="1" dirty="0">
                <a:latin typeface="Arial" charset="0"/>
                <a:cs typeface="Times New Roman" pitchFamily="18" charset="0"/>
              </a:rPr>
              <a:t>на </a:t>
            </a:r>
            <a:r>
              <a:rPr lang="ru-RU" sz="1200" b="1" dirty="0" smtClean="0">
                <a:latin typeface="Arial" charset="0"/>
                <a:cs typeface="Times New Roman" pitchFamily="18" charset="0"/>
              </a:rPr>
              <a:t>2025 </a:t>
            </a:r>
            <a:r>
              <a:rPr lang="ru-RU" sz="1200" b="1" dirty="0">
                <a:latin typeface="Arial" charset="0"/>
                <a:cs typeface="Times New Roman" pitchFamily="18" charset="0"/>
              </a:rPr>
              <a:t>год</a:t>
            </a:r>
            <a:endParaRPr lang="ru-RU" sz="1200" dirty="0">
              <a:latin typeface="Arial" charset="0"/>
            </a:endParaRPr>
          </a:p>
          <a:p>
            <a:pPr algn="r" eaLnBrk="0" hangingPunct="0"/>
            <a:r>
              <a:rPr lang="ru-RU" sz="1100" dirty="0">
                <a:latin typeface="Arial" charset="0"/>
                <a:cs typeface="Times New Roman" pitchFamily="18" charset="0"/>
              </a:rPr>
              <a:t>                                                                                                                         </a:t>
            </a:r>
            <a:endParaRPr lang="ru-RU" sz="1800" dirty="0">
              <a:latin typeface="Arial" charset="0"/>
            </a:endParaRPr>
          </a:p>
        </p:txBody>
      </p:sp>
      <p:graphicFrame>
        <p:nvGraphicFramePr>
          <p:cNvPr id="4" name="Таблица 3"/>
          <p:cNvGraphicFramePr>
            <a:graphicFrameLocks noGrp="1"/>
          </p:cNvGraphicFramePr>
          <p:nvPr/>
        </p:nvGraphicFramePr>
        <p:xfrm>
          <a:off x="428604" y="1071538"/>
          <a:ext cx="6000792" cy="4734404"/>
        </p:xfrm>
        <a:graphic>
          <a:graphicData uri="http://schemas.openxmlformats.org/drawingml/2006/table">
            <a:tbl>
              <a:tblPr/>
              <a:tblGrid>
                <a:gridCol w="4545377"/>
                <a:gridCol w="1455415"/>
              </a:tblGrid>
              <a:tr h="172642">
                <a:tc>
                  <a:txBody>
                    <a:bodyPr/>
                    <a:lstStyle/>
                    <a:p>
                      <a:pPr algn="ctr">
                        <a:spcAft>
                          <a:spcPts val="0"/>
                        </a:spcAft>
                      </a:pPr>
                      <a:r>
                        <a:rPr lang="ru-RU" sz="1200" dirty="0">
                          <a:latin typeface="Times New Roman"/>
                          <a:ea typeface="Times New Roman"/>
                        </a:rPr>
                        <a:t>Наименование</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rPr>
                        <a:t>Сумма (руб.)</a:t>
                      </a:r>
                      <a:endParaRPr lang="ru-RU" sz="1200" dirty="0">
                        <a:latin typeface="Times New Roman"/>
                        <a:ea typeface="Times New Roman"/>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84">
                <a:tc>
                  <a:txBody>
                    <a:bodyPr/>
                    <a:lstStyle/>
                    <a:p>
                      <a:pPr algn="just">
                        <a:spcAft>
                          <a:spcPts val="0"/>
                        </a:spcAft>
                      </a:pPr>
                      <a:r>
                        <a:rPr lang="ru-RU" sz="1200" dirty="0">
                          <a:latin typeface="Times New Roman"/>
                          <a:ea typeface="Times New Roman"/>
                        </a:rPr>
                        <a:t>1. Муниципальная программа «Муниципальное </a:t>
                      </a:r>
                      <a:r>
                        <a:rPr lang="ru-RU" sz="1200" dirty="0" smtClean="0">
                          <a:latin typeface="Times New Roman"/>
                          <a:ea typeface="Times New Roman"/>
                        </a:rPr>
                        <a:t>хозяйство»</a:t>
                      </a:r>
                      <a:endParaRPr lang="ru-RU" sz="1200" dirty="0">
                        <a:latin typeface="Times New Roman"/>
                        <a:ea typeface="Times New Roman"/>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rPr>
                        <a:t>84 036 934,17</a:t>
                      </a:r>
                      <a:endParaRPr lang="ru-RU" sz="1200" dirty="0">
                        <a:latin typeface="Times New Roman"/>
                        <a:ea typeface="Times New Roman"/>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84">
                <a:tc>
                  <a:txBody>
                    <a:bodyPr/>
                    <a:lstStyle/>
                    <a:p>
                      <a:pPr algn="just">
                        <a:spcAft>
                          <a:spcPts val="0"/>
                        </a:spcAft>
                      </a:pPr>
                      <a:r>
                        <a:rPr lang="ru-RU" sz="1200" dirty="0">
                          <a:latin typeface="Times New Roman"/>
                          <a:ea typeface="Times New Roman"/>
                        </a:rPr>
                        <a:t>1.1 Подпрограмма «Дорожное хозяйство и транспортное обслуживание населения»</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a:ea typeface="Times New Roman"/>
                        </a:rPr>
                        <a:t>84 036 934,17</a:t>
                      </a:r>
                    </a:p>
                    <a:p>
                      <a:pPr algn="ctr">
                        <a:spcAft>
                          <a:spcPts val="0"/>
                        </a:spcAft>
                      </a:pPr>
                      <a:endParaRPr lang="ru-RU" sz="1200" dirty="0">
                        <a:latin typeface="Times New Roman"/>
                        <a:ea typeface="Times New Roman"/>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0567">
                <a:tc>
                  <a:txBody>
                    <a:bodyPr/>
                    <a:lstStyle/>
                    <a:p>
                      <a:pPr algn="just">
                        <a:spcAft>
                          <a:spcPts val="0"/>
                        </a:spcAft>
                      </a:pPr>
                      <a:r>
                        <a:rPr lang="ru-RU" sz="1200">
                          <a:latin typeface="Times New Roman"/>
                          <a:ea typeface="Times New Roman"/>
                        </a:rPr>
                        <a:t>1.1.1 Мероприятие по проектированию, проведению работ по капитальному ремонту, ремонту автомобильных дорог общего пользования, мостов и иных транспортных инженерных сооружений:  </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a:ea typeface="Times New Roman"/>
                        </a:rPr>
                        <a:t>84 036 934,17</a:t>
                      </a:r>
                    </a:p>
                    <a:p>
                      <a:pPr algn="ctr">
                        <a:spcAft>
                          <a:spcPts val="0"/>
                        </a:spcAft>
                      </a:pPr>
                      <a:endParaRPr lang="ru-RU" sz="1200" dirty="0">
                        <a:latin typeface="Times New Roman"/>
                        <a:ea typeface="Times New Roman"/>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84">
                <a:tc>
                  <a:txBody>
                    <a:bodyPr/>
                    <a:lstStyle/>
                    <a:p>
                      <a:pPr algn="just">
                        <a:spcAft>
                          <a:spcPts val="0"/>
                        </a:spcAft>
                      </a:pPr>
                      <a:r>
                        <a:rPr lang="ru-RU" sz="1200" dirty="0">
                          <a:latin typeface="Times New Roman"/>
                          <a:ea typeface="Times New Roman"/>
                        </a:rPr>
                        <a:t>- капитальный ремонт, ремонт и содержание автомобильных дорог общего пользования местного значения </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rPr>
                        <a:t>29 776 061,27</a:t>
                      </a:r>
                      <a:endParaRPr lang="ru-RU" sz="1200" dirty="0">
                        <a:latin typeface="Times New Roman"/>
                        <a:ea typeface="Times New Roman"/>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84">
                <a:tc>
                  <a:txBody>
                    <a:bodyPr/>
                    <a:lstStyle/>
                    <a:p>
                      <a:pPr algn="just">
                        <a:spcAft>
                          <a:spcPts val="0"/>
                        </a:spcAft>
                      </a:pPr>
                      <a:r>
                        <a:rPr lang="ru-RU" sz="1200">
                          <a:latin typeface="Times New Roman"/>
                          <a:ea typeface="Times New Roman"/>
                        </a:rPr>
                        <a:t>-  осуществление иных мероприятий в отношении автомобильных дорог общего пользования местного значения</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rPr>
                        <a:t>12 877 000</a:t>
                      </a:r>
                      <a:endParaRPr lang="ru-RU" sz="1200" dirty="0">
                        <a:latin typeface="Times New Roman"/>
                        <a:ea typeface="Times New Roman"/>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84">
                <a:tc>
                  <a:txBody>
                    <a:bodyPr/>
                    <a:lstStyle/>
                    <a:p>
                      <a:pPr algn="just">
                        <a:spcAft>
                          <a:spcPts val="0"/>
                        </a:spcAft>
                      </a:pPr>
                      <a:r>
                        <a:rPr lang="ru-RU" sz="1200">
                          <a:latin typeface="Times New Roman"/>
                          <a:ea typeface="Times New Roman"/>
                        </a:rPr>
                        <a:t>- комплекс работ по содержанию автомобильных дорог, приобретение дорожной техники</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16 </a:t>
                      </a:r>
                      <a:r>
                        <a:rPr lang="ru-RU" sz="1200" dirty="0" smtClean="0">
                          <a:latin typeface="Times New Roman"/>
                          <a:ea typeface="Times New Roman"/>
                        </a:rPr>
                        <a:t>013 471,72</a:t>
                      </a:r>
                      <a:endParaRPr lang="ru-RU" sz="1200" dirty="0">
                        <a:latin typeface="Times New Roman"/>
                        <a:ea typeface="Times New Roman"/>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84">
                <a:tc>
                  <a:txBody>
                    <a:bodyPr/>
                    <a:lstStyle/>
                    <a:p>
                      <a:pPr algn="just">
                        <a:spcAft>
                          <a:spcPts val="0"/>
                        </a:spcAft>
                      </a:pPr>
                      <a:r>
                        <a:rPr lang="ru-RU" sz="1200">
                          <a:latin typeface="Times New Roman"/>
                          <a:ea typeface="Times New Roman"/>
                        </a:rPr>
                        <a:t>- приведение в нормативное состояние сельских автомобильных дорог</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rPr>
                        <a:t>25 370 401,18</a:t>
                      </a:r>
                      <a:endParaRPr lang="ru-RU" sz="1200" dirty="0">
                        <a:latin typeface="Times New Roman"/>
                        <a:ea typeface="Times New Roman"/>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84">
                <a:tc>
                  <a:txBody>
                    <a:bodyPr/>
                    <a:lstStyle/>
                    <a:p>
                      <a:pPr algn="just">
                        <a:spcAft>
                          <a:spcPts val="0"/>
                        </a:spcAft>
                      </a:pPr>
                      <a:r>
                        <a:rPr lang="ru-RU" sz="1200">
                          <a:latin typeface="Times New Roman"/>
                          <a:ea typeface="Times New Roman"/>
                        </a:rPr>
                        <a:t>2. Муниципальная программа «Управление муниципальными финансами»</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rPr>
                        <a:t>494 100,00</a:t>
                      </a:r>
                      <a:endParaRPr lang="ru-RU" sz="1200" dirty="0">
                        <a:latin typeface="Times New Roman"/>
                        <a:ea typeface="Times New Roman"/>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42">
                <a:tc>
                  <a:txBody>
                    <a:bodyPr/>
                    <a:lstStyle/>
                    <a:p>
                      <a:pPr algn="just">
                        <a:spcAft>
                          <a:spcPts val="0"/>
                        </a:spcAft>
                      </a:pPr>
                      <a:r>
                        <a:rPr lang="ru-RU" sz="1200">
                          <a:latin typeface="Times New Roman"/>
                          <a:ea typeface="Times New Roman"/>
                        </a:rPr>
                        <a:t>2.1 Подпрограмма «Повышение эффективности расходов бюджета»</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a:ea typeface="Times New Roman"/>
                        </a:rPr>
                        <a:t>494 100,00</a:t>
                      </a:r>
                    </a:p>
                    <a:p>
                      <a:pPr algn="ctr">
                        <a:spcAft>
                          <a:spcPts val="0"/>
                        </a:spcAft>
                      </a:pPr>
                      <a:endParaRPr lang="ru-RU" sz="1200" dirty="0">
                        <a:latin typeface="Times New Roman"/>
                        <a:ea typeface="Times New Roman"/>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84">
                <a:tc>
                  <a:txBody>
                    <a:bodyPr/>
                    <a:lstStyle/>
                    <a:p>
                      <a:pPr algn="just">
                        <a:spcAft>
                          <a:spcPts val="0"/>
                        </a:spcAft>
                      </a:pPr>
                      <a:r>
                        <a:rPr lang="ru-RU" sz="1200">
                          <a:latin typeface="Times New Roman"/>
                          <a:ea typeface="Times New Roman"/>
                        </a:rPr>
                        <a:t>2.1.1 Мероприятие по развитию инициативного бюджетирования в муниципальном образовании:</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a:ea typeface="Times New Roman"/>
                        </a:rPr>
                        <a:t>494 100,00</a:t>
                      </a:r>
                    </a:p>
                    <a:p>
                      <a:pPr algn="ctr">
                        <a:spcAft>
                          <a:spcPts val="0"/>
                        </a:spcAft>
                      </a:pPr>
                      <a:endParaRPr lang="ru-RU" sz="1200" dirty="0">
                        <a:latin typeface="Times New Roman"/>
                        <a:ea typeface="Times New Roman"/>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42">
                <a:tc>
                  <a:txBody>
                    <a:bodyPr/>
                    <a:lstStyle/>
                    <a:p>
                      <a:pPr>
                        <a:spcAft>
                          <a:spcPts val="0"/>
                        </a:spcAft>
                      </a:pPr>
                      <a:r>
                        <a:rPr lang="ru-RU" sz="1200">
                          <a:latin typeface="Times New Roman"/>
                          <a:ea typeface="Times New Roman"/>
                        </a:rPr>
                        <a:t>- реализация инициативных проектов</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a:ea typeface="Times New Roman"/>
                        </a:rPr>
                        <a:t>494 100,00</a:t>
                      </a:r>
                    </a:p>
                    <a:p>
                      <a:pPr algn="ctr">
                        <a:spcAft>
                          <a:spcPts val="0"/>
                        </a:spcAft>
                      </a:pPr>
                      <a:endParaRPr lang="ru-RU" sz="1200" dirty="0">
                        <a:latin typeface="Times New Roman"/>
                        <a:ea typeface="Times New Roman"/>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42">
                <a:tc>
                  <a:txBody>
                    <a:bodyPr/>
                    <a:lstStyle/>
                    <a:p>
                      <a:pPr>
                        <a:spcAft>
                          <a:spcPts val="0"/>
                        </a:spcAft>
                      </a:pPr>
                      <a:r>
                        <a:rPr lang="ru-RU" sz="1200" b="1">
                          <a:latin typeface="Times New Roman"/>
                          <a:ea typeface="Times New Roman"/>
                        </a:rPr>
                        <a:t>ИТОГО*                     </a:t>
                      </a:r>
                      <a:endParaRPr lang="ru-RU" sz="1200">
                        <a:latin typeface="Times New Roman"/>
                        <a:ea typeface="Times New Roman"/>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rPr>
                        <a:t>84 531 034,17</a:t>
                      </a:r>
                      <a:endParaRPr lang="ru-RU" sz="1200" dirty="0">
                        <a:latin typeface="Times New Roman"/>
                        <a:ea typeface="Times New Roman"/>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42900" y="366712"/>
            <a:ext cx="6172200" cy="704825"/>
          </a:xfrm>
        </p:spPr>
        <p:txBody>
          <a:bodyPr/>
          <a:lstStyle/>
          <a:p>
            <a:pPr eaLnBrk="1" hangingPunct="1"/>
            <a:r>
              <a:rPr lang="ru-RU" sz="1400" b="1" dirty="0" smtClean="0">
                <a:latin typeface="Times New Roman" pitchFamily="18" charset="0"/>
              </a:rPr>
              <a:t>Муниципальная программа «Энергосбережение и повышение энергетической эффективности муниципального образования»</a:t>
            </a:r>
          </a:p>
        </p:txBody>
      </p:sp>
      <p:sp>
        <p:nvSpPr>
          <p:cNvPr id="43011" name="Rectangle 3"/>
          <p:cNvSpPr>
            <a:spLocks noGrp="1" noChangeArrowheads="1"/>
          </p:cNvSpPr>
          <p:nvPr>
            <p:ph type="body" idx="1"/>
          </p:nvPr>
        </p:nvSpPr>
        <p:spPr>
          <a:xfrm>
            <a:off x="333375" y="2571736"/>
            <a:ext cx="6172200" cy="5453077"/>
          </a:xfrm>
        </p:spPr>
        <p:txBody>
          <a:bodyPr/>
          <a:lstStyle/>
          <a:p>
            <a:pPr eaLnBrk="1" hangingPunct="1">
              <a:buFontTx/>
              <a:buNone/>
            </a:pPr>
            <a:endParaRPr lang="ru-RU" sz="1400" b="1" dirty="0" smtClean="0">
              <a:latin typeface="Times New Roman" pitchFamily="18" charset="0"/>
            </a:endParaRPr>
          </a:p>
          <a:p>
            <a:pPr eaLnBrk="1" hangingPunct="1">
              <a:buFontTx/>
              <a:buNone/>
            </a:pPr>
            <a:r>
              <a:rPr lang="ru-RU" sz="1400" b="1" dirty="0" smtClean="0">
                <a:latin typeface="Times New Roman" pitchFamily="18" charset="0"/>
              </a:rPr>
              <a:t>Цель программы: </a:t>
            </a:r>
            <a:r>
              <a:rPr lang="ru-RU" sz="1100" dirty="0" smtClean="0">
                <a:latin typeface="Times New Roman" pitchFamily="18" charset="0"/>
              </a:rPr>
              <a:t>повышение энергетической эффективности экономики и бюджетной сферы муниципального образования за счет рационального использования  энергетических ресурсов при их производстве, передаче и потреблении и обеспечения условий повышения энергетической эффективности</a:t>
            </a:r>
            <a:endParaRPr lang="ru-RU" sz="1200" dirty="0" smtClean="0">
              <a:latin typeface="Times New Roman" pitchFamily="18" charset="0"/>
            </a:endParaRPr>
          </a:p>
        </p:txBody>
      </p:sp>
      <p:graphicFrame>
        <p:nvGraphicFramePr>
          <p:cNvPr id="6" name="Таблица 5"/>
          <p:cNvGraphicFramePr>
            <a:graphicFrameLocks noGrp="1"/>
          </p:cNvGraphicFramePr>
          <p:nvPr>
            <p:extLst>
              <p:ext uri="{D42A27DB-BD31-4B8C-83A1-F6EECF244321}">
                <p14:modId xmlns="" xmlns:p14="http://schemas.microsoft.com/office/powerpoint/2010/main" val="161704434"/>
              </p:ext>
            </p:extLst>
          </p:nvPr>
        </p:nvGraphicFramePr>
        <p:xfrm>
          <a:off x="404663" y="3782184"/>
          <a:ext cx="6264698" cy="1152587"/>
        </p:xfrm>
        <a:graphic>
          <a:graphicData uri="http://schemas.openxmlformats.org/drawingml/2006/table">
            <a:tbl>
              <a:tblPr firstRow="1" bandRow="1">
                <a:tableStyleId>{5940675A-B579-460E-94D1-54222C63F5DA}</a:tableStyleId>
              </a:tblPr>
              <a:tblGrid>
                <a:gridCol w="1295649"/>
                <a:gridCol w="1224632"/>
                <a:gridCol w="1296144"/>
                <a:gridCol w="1224136"/>
                <a:gridCol w="1224137"/>
              </a:tblGrid>
              <a:tr h="563061">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 (первоначальный план)</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2025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2026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2027 год</a:t>
                      </a:r>
                      <a:endParaRPr lang="ru-RU" sz="1200" dirty="0">
                        <a:latin typeface="Times New Roman" pitchFamily="18" charset="0"/>
                        <a:cs typeface="Times New Roman" pitchFamily="18" charset="0"/>
                      </a:endParaRPr>
                    </a:p>
                  </a:txBody>
                  <a:tcPr/>
                </a:tc>
              </a:tr>
              <a:tr h="512507">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     8,0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96,6</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2 665,6</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1 973,9</a:t>
                      </a:r>
                    </a:p>
                  </a:txBody>
                  <a:tcPr/>
                </a:tc>
              </a:tr>
            </a:tbl>
          </a:graphicData>
        </a:graphic>
      </p:graphicFrame>
      <p:sp>
        <p:nvSpPr>
          <p:cNvPr id="7" name="Прямоугольник 6"/>
          <p:cNvSpPr/>
          <p:nvPr/>
        </p:nvSpPr>
        <p:spPr>
          <a:xfrm rot="10800000" flipV="1">
            <a:off x="417055" y="4923232"/>
            <a:ext cx="6036168" cy="307777"/>
          </a:xfrm>
          <a:prstGeom prst="rect">
            <a:avLst/>
          </a:prstGeom>
        </p:spPr>
        <p:txBody>
          <a:bodyPr wrap="square">
            <a:spAutoFit/>
          </a:bodyPr>
          <a:lstStyle/>
          <a:p>
            <a:r>
              <a:rPr lang="ru-RU" b="1" dirty="0" smtClean="0">
                <a:solidFill>
                  <a:srgbClr val="000000"/>
                </a:solidFill>
              </a:rPr>
              <a:t>Основные значения целевых показателей  (индикаторов</a:t>
            </a:r>
            <a:r>
              <a:rPr lang="ru-RU" sz="1200" dirty="0" smtClean="0">
                <a:solidFill>
                  <a:srgbClr val="000000"/>
                </a:solidFill>
              </a:rPr>
              <a:t>)</a:t>
            </a:r>
          </a:p>
        </p:txBody>
      </p:sp>
      <p:graphicFrame>
        <p:nvGraphicFramePr>
          <p:cNvPr id="8" name="Таблица 7"/>
          <p:cNvGraphicFramePr>
            <a:graphicFrameLocks noGrp="1"/>
          </p:cNvGraphicFramePr>
          <p:nvPr>
            <p:extLst>
              <p:ext uri="{D42A27DB-BD31-4B8C-83A1-F6EECF244321}">
                <p14:modId xmlns="" xmlns:p14="http://schemas.microsoft.com/office/powerpoint/2010/main" val="1020955567"/>
              </p:ext>
            </p:extLst>
          </p:nvPr>
        </p:nvGraphicFramePr>
        <p:xfrm>
          <a:off x="188639" y="5331413"/>
          <a:ext cx="6408712" cy="3584945"/>
        </p:xfrm>
        <a:graphic>
          <a:graphicData uri="http://schemas.openxmlformats.org/drawingml/2006/table">
            <a:tbl>
              <a:tblPr/>
              <a:tblGrid>
                <a:gridCol w="3762904"/>
                <a:gridCol w="661452"/>
                <a:gridCol w="661452"/>
                <a:gridCol w="661452"/>
                <a:gridCol w="661452"/>
              </a:tblGrid>
              <a:tr h="4592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93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многоквартирных домов, оснащенных </a:t>
                      </a:r>
                      <a:r>
                        <a:rPr kumimoji="0" lang="ru-RU" sz="1000" b="0" i="0" u="none" strike="noStrike" cap="none" normalizeH="0" baseline="0" dirty="0" err="1" smtClean="0">
                          <a:ln>
                            <a:noFill/>
                          </a:ln>
                          <a:solidFill>
                            <a:schemeClr val="tx1"/>
                          </a:solidFill>
                          <a:effectLst/>
                          <a:latin typeface="Arial" charset="0"/>
                        </a:rPr>
                        <a:t>общедомовыми</a:t>
                      </a:r>
                      <a:r>
                        <a:rPr kumimoji="0" lang="ru-RU" sz="1000" b="0" i="0" u="none" strike="noStrike" cap="none" normalizeH="0" baseline="0" dirty="0" smtClean="0">
                          <a:ln>
                            <a:noFill/>
                          </a:ln>
                          <a:solidFill>
                            <a:schemeClr val="tx1"/>
                          </a:solidFill>
                          <a:effectLst/>
                          <a:latin typeface="Arial" charset="0"/>
                        </a:rPr>
                        <a:t> приборами учета тепловой энергии, в общем числе многоквартирных домов, подключенных к сетям централизованного теплоснабжения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18,2</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21,2</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21,2</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24,3</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113">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000" b="0" i="0" u="none" strike="noStrike" cap="none" normalizeH="0" baseline="0" dirty="0" smtClean="0">
                          <a:ln>
                            <a:noFill/>
                          </a:ln>
                          <a:solidFill>
                            <a:schemeClr val="tx1"/>
                          </a:solidFill>
                          <a:effectLst/>
                          <a:latin typeface="Arial" charset="0"/>
                        </a:rPr>
                        <a:t>Доля многоквартирных домов, оснащенных </a:t>
                      </a:r>
                      <a:r>
                        <a:rPr kumimoji="0" lang="ru-RU" sz="1000" b="0" i="0" u="none" strike="noStrike" cap="none" normalizeH="0" baseline="0" dirty="0" err="1" smtClean="0">
                          <a:ln>
                            <a:noFill/>
                          </a:ln>
                          <a:solidFill>
                            <a:schemeClr val="tx1"/>
                          </a:solidFill>
                          <a:effectLst/>
                          <a:latin typeface="Arial" charset="0"/>
                        </a:rPr>
                        <a:t>общедомовыми</a:t>
                      </a:r>
                      <a:r>
                        <a:rPr kumimoji="0" lang="ru-RU" sz="1000" b="0" i="0" u="none" strike="noStrike" cap="none" normalizeH="0" baseline="0" dirty="0" smtClean="0">
                          <a:ln>
                            <a:noFill/>
                          </a:ln>
                          <a:solidFill>
                            <a:schemeClr val="tx1"/>
                          </a:solidFill>
                          <a:effectLst/>
                          <a:latin typeface="Arial" charset="0"/>
                        </a:rPr>
                        <a:t> приборами учета электрической энергии, в общем числе многоквартирных домов, подключенных к сетям централизованного электроснабжения,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96,9</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96,9</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96,9</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96,9</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524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000" b="0" i="0" u="none" strike="noStrike" cap="none" normalizeH="0" baseline="0" dirty="0" smtClean="0">
                          <a:ln>
                            <a:noFill/>
                          </a:ln>
                          <a:solidFill>
                            <a:schemeClr val="tx1"/>
                          </a:solidFill>
                          <a:effectLst/>
                          <a:latin typeface="Arial" charset="0"/>
                        </a:rPr>
                        <a:t>Доля многоквартирных домов, оснащенных </a:t>
                      </a:r>
                      <a:r>
                        <a:rPr kumimoji="0" lang="ru-RU" sz="1000" b="0" i="0" u="none" strike="noStrike" cap="none" normalizeH="0" baseline="0" dirty="0" err="1" smtClean="0">
                          <a:ln>
                            <a:noFill/>
                          </a:ln>
                          <a:solidFill>
                            <a:schemeClr val="tx1"/>
                          </a:solidFill>
                          <a:effectLst/>
                          <a:latin typeface="Arial" charset="0"/>
                        </a:rPr>
                        <a:t>общедомовыми</a:t>
                      </a:r>
                      <a:r>
                        <a:rPr kumimoji="0" lang="ru-RU" sz="1000" b="0" i="0" u="none" strike="noStrike" cap="none" normalizeH="0" baseline="0" dirty="0" smtClean="0">
                          <a:ln>
                            <a:noFill/>
                          </a:ln>
                          <a:solidFill>
                            <a:schemeClr val="tx1"/>
                          </a:solidFill>
                          <a:effectLst/>
                          <a:latin typeface="Arial" charset="0"/>
                        </a:rPr>
                        <a:t> приборами учета холодной воды, в общем числе многоквартирных домов, подключенных к сетям централизованного холодного водоснабжения,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21,9</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23,4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25,0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26,6</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031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000" b="0" i="0" u="none" strike="noStrike" cap="none" normalizeH="0" baseline="0" dirty="0" smtClean="0">
                          <a:ln>
                            <a:noFill/>
                          </a:ln>
                          <a:solidFill>
                            <a:schemeClr val="tx1"/>
                          </a:solidFill>
                          <a:effectLst/>
                          <a:latin typeface="Arial" charset="0"/>
                        </a:rPr>
                        <a:t>Доля многоквартирных домов, оснащенных </a:t>
                      </a:r>
                      <a:r>
                        <a:rPr kumimoji="0" lang="ru-RU" sz="1000" b="0" i="0" u="none" strike="noStrike" cap="none" normalizeH="0" baseline="0" dirty="0" err="1" smtClean="0">
                          <a:ln>
                            <a:noFill/>
                          </a:ln>
                          <a:solidFill>
                            <a:schemeClr val="tx1"/>
                          </a:solidFill>
                          <a:effectLst/>
                          <a:latin typeface="Arial" charset="0"/>
                        </a:rPr>
                        <a:t>общедомовыми</a:t>
                      </a:r>
                      <a:r>
                        <a:rPr kumimoji="0" lang="ru-RU" sz="1000" b="0" i="0" u="none" strike="noStrike" cap="none" normalizeH="0" baseline="0" dirty="0" smtClean="0">
                          <a:ln>
                            <a:noFill/>
                          </a:ln>
                          <a:solidFill>
                            <a:schemeClr val="tx1"/>
                          </a:solidFill>
                          <a:effectLst/>
                          <a:latin typeface="Arial" charset="0"/>
                        </a:rPr>
                        <a:t> приборами учета горячей воды, в общем числе многоквартирных домов, подключенных к сетям централизованного горячего водоснабжения,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ru-RU" sz="1000" b="0" i="0" u="none" strike="noStrike" cap="none" normalizeH="0" baseline="0" dirty="0" smtClean="0">
                        <a:ln>
                          <a:noFill/>
                        </a:ln>
                        <a:solidFill>
                          <a:schemeClr val="tx1"/>
                        </a:solidFill>
                        <a:effectLst/>
                        <a:latin typeface="Arial" charset="0"/>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16,7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16,7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16,7</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 name="Рисунок 8" descr="screen5.jpg"/>
          <p:cNvPicPr>
            <a:picLocks noChangeAspect="1"/>
          </p:cNvPicPr>
          <p:nvPr/>
        </p:nvPicPr>
        <p:blipFill>
          <a:blip r:embed="rId2" cstate="print"/>
          <a:stretch>
            <a:fillRect/>
          </a:stretch>
        </p:blipFill>
        <p:spPr>
          <a:xfrm>
            <a:off x="500042" y="1000100"/>
            <a:ext cx="3143272" cy="1785950"/>
          </a:xfrm>
          <a:prstGeom prst="rect">
            <a:avLst/>
          </a:prstGeom>
        </p:spPr>
      </p:pic>
      <p:pic>
        <p:nvPicPr>
          <p:cNvPr id="10" name="Рисунок 9" descr="1668422837_3-20.jpg"/>
          <p:cNvPicPr>
            <a:picLocks noChangeAspect="1"/>
          </p:cNvPicPr>
          <p:nvPr/>
        </p:nvPicPr>
        <p:blipFill>
          <a:blip r:embed="rId3" cstate="print"/>
          <a:stretch>
            <a:fillRect/>
          </a:stretch>
        </p:blipFill>
        <p:spPr>
          <a:xfrm>
            <a:off x="4000504" y="1000100"/>
            <a:ext cx="2500306" cy="1857388"/>
          </a:xfrm>
          <a:prstGeom prst="rect">
            <a:avLst/>
          </a:prstGeom>
        </p:spPr>
      </p:pic>
    </p:spTree>
    <p:extLst>
      <p:ext uri="{BB962C8B-B14F-4D97-AF65-F5344CB8AC3E}">
        <p14:creationId xmlns="" xmlns:p14="http://schemas.microsoft.com/office/powerpoint/2010/main" val="40806541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42900" y="366713"/>
            <a:ext cx="6172200" cy="317500"/>
          </a:xfrm>
        </p:spPr>
        <p:txBody>
          <a:bodyPr/>
          <a:lstStyle/>
          <a:p>
            <a:pPr eaLnBrk="1" hangingPunct="1"/>
            <a:r>
              <a:rPr lang="ru-RU" sz="1400" b="1" dirty="0" smtClean="0">
                <a:latin typeface="Times New Roman" pitchFamily="18" charset="0"/>
              </a:rPr>
              <a:t>Муниципальная программа «Муниципальное управление»</a:t>
            </a:r>
          </a:p>
        </p:txBody>
      </p:sp>
      <p:sp>
        <p:nvSpPr>
          <p:cNvPr id="43011" name="Rectangle 3"/>
          <p:cNvSpPr>
            <a:spLocks noGrp="1" noChangeArrowheads="1"/>
          </p:cNvSpPr>
          <p:nvPr>
            <p:ph type="body" idx="1"/>
          </p:nvPr>
        </p:nvSpPr>
        <p:spPr>
          <a:xfrm>
            <a:off x="333375" y="2843213"/>
            <a:ext cx="6172200" cy="5181600"/>
          </a:xfrm>
        </p:spPr>
        <p:txBody>
          <a:bodyPr/>
          <a:lstStyle/>
          <a:p>
            <a:pPr eaLnBrk="1" hangingPunct="1">
              <a:buFontTx/>
              <a:buNone/>
            </a:pPr>
            <a:endParaRPr lang="ru-RU" sz="1400" b="1" dirty="0" smtClean="0">
              <a:latin typeface="Times New Roman" pitchFamily="18" charset="0"/>
            </a:endParaRPr>
          </a:p>
          <a:p>
            <a:pPr eaLnBrk="1" hangingPunct="1">
              <a:buFontTx/>
              <a:buNone/>
            </a:pPr>
            <a:r>
              <a:rPr lang="ru-RU" sz="1400" b="1" dirty="0" smtClean="0">
                <a:latin typeface="Times New Roman" pitchFamily="18" charset="0"/>
              </a:rPr>
              <a:t>Цель программы: </a:t>
            </a:r>
            <a:r>
              <a:rPr lang="ru-RU" sz="1200" dirty="0" smtClean="0">
                <a:latin typeface="Times New Roman" pitchFamily="18" charset="0"/>
              </a:rPr>
              <a:t>создание условий, обеспечивающих качественное и эффективное выполнение органами местного самоуправления МО «Муниципальный округ </a:t>
            </a:r>
            <a:r>
              <a:rPr lang="ru-RU" sz="1200" dirty="0" err="1" smtClean="0">
                <a:latin typeface="Times New Roman" pitchFamily="18" charset="0"/>
              </a:rPr>
              <a:t>Балезинский</a:t>
            </a:r>
            <a:r>
              <a:rPr lang="ru-RU" sz="1200" dirty="0" smtClean="0">
                <a:latin typeface="Times New Roman" pitchFamily="18" charset="0"/>
              </a:rPr>
              <a:t> район Удмуртской Республики» своих полномочий</a:t>
            </a:r>
          </a:p>
          <a:p>
            <a:pPr eaLnBrk="1" hangingPunct="1">
              <a:buFontTx/>
              <a:buNone/>
            </a:pPr>
            <a:endParaRPr lang="ru-RU" sz="1200" dirty="0" smtClean="0">
              <a:latin typeface="Times New Roman" pitchFamily="18" charset="0"/>
            </a:endParaRPr>
          </a:p>
        </p:txBody>
      </p:sp>
      <p:graphicFrame>
        <p:nvGraphicFramePr>
          <p:cNvPr id="6" name="Таблица 5"/>
          <p:cNvGraphicFramePr>
            <a:graphicFrameLocks noGrp="1"/>
          </p:cNvGraphicFramePr>
          <p:nvPr>
            <p:extLst>
              <p:ext uri="{D42A27DB-BD31-4B8C-83A1-F6EECF244321}">
                <p14:modId xmlns="" xmlns:p14="http://schemas.microsoft.com/office/powerpoint/2010/main" val="161704434"/>
              </p:ext>
            </p:extLst>
          </p:nvPr>
        </p:nvGraphicFramePr>
        <p:xfrm>
          <a:off x="404663" y="3782184"/>
          <a:ext cx="6264698" cy="1152587"/>
        </p:xfrm>
        <a:graphic>
          <a:graphicData uri="http://schemas.openxmlformats.org/drawingml/2006/table">
            <a:tbl>
              <a:tblPr firstRow="1" bandRow="1">
                <a:tableStyleId>{5940675A-B579-460E-94D1-54222C63F5DA}</a:tableStyleId>
              </a:tblPr>
              <a:tblGrid>
                <a:gridCol w="1295649"/>
                <a:gridCol w="1224632"/>
                <a:gridCol w="1296144"/>
                <a:gridCol w="1224136"/>
                <a:gridCol w="1224137"/>
              </a:tblGrid>
              <a:tr h="563061">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 (первоначальный план)</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2025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2026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2027 год</a:t>
                      </a:r>
                      <a:endParaRPr lang="ru-RU" sz="1200" dirty="0">
                        <a:latin typeface="Times New Roman" pitchFamily="18" charset="0"/>
                        <a:cs typeface="Times New Roman" pitchFamily="18" charset="0"/>
                      </a:endParaRPr>
                    </a:p>
                  </a:txBody>
                  <a:tcPr/>
                </a:tc>
              </a:tr>
              <a:tr h="512507">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 136 540,1</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174 308,6</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183 231,0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183 327,8</a:t>
                      </a:r>
                    </a:p>
                  </a:txBody>
                  <a:tcPr/>
                </a:tc>
              </a:tr>
            </a:tbl>
          </a:graphicData>
        </a:graphic>
      </p:graphicFrame>
      <p:sp>
        <p:nvSpPr>
          <p:cNvPr id="7" name="Прямоугольник 6"/>
          <p:cNvSpPr/>
          <p:nvPr/>
        </p:nvSpPr>
        <p:spPr>
          <a:xfrm rot="10800000" flipV="1">
            <a:off x="417055" y="4923232"/>
            <a:ext cx="6036168" cy="307777"/>
          </a:xfrm>
          <a:prstGeom prst="rect">
            <a:avLst/>
          </a:prstGeom>
        </p:spPr>
        <p:txBody>
          <a:bodyPr wrap="square">
            <a:spAutoFit/>
          </a:bodyPr>
          <a:lstStyle/>
          <a:p>
            <a:r>
              <a:rPr lang="ru-RU" b="1" dirty="0" smtClean="0">
                <a:solidFill>
                  <a:srgbClr val="000000"/>
                </a:solidFill>
              </a:rPr>
              <a:t>Основные значения целевых показателей  (индикаторов</a:t>
            </a:r>
            <a:r>
              <a:rPr lang="ru-RU" sz="1200" dirty="0" smtClean="0">
                <a:solidFill>
                  <a:srgbClr val="000000"/>
                </a:solidFill>
              </a:rPr>
              <a:t>)</a:t>
            </a:r>
          </a:p>
        </p:txBody>
      </p:sp>
      <p:graphicFrame>
        <p:nvGraphicFramePr>
          <p:cNvPr id="8" name="Таблица 7"/>
          <p:cNvGraphicFramePr>
            <a:graphicFrameLocks noGrp="1"/>
          </p:cNvGraphicFramePr>
          <p:nvPr>
            <p:extLst>
              <p:ext uri="{D42A27DB-BD31-4B8C-83A1-F6EECF244321}">
                <p14:modId xmlns="" xmlns:p14="http://schemas.microsoft.com/office/powerpoint/2010/main" val="1020955567"/>
              </p:ext>
            </p:extLst>
          </p:nvPr>
        </p:nvGraphicFramePr>
        <p:xfrm>
          <a:off x="188639" y="5331413"/>
          <a:ext cx="6408712" cy="3084456"/>
        </p:xfrm>
        <a:graphic>
          <a:graphicData uri="http://schemas.openxmlformats.org/drawingml/2006/table">
            <a:tbl>
              <a:tblPr/>
              <a:tblGrid>
                <a:gridCol w="3762904"/>
                <a:gridCol w="661452"/>
                <a:gridCol w="661452"/>
                <a:gridCol w="661452"/>
                <a:gridCol w="661452"/>
              </a:tblGrid>
              <a:tr h="4592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20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Отсутствие (сокращение количества) выявленных коррупционных правонарушений со стороны лиц, замещающих муниципальные должности, и муниципальных служащих, шт.</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4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муниципальных правовых актов и их проектов, по которым проведена </a:t>
                      </a:r>
                      <a:r>
                        <a:rPr kumimoji="0" lang="ru-RU" sz="1000" b="0" i="0" u="none" strike="noStrike" cap="none" normalizeH="0" baseline="0" dirty="0" err="1" smtClean="0">
                          <a:ln>
                            <a:noFill/>
                          </a:ln>
                          <a:solidFill>
                            <a:schemeClr val="tx1"/>
                          </a:solidFill>
                          <a:effectLst/>
                          <a:latin typeface="Arial" charset="0"/>
                        </a:rPr>
                        <a:t>антикоррупционная</a:t>
                      </a:r>
                      <a:r>
                        <a:rPr kumimoji="0" lang="ru-RU" sz="1000" b="0" i="0" u="none" strike="noStrike" cap="none" normalizeH="0" baseline="0" dirty="0" smtClean="0">
                          <a:ln>
                            <a:noFill/>
                          </a:ln>
                          <a:solidFill>
                            <a:schemeClr val="tx1"/>
                          </a:solidFill>
                          <a:effectLst/>
                          <a:latin typeface="Arial" charset="0"/>
                        </a:rPr>
                        <a:t> экспертиза,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5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Опубликование всех нормативных правовых актов органов местного самоуправления,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0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муниципальных служащих, назначенных на должности муниципальной службы, из кадрового резерва и (или) на основе конкурса,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0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муниципальных служащих, успешно прошедших аттестацию от числа муниципальных служащих, включенных в график прохождения аттестации,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 name="Рисунок 8" descr="glavnaja.jpg"/>
          <p:cNvPicPr>
            <a:picLocks noChangeAspect="1"/>
          </p:cNvPicPr>
          <p:nvPr/>
        </p:nvPicPr>
        <p:blipFill>
          <a:blip r:embed="rId2" cstate="print"/>
          <a:stretch>
            <a:fillRect/>
          </a:stretch>
        </p:blipFill>
        <p:spPr>
          <a:xfrm>
            <a:off x="428604" y="714348"/>
            <a:ext cx="3000396" cy="2356010"/>
          </a:xfrm>
          <a:prstGeom prst="rect">
            <a:avLst/>
          </a:prstGeom>
        </p:spPr>
      </p:pic>
      <p:pic>
        <p:nvPicPr>
          <p:cNvPr id="10" name="Рисунок 9" descr="62e76ad3695c9254745734.jpg"/>
          <p:cNvPicPr>
            <a:picLocks noChangeAspect="1"/>
          </p:cNvPicPr>
          <p:nvPr/>
        </p:nvPicPr>
        <p:blipFill>
          <a:blip r:embed="rId3" cstate="print"/>
          <a:stretch>
            <a:fillRect/>
          </a:stretch>
        </p:blipFill>
        <p:spPr>
          <a:xfrm>
            <a:off x="3500438" y="714348"/>
            <a:ext cx="3000396" cy="2286016"/>
          </a:xfrm>
          <a:prstGeom prst="rect">
            <a:avLst/>
          </a:prstGeom>
        </p:spPr>
      </p:pic>
    </p:spTree>
    <p:extLst>
      <p:ext uri="{BB962C8B-B14F-4D97-AF65-F5344CB8AC3E}">
        <p14:creationId xmlns="" xmlns:p14="http://schemas.microsoft.com/office/powerpoint/2010/main" val="40806541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1898" name="Group 122"/>
          <p:cNvGraphicFramePr>
            <a:graphicFrameLocks noGrp="1"/>
          </p:cNvGraphicFramePr>
          <p:nvPr>
            <p:ph/>
            <p:extLst>
              <p:ext uri="{D42A27DB-BD31-4B8C-83A1-F6EECF244321}">
                <p14:modId xmlns="" xmlns:p14="http://schemas.microsoft.com/office/powerpoint/2010/main" val="3588238192"/>
              </p:ext>
            </p:extLst>
          </p:nvPr>
        </p:nvGraphicFramePr>
        <p:xfrm>
          <a:off x="428604" y="332206"/>
          <a:ext cx="6157933" cy="7162812"/>
        </p:xfrm>
        <a:graphic>
          <a:graphicData uri="http://schemas.openxmlformats.org/drawingml/2006/table">
            <a:tbl>
              <a:tblPr/>
              <a:tblGrid>
                <a:gridCol w="3228976"/>
                <a:gridCol w="785818"/>
                <a:gridCol w="714380"/>
                <a:gridCol w="714380"/>
                <a:gridCol w="714379"/>
              </a:tblGrid>
              <a:tr h="2881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2027 год</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83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Отсутствие нарушений нормативных сроков предоставления муниципальных услуг, ед.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7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муниципальных услуг, информация о которых размещена на Едином портале и Региональном портале государственных и муниципальных услуг (функций), от общего количества муниципальных услуг, предоставляемых в </a:t>
                      </a:r>
                      <a:r>
                        <a:rPr kumimoji="0" lang="ru-RU" sz="1000" b="0" i="0" u="none" strike="noStrike" cap="none" normalizeH="0" baseline="0" dirty="0" err="1" smtClean="0">
                          <a:ln>
                            <a:noFill/>
                          </a:ln>
                          <a:solidFill>
                            <a:schemeClr val="tx1"/>
                          </a:solidFill>
                          <a:effectLst/>
                          <a:latin typeface="Arial" charset="0"/>
                        </a:rPr>
                        <a:t>Балезинском</a:t>
                      </a:r>
                      <a:r>
                        <a:rPr kumimoji="0" lang="ru-RU" sz="1000" b="0" i="0" u="none" strike="noStrike" cap="none" normalizeH="0" baseline="0" dirty="0" smtClean="0">
                          <a:ln>
                            <a:noFill/>
                          </a:ln>
                          <a:solidFill>
                            <a:schemeClr val="tx1"/>
                          </a:solidFill>
                          <a:effectLst/>
                          <a:latin typeface="Arial" charset="0"/>
                        </a:rPr>
                        <a:t> районе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9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Положительная оценка деятельности работников органов МСУ со стороны населения (по итогам анкетирования),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85</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83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электронного документооборота в общем объеме межведомственного </a:t>
                      </a:r>
                      <a:r>
                        <a:rPr kumimoji="0" lang="ru-RU" sz="1000" b="0" i="0" u="none" strike="noStrike" cap="none" normalizeH="0" baseline="0" dirty="0" err="1" smtClean="0">
                          <a:ln>
                            <a:noFill/>
                          </a:ln>
                          <a:solidFill>
                            <a:schemeClr val="tx1"/>
                          </a:solidFill>
                          <a:effectLst/>
                          <a:latin typeface="Arial" charset="0"/>
                        </a:rPr>
                        <a:t>документооборота,%</a:t>
                      </a:r>
                      <a:r>
                        <a:rPr kumimoji="0" lang="ru-RU" sz="1000" b="0" i="0" u="none" strike="noStrike" cap="none" normalizeH="0" baseline="0" dirty="0" smtClean="0">
                          <a:ln>
                            <a:noFill/>
                          </a:ln>
                          <a:solidFill>
                            <a:schemeClr val="tx1"/>
                          </a:solidFill>
                          <a:effectLst/>
                          <a:latin typeface="Arial" charset="0"/>
                        </a:rPr>
                        <a:t>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5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площади земельных участков, являющихся объектами налогообложения земельным налогом, в общей площади территории муниципального района,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29,57</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29,57</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29,57</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29,57</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9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Площадь земельных участков, предоставленных для строительства в расчете на 10 тыс.чел. населения, %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4,46</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4,46</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4,46</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4,46</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1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Выполнение годового плана по поступлениям денежных средств в доходную часть бюджета муниципального образования от использования имущества и земельных ресурсов,%</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endParaRPr kumimoji="0" lang="ru-RU"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архивных документов, хранящихся в архивном отделе в нормативных условиях, обеспечивающих их постоянное (вечное) хранение, в общем количестве документов архивного отдела,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Удельный вес архивных единиц хранения, включенных в автоматизированные информационно-поисковые системы архивного отдела, в общем объеме дел, хранящихся в архивном отделе,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1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архивных документов, включая фонды аудио- и видеоархивов, переведенных в электронную форму, в общем объеме документов, хранящихся в архивном отделе,%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185</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2,2</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2,4</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19146577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ud-irina\d\Мои документы\Мои рисунки\1.jpg"/>
          <p:cNvPicPr>
            <a:picLocks noGrp="1" noChangeAspect="1" noChangeArrowheads="1"/>
          </p:cNvPicPr>
          <p:nvPr>
            <p:ph/>
          </p:nvPr>
        </p:nvPicPr>
        <p:blipFill>
          <a:blip r:embed="rId2" cstate="print"/>
          <a:srcRect/>
          <a:stretch>
            <a:fillRect/>
          </a:stretch>
        </p:blipFill>
        <p:spPr bwMode="auto">
          <a:xfrm>
            <a:off x="500042" y="285720"/>
            <a:ext cx="2357454" cy="1857388"/>
          </a:xfrm>
          <a:prstGeom prst="rect">
            <a:avLst/>
          </a:prstGeom>
          <a:noFill/>
        </p:spPr>
      </p:pic>
      <p:pic>
        <p:nvPicPr>
          <p:cNvPr id="2" name="Picture 2" descr="\\Bud-irina\d\Мои документы\Мои рисунки\Finance-3.jpg"/>
          <p:cNvPicPr>
            <a:picLocks noChangeAspect="1" noChangeArrowheads="1"/>
          </p:cNvPicPr>
          <p:nvPr/>
        </p:nvPicPr>
        <p:blipFill>
          <a:blip r:embed="rId3" cstate="print"/>
          <a:srcRect/>
          <a:stretch>
            <a:fillRect/>
          </a:stretch>
        </p:blipFill>
        <p:spPr bwMode="auto">
          <a:xfrm>
            <a:off x="3714752" y="571472"/>
            <a:ext cx="2214578" cy="1649412"/>
          </a:xfrm>
          <a:prstGeom prst="rect">
            <a:avLst/>
          </a:prstGeom>
          <a:solidFill>
            <a:schemeClr val="tx2"/>
          </a:solidFill>
        </p:spPr>
      </p:pic>
      <p:sp>
        <p:nvSpPr>
          <p:cNvPr id="4" name="TextBox 3"/>
          <p:cNvSpPr txBox="1"/>
          <p:nvPr/>
        </p:nvSpPr>
        <p:spPr>
          <a:xfrm>
            <a:off x="357166" y="2357423"/>
            <a:ext cx="5857916" cy="1631216"/>
          </a:xfrm>
          <a:prstGeom prst="rect">
            <a:avLst/>
          </a:prstGeom>
          <a:noFill/>
        </p:spPr>
        <p:txBody>
          <a:bodyPr wrap="square" rtlCol="0">
            <a:spAutoFit/>
          </a:bodyPr>
          <a:lstStyle/>
          <a:p>
            <a:r>
              <a:rPr lang="ru-RU" b="1" dirty="0" smtClean="0"/>
              <a:t>Муниципальная программа «Управление муниципальными финансами» </a:t>
            </a:r>
          </a:p>
          <a:p>
            <a:pPr algn="l"/>
            <a:r>
              <a:rPr lang="ru-RU" sz="1200" b="1" dirty="0" smtClean="0"/>
              <a:t>Цель программы:  </a:t>
            </a:r>
            <a:r>
              <a:rPr lang="ru-RU" sz="1200" dirty="0" smtClean="0"/>
              <a:t>Обеспечение исполнения расходных обязательств муниципального образования «Муниципальный округ </a:t>
            </a:r>
            <a:r>
              <a:rPr lang="ru-RU" sz="1200" dirty="0" err="1" smtClean="0"/>
              <a:t>Балезинский</a:t>
            </a:r>
            <a:r>
              <a:rPr lang="ru-RU" sz="1200" dirty="0" smtClean="0"/>
              <a:t> район Удмуртской Республики» при сохранении долгосрочной сбалансированности и устойчивости бюджета муниципального образования «Муниципальный округ </a:t>
            </a:r>
            <a:r>
              <a:rPr lang="ru-RU" sz="1200" dirty="0" err="1" smtClean="0"/>
              <a:t>Балезинский</a:t>
            </a:r>
            <a:r>
              <a:rPr lang="ru-RU" sz="1200" dirty="0" smtClean="0"/>
              <a:t> район Удмуртской Республики», повышение эффективности управления муниципальными финансами</a:t>
            </a:r>
            <a:endParaRPr lang="ru-RU" sz="1200" dirty="0"/>
          </a:p>
        </p:txBody>
      </p:sp>
      <p:graphicFrame>
        <p:nvGraphicFramePr>
          <p:cNvPr id="5" name="Таблица 4"/>
          <p:cNvGraphicFramePr>
            <a:graphicFrameLocks noGrp="1"/>
          </p:cNvGraphicFramePr>
          <p:nvPr>
            <p:extLst>
              <p:ext uri="{D42A27DB-BD31-4B8C-83A1-F6EECF244321}">
                <p14:modId xmlns="" xmlns:p14="http://schemas.microsoft.com/office/powerpoint/2010/main" val="706871944"/>
              </p:ext>
            </p:extLst>
          </p:nvPr>
        </p:nvGraphicFramePr>
        <p:xfrm>
          <a:off x="285727" y="3929058"/>
          <a:ext cx="6429423" cy="1153301"/>
        </p:xfrm>
        <a:graphic>
          <a:graphicData uri="http://schemas.openxmlformats.org/drawingml/2006/table">
            <a:tbl>
              <a:tblPr firstRow="1" bandRow="1">
                <a:tableStyleId>{5940675A-B579-460E-94D1-54222C63F5DA}</a:tableStyleId>
              </a:tblPr>
              <a:tblGrid>
                <a:gridCol w="1329717"/>
                <a:gridCol w="1329717"/>
                <a:gridCol w="1329717"/>
                <a:gridCol w="1329717"/>
                <a:gridCol w="1110555"/>
              </a:tblGrid>
              <a:tr h="558349">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 (первоначальный план)</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2025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2026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2027 год</a:t>
                      </a:r>
                      <a:endParaRPr lang="ru-RU" sz="1200" dirty="0">
                        <a:latin typeface="Times New Roman" pitchFamily="18" charset="0"/>
                        <a:cs typeface="Times New Roman" pitchFamily="18" charset="0"/>
                      </a:endParaRPr>
                    </a:p>
                  </a:txBody>
                  <a:tcPr/>
                </a:tc>
              </a:tr>
              <a:tr h="513221">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13 326,4</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13 156,5</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18 148,2</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19 086,1</a:t>
                      </a:r>
                    </a:p>
                  </a:txBody>
                  <a:tcPr/>
                </a:tc>
              </a:tr>
            </a:tbl>
          </a:graphicData>
        </a:graphic>
      </p:graphicFrame>
      <p:sp>
        <p:nvSpPr>
          <p:cNvPr id="6" name="Прямоугольник 5"/>
          <p:cNvSpPr/>
          <p:nvPr/>
        </p:nvSpPr>
        <p:spPr>
          <a:xfrm>
            <a:off x="285728" y="5072066"/>
            <a:ext cx="6357982" cy="307777"/>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p>
        </p:txBody>
      </p:sp>
      <p:graphicFrame>
        <p:nvGraphicFramePr>
          <p:cNvPr id="7" name="Таблица 6"/>
          <p:cNvGraphicFramePr>
            <a:graphicFrameLocks noGrp="1"/>
          </p:cNvGraphicFramePr>
          <p:nvPr>
            <p:extLst>
              <p:ext uri="{D42A27DB-BD31-4B8C-83A1-F6EECF244321}">
                <p14:modId xmlns="" xmlns:p14="http://schemas.microsoft.com/office/powerpoint/2010/main" val="4069562180"/>
              </p:ext>
            </p:extLst>
          </p:nvPr>
        </p:nvGraphicFramePr>
        <p:xfrm>
          <a:off x="285728" y="5357818"/>
          <a:ext cx="6429422" cy="3761410"/>
        </p:xfrm>
        <a:graphic>
          <a:graphicData uri="http://schemas.openxmlformats.org/drawingml/2006/table">
            <a:tbl>
              <a:tblPr/>
              <a:tblGrid>
                <a:gridCol w="3857652"/>
                <a:gridCol w="642942"/>
                <a:gridCol w="642942"/>
                <a:gridCol w="642943"/>
                <a:gridCol w="642943"/>
              </a:tblGrid>
              <a:tr h="5000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2027 год</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9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Объем налоговых и неналоговых доходов бюджета МО «Муниципальный округ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УР»,тыс.руб.</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450 229</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477 925</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517 595</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538 299</a:t>
                      </a:r>
                      <a:endParaRPr kumimoji="0" lang="ru-RU" sz="1000" b="0" i="0" u="none" strike="noStrike" cap="none" normalizeH="0" baseline="0" dirty="0" smtClean="0">
                        <a:ln>
                          <a:noFill/>
                        </a:ln>
                        <a:solidFill>
                          <a:schemeClr val="tx1"/>
                        </a:solidFill>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12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Отношение дефицита бюджета МО «Муниципальный округ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УР» к доходам бюджета МО «Муниципальный округ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УР», рассчитанное в соответствии с требованиями БК РФ,%</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более 10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более 10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более 10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более 10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02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Отношение объема просроченной кредиторской задолженности бюджета МО «Муниципальный округ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УР» и муниципальных учреждений МО «Муниципальный округ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УР, ( за исключением просроченной кредиторской задолженности, образованной по приносящей доход деятельности (собственных доходов учреждения)  к расходам бюджета МО «Муниципальный округ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УР», %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37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расходов бюджета МО «Муниципальный округ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УР», формируемых в рамках муниципальных программ в общем объеме расходов бюджета МО «Муниципальный округ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УР», %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менее 95</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менее 95</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менее 95 </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менее 95 </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49275" y="-252413"/>
            <a:ext cx="5153025" cy="69850"/>
          </a:xfrm>
        </p:spPr>
        <p:txBody>
          <a:bodyPr/>
          <a:lstStyle/>
          <a:p>
            <a:pPr eaLnBrk="1" hangingPunct="1"/>
            <a:endParaRPr lang="ru-RU" sz="4000" smtClean="0"/>
          </a:p>
        </p:txBody>
      </p:sp>
      <p:sp>
        <p:nvSpPr>
          <p:cNvPr id="7171" name="Rectangle 3"/>
          <p:cNvSpPr>
            <a:spLocks noGrp="1" noChangeArrowheads="1"/>
          </p:cNvSpPr>
          <p:nvPr>
            <p:ph type="body" idx="1"/>
          </p:nvPr>
        </p:nvSpPr>
        <p:spPr>
          <a:xfrm>
            <a:off x="404813" y="323850"/>
            <a:ext cx="5772150" cy="8570913"/>
          </a:xfrm>
        </p:spPr>
        <p:txBody>
          <a:bodyPr/>
          <a:lstStyle/>
          <a:p>
            <a:pPr algn="just" eaLnBrk="1" hangingPunct="1"/>
            <a:r>
              <a:rPr lang="ru-RU" sz="1400" b="1" dirty="0" smtClean="0">
                <a:solidFill>
                  <a:srgbClr val="CC0000"/>
                </a:solidFill>
                <a:latin typeface="Times New Roman" pitchFamily="18" charset="0"/>
              </a:rPr>
              <a:t>Межбюджетные трансферты</a:t>
            </a:r>
            <a:r>
              <a:rPr lang="ru-RU" sz="1400" dirty="0" smtClean="0">
                <a:latin typeface="Times New Roman" pitchFamily="18" charset="0"/>
              </a:rPr>
              <a:t> – средства, предоставляемые одним бюджетом бюджетной системы Российской Федерации другому бюджету бюджетной системы Российской Федерации. Виды: </a:t>
            </a:r>
            <a:r>
              <a:rPr lang="ru-RU" sz="1400" dirty="0" smtClean="0">
                <a:solidFill>
                  <a:srgbClr val="FF0000"/>
                </a:solidFill>
                <a:latin typeface="Times New Roman" pitchFamily="18" charset="0"/>
              </a:rPr>
              <a:t>Д</a:t>
            </a:r>
            <a:r>
              <a:rPr lang="ru-RU" sz="1400" b="1" dirty="0" smtClean="0">
                <a:solidFill>
                  <a:srgbClr val="FF0000"/>
                </a:solidFill>
                <a:latin typeface="Times New Roman" pitchFamily="18" charset="0"/>
              </a:rPr>
              <a:t>отации</a:t>
            </a:r>
            <a:r>
              <a:rPr lang="ru-RU" sz="1400" b="1" dirty="0" smtClean="0">
                <a:latin typeface="Times New Roman" pitchFamily="18" charset="0"/>
              </a:rPr>
              <a:t> </a:t>
            </a:r>
            <a:r>
              <a:rPr lang="ru-RU" sz="1400" dirty="0" smtClean="0">
                <a:latin typeface="Times New Roman" pitchFamily="18" charset="0"/>
              </a:rPr>
              <a:t>– (от </a:t>
            </a:r>
            <a:r>
              <a:rPr lang="ru-RU" sz="1400" u="sng" dirty="0" smtClean="0">
                <a:latin typeface="Times New Roman" pitchFamily="18" charset="0"/>
              </a:rPr>
              <a:t>лат</a:t>
            </a:r>
            <a:r>
              <a:rPr lang="ru-RU" sz="1400" dirty="0" smtClean="0">
                <a:latin typeface="Times New Roman" pitchFamily="18" charset="0"/>
              </a:rPr>
              <a:t>. </a:t>
            </a:r>
            <a:r>
              <a:rPr lang="en-US" sz="1400" dirty="0" err="1" smtClean="0">
                <a:latin typeface="Times New Roman" pitchFamily="18" charset="0"/>
              </a:rPr>
              <a:t>dotatio</a:t>
            </a:r>
            <a:r>
              <a:rPr lang="en-US" sz="1400" dirty="0" smtClean="0">
                <a:latin typeface="Times New Roman" pitchFamily="18" charset="0"/>
              </a:rPr>
              <a:t> – </a:t>
            </a:r>
            <a:r>
              <a:rPr lang="ru-RU" sz="1400" dirty="0" smtClean="0">
                <a:latin typeface="Times New Roman" pitchFamily="18" charset="0"/>
              </a:rPr>
              <a:t>дар, пожертвование) – межбюджетные трансферты, предоставляемые на безвозмездной и безвозвратной основе без установления направлений  и (или) условий их использования. </a:t>
            </a:r>
          </a:p>
          <a:p>
            <a:pPr algn="just" eaLnBrk="1" hangingPunct="1"/>
            <a:r>
              <a:rPr lang="ru-RU" sz="1400" b="1" dirty="0" smtClean="0">
                <a:solidFill>
                  <a:srgbClr val="FF0000"/>
                </a:solidFill>
                <a:latin typeface="Times New Roman" pitchFamily="18" charset="0"/>
              </a:rPr>
              <a:t>Субсидии</a:t>
            </a:r>
            <a:r>
              <a:rPr lang="ru-RU" sz="1400" dirty="0" smtClean="0">
                <a:latin typeface="Times New Roman" pitchFamily="18" charset="0"/>
              </a:rPr>
              <a:t> – (от </a:t>
            </a:r>
            <a:r>
              <a:rPr lang="ru-RU" sz="1400" u="sng" dirty="0" smtClean="0">
                <a:latin typeface="Times New Roman" pitchFamily="18" charset="0"/>
              </a:rPr>
              <a:t>лат</a:t>
            </a:r>
            <a:r>
              <a:rPr lang="ru-RU" sz="1400" dirty="0" smtClean="0">
                <a:latin typeface="Times New Roman" pitchFamily="18" charset="0"/>
              </a:rPr>
              <a:t>. </a:t>
            </a:r>
            <a:r>
              <a:rPr lang="en-US" sz="1400" dirty="0" err="1" smtClean="0">
                <a:latin typeface="Times New Roman" pitchFamily="18" charset="0"/>
              </a:rPr>
              <a:t>subsidium</a:t>
            </a:r>
            <a:r>
              <a:rPr lang="en-US" sz="1400" dirty="0" smtClean="0">
                <a:latin typeface="Times New Roman" pitchFamily="18" charset="0"/>
              </a:rPr>
              <a:t> – </a:t>
            </a:r>
            <a:r>
              <a:rPr lang="ru-RU" sz="1400" dirty="0" smtClean="0">
                <a:latin typeface="Times New Roman" pitchFamily="18" charset="0"/>
              </a:rPr>
              <a:t>помощь, поддержка) межбюджетные трансферты, предоставляемые в целях </a:t>
            </a:r>
            <a:r>
              <a:rPr lang="ru-RU" sz="1400" dirty="0" err="1" smtClean="0">
                <a:latin typeface="Times New Roman" pitchFamily="18" charset="0"/>
              </a:rPr>
              <a:t>софинансирования</a:t>
            </a:r>
            <a:r>
              <a:rPr lang="ru-RU" sz="1400" dirty="0" smtClean="0">
                <a:latin typeface="Times New Roman" pitchFamily="18" charset="0"/>
              </a:rPr>
              <a:t> расходных обязательств того бюджета, которому они предоставляются. </a:t>
            </a:r>
          </a:p>
          <a:p>
            <a:pPr algn="just" eaLnBrk="1" hangingPunct="1"/>
            <a:r>
              <a:rPr lang="ru-RU" sz="1400" b="1" dirty="0" smtClean="0">
                <a:solidFill>
                  <a:srgbClr val="FF0000"/>
                </a:solidFill>
                <a:latin typeface="Times New Roman" pitchFamily="18" charset="0"/>
              </a:rPr>
              <a:t>Субвенции</a:t>
            </a:r>
            <a:r>
              <a:rPr lang="ru-RU" sz="1400" b="1" dirty="0" smtClean="0">
                <a:latin typeface="Times New Roman" pitchFamily="18" charset="0"/>
              </a:rPr>
              <a:t> </a:t>
            </a:r>
            <a:r>
              <a:rPr lang="ru-RU" sz="1400" dirty="0" smtClean="0">
                <a:latin typeface="Times New Roman" pitchFamily="18" charset="0"/>
              </a:rPr>
              <a:t>– (от </a:t>
            </a:r>
            <a:r>
              <a:rPr lang="ru-RU" sz="1400" u="sng" dirty="0" smtClean="0">
                <a:latin typeface="Times New Roman" pitchFamily="18" charset="0"/>
              </a:rPr>
              <a:t>лат</a:t>
            </a:r>
            <a:r>
              <a:rPr lang="ru-RU" sz="1400" dirty="0" smtClean="0">
                <a:latin typeface="Times New Roman" pitchFamily="18" charset="0"/>
              </a:rPr>
              <a:t>. </a:t>
            </a:r>
            <a:r>
              <a:rPr lang="en-US" sz="1400" dirty="0" err="1" smtClean="0">
                <a:latin typeface="Times New Roman" pitchFamily="18" charset="0"/>
              </a:rPr>
              <a:t>subvenire</a:t>
            </a:r>
            <a:r>
              <a:rPr lang="en-US" sz="1400" dirty="0" smtClean="0">
                <a:latin typeface="Times New Roman" pitchFamily="18" charset="0"/>
              </a:rPr>
              <a:t> – </a:t>
            </a:r>
            <a:r>
              <a:rPr lang="ru-RU" sz="1400" dirty="0" smtClean="0">
                <a:latin typeface="Times New Roman" pitchFamily="18" charset="0"/>
              </a:rPr>
              <a:t>«приходить на помощь») межбюджетные трансферты, предоставляемые в целях финансирования расходных обязательств того бюджета, которому они предоставляются, возникающих при передаче полномочий с того бюджета, из которого они предоставляются.</a:t>
            </a:r>
          </a:p>
          <a:p>
            <a:pPr algn="just" eaLnBrk="1" hangingPunct="1"/>
            <a:r>
              <a:rPr lang="ru-RU" sz="1400" b="1" dirty="0" smtClean="0">
                <a:solidFill>
                  <a:srgbClr val="CC0000"/>
                </a:solidFill>
                <a:latin typeface="Times New Roman" pitchFamily="18" charset="0"/>
              </a:rPr>
              <a:t>Финансовый орган муниципального образования</a:t>
            </a:r>
            <a:r>
              <a:rPr lang="ru-RU" sz="1400" dirty="0" smtClean="0">
                <a:latin typeface="Times New Roman" pitchFamily="18" charset="0"/>
              </a:rPr>
              <a:t> -  органы  местных администраций муниципальных образований, осуществляющие составление и организацию исполнения местных бюджетов.</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85728" y="142844"/>
            <a:ext cx="6172200" cy="428628"/>
          </a:xfrm>
        </p:spPr>
        <p:txBody>
          <a:bodyPr/>
          <a:lstStyle/>
          <a:p>
            <a:pPr eaLnBrk="1" hangingPunct="1"/>
            <a:r>
              <a:rPr lang="ru-RU" sz="1200" b="1" dirty="0" smtClean="0"/>
              <a:t>Меры социальной поддержки за счет бюджета МО «Муниципальный округ </a:t>
            </a:r>
            <a:r>
              <a:rPr lang="ru-RU" sz="1200" b="1" dirty="0" err="1" smtClean="0"/>
              <a:t>Балезинский</a:t>
            </a:r>
            <a:r>
              <a:rPr lang="ru-RU" sz="1200" b="1" dirty="0" smtClean="0"/>
              <a:t> район Удмуртской Республики» </a:t>
            </a:r>
          </a:p>
        </p:txBody>
      </p:sp>
      <p:sp>
        <p:nvSpPr>
          <p:cNvPr id="29699" name="Rectangle 3"/>
          <p:cNvSpPr>
            <a:spLocks noGrp="1" noChangeArrowheads="1"/>
          </p:cNvSpPr>
          <p:nvPr>
            <p:ph type="body" sz="half" idx="1"/>
          </p:nvPr>
        </p:nvSpPr>
        <p:spPr>
          <a:xfrm>
            <a:off x="342900" y="2143108"/>
            <a:ext cx="5822950" cy="285753"/>
          </a:xfrm>
        </p:spPr>
        <p:txBody>
          <a:bodyPr/>
          <a:lstStyle/>
          <a:p>
            <a:pPr algn="ctr" eaLnBrk="1" hangingPunct="1">
              <a:lnSpc>
                <a:spcPct val="90000"/>
              </a:lnSpc>
              <a:buFontTx/>
              <a:buNone/>
            </a:pPr>
            <a:r>
              <a:rPr lang="ru-RU" sz="1200" b="1" u="sng" dirty="0" smtClean="0"/>
              <a:t> </a:t>
            </a:r>
          </a:p>
        </p:txBody>
      </p:sp>
      <p:pic>
        <p:nvPicPr>
          <p:cNvPr id="29700" name="Picture 4" descr="dementia-hands"/>
          <p:cNvPicPr>
            <a:picLocks noChangeAspect="1" noChangeArrowheads="1"/>
          </p:cNvPicPr>
          <p:nvPr/>
        </p:nvPicPr>
        <p:blipFill>
          <a:blip r:embed="rId2" cstate="print"/>
          <a:srcRect/>
          <a:stretch>
            <a:fillRect/>
          </a:stretch>
        </p:blipFill>
        <p:spPr bwMode="auto">
          <a:xfrm>
            <a:off x="642918" y="755576"/>
            <a:ext cx="2211406" cy="1512168"/>
          </a:xfrm>
          <a:prstGeom prst="rect">
            <a:avLst/>
          </a:prstGeom>
          <a:noFill/>
          <a:ln w="9525">
            <a:noFill/>
            <a:miter lim="800000"/>
            <a:headEnd/>
            <a:tailEnd/>
          </a:ln>
        </p:spPr>
      </p:pic>
      <p:pic>
        <p:nvPicPr>
          <p:cNvPr id="29701" name="Picture 5" descr="portrait"/>
          <p:cNvPicPr>
            <a:picLocks noChangeAspect="1" noChangeArrowheads="1"/>
          </p:cNvPicPr>
          <p:nvPr/>
        </p:nvPicPr>
        <p:blipFill>
          <a:blip r:embed="rId3" cstate="print"/>
          <a:srcRect/>
          <a:stretch>
            <a:fillRect/>
          </a:stretch>
        </p:blipFill>
        <p:spPr bwMode="auto">
          <a:xfrm>
            <a:off x="3929066" y="755576"/>
            <a:ext cx="2092322" cy="1458896"/>
          </a:xfrm>
          <a:prstGeom prst="rect">
            <a:avLst/>
          </a:prstGeom>
          <a:noFill/>
          <a:ln w="9525">
            <a:noFill/>
            <a:miter lim="800000"/>
            <a:headEnd/>
            <a:tailEnd/>
          </a:ln>
        </p:spPr>
      </p:pic>
      <p:graphicFrame>
        <p:nvGraphicFramePr>
          <p:cNvPr id="303314" name="Group 210"/>
          <p:cNvGraphicFramePr>
            <a:graphicFrameLocks noGrp="1"/>
          </p:cNvGraphicFramePr>
          <p:nvPr>
            <p:ph sz="half" idx="2"/>
            <p:extLst>
              <p:ext uri="{D42A27DB-BD31-4B8C-83A1-F6EECF244321}">
                <p14:modId xmlns="" xmlns:p14="http://schemas.microsoft.com/office/powerpoint/2010/main" val="1674988822"/>
              </p:ext>
            </p:extLst>
          </p:nvPr>
        </p:nvGraphicFramePr>
        <p:xfrm>
          <a:off x="142852" y="2428860"/>
          <a:ext cx="6357982" cy="5500874"/>
        </p:xfrm>
        <a:graphic>
          <a:graphicData uri="http://schemas.openxmlformats.org/drawingml/2006/table">
            <a:tbl>
              <a:tblPr/>
              <a:tblGrid>
                <a:gridCol w="2971290"/>
                <a:gridCol w="2409120"/>
                <a:gridCol w="977572"/>
              </a:tblGrid>
              <a:tr h="8001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меры социальной поддержки</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Размер выплат в руб.</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Количество получателей</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01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Освобождение граждан РФ, призванных на военную службу (СВО) от платы, взимаемой с родителей, за присмотр и уход за детьми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100% освобождение от </a:t>
                      </a:r>
                      <a:r>
                        <a:rPr kumimoji="0" lang="ru-RU" sz="1200" b="0" i="0" u="none" strike="noStrike" cap="none" normalizeH="0" baseline="0" dirty="0" err="1" smtClean="0">
                          <a:ln>
                            <a:noFill/>
                          </a:ln>
                          <a:solidFill>
                            <a:schemeClr val="tx1"/>
                          </a:solidFill>
                          <a:effectLst/>
                          <a:latin typeface="Times New Roman" pitchFamily="18" charset="0"/>
                        </a:rPr>
                        <a:t>род.платы</a:t>
                      </a:r>
                      <a:r>
                        <a:rPr kumimoji="0" lang="ru-RU" sz="1200" b="0" i="0" u="none" strike="noStrike" cap="none" normalizeH="0" baseline="0" dirty="0" smtClean="0">
                          <a:ln>
                            <a:noFill/>
                          </a:ln>
                          <a:solidFill>
                            <a:schemeClr val="tx1"/>
                          </a:solidFill>
                          <a:effectLst/>
                          <a:latin typeface="Times New Roman" pitchFamily="18" charset="0"/>
                        </a:rPr>
                        <a:t>  - 1690 руб. в месяц</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83 чел.</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983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Расходы по предоставлению мер социальной поддержки по освобождению родителей (законных представителей), если один или оба из которых являются инвалидами первой или второй группы и не имеют других доходов, кроме пенсии, от платы за присмотр и уход за детьми в образовательных организациях, реализующих программу дошкольного образования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100% освобождение от </a:t>
                      </a:r>
                      <a:r>
                        <a:rPr kumimoji="0" lang="ru-RU" sz="1200" b="0" i="0" u="none" strike="noStrike" cap="none" normalizeH="0" baseline="0" dirty="0" err="1" smtClean="0">
                          <a:ln>
                            <a:noFill/>
                          </a:ln>
                          <a:solidFill>
                            <a:schemeClr val="tx1"/>
                          </a:solidFill>
                          <a:effectLst/>
                          <a:latin typeface="Times New Roman" pitchFamily="18" charset="0"/>
                        </a:rPr>
                        <a:t>род.платы</a:t>
                      </a:r>
                      <a:r>
                        <a:rPr kumimoji="0" lang="ru-RU" sz="1200" b="0" i="0" u="none" strike="noStrike" cap="none" normalizeH="0" baseline="0" dirty="0" smtClean="0">
                          <a:ln>
                            <a:noFill/>
                          </a:ln>
                          <a:solidFill>
                            <a:schemeClr val="tx1"/>
                          </a:solidFill>
                          <a:effectLst/>
                          <a:latin typeface="Times New Roman" pitchFamily="18" charset="0"/>
                        </a:rPr>
                        <a:t> (в 2024 году плата составляет 1690 руб.в месяц)</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5 чел.</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565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Предоставление мер социальной поддержки многодетным семьям (бесплатное питание для обучающихся общеобразовательных организаций)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Бесплатное питание в школе исходя из 81,0 рублей в день на 1 ребенка;</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668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чел.</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6256" name="Group 80"/>
          <p:cNvGraphicFramePr>
            <a:graphicFrameLocks noGrp="1"/>
          </p:cNvGraphicFramePr>
          <p:nvPr>
            <p:ph/>
            <p:extLst>
              <p:ext uri="{D42A27DB-BD31-4B8C-83A1-F6EECF244321}">
                <p14:modId xmlns="" xmlns:p14="http://schemas.microsoft.com/office/powerpoint/2010/main" val="2178635711"/>
              </p:ext>
            </p:extLst>
          </p:nvPr>
        </p:nvGraphicFramePr>
        <p:xfrm>
          <a:off x="116632" y="611560"/>
          <a:ext cx="6527078" cy="7871554"/>
        </p:xfrm>
        <a:graphic>
          <a:graphicData uri="http://schemas.openxmlformats.org/drawingml/2006/table">
            <a:tbl>
              <a:tblPr/>
              <a:tblGrid>
                <a:gridCol w="3317535"/>
                <a:gridCol w="2428373"/>
                <a:gridCol w="781170"/>
              </a:tblGrid>
              <a:tr h="1800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меры социальной поддержки</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Размер выплат в руб.</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Количество получателей</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74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Расходы по присмотру и уходу за детьми-инвалидами, детьми-сиротами и детьми, оставшимися без попечения родителей, а также за детьми с туберкулезной интоксикацией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100% освобождение от </a:t>
                      </a:r>
                      <a:r>
                        <a:rPr kumimoji="0" lang="ru-RU" sz="1200" b="0" i="0" u="none" strike="noStrike" cap="none" normalizeH="0" baseline="0" dirty="0" err="1" smtClean="0">
                          <a:ln>
                            <a:noFill/>
                          </a:ln>
                          <a:solidFill>
                            <a:schemeClr val="tx1"/>
                          </a:solidFill>
                          <a:effectLst/>
                          <a:latin typeface="Times New Roman" pitchFamily="18" charset="0"/>
                        </a:rPr>
                        <a:t>род.платы</a:t>
                      </a:r>
                      <a:r>
                        <a:rPr kumimoji="0" lang="ru-RU" sz="1200" b="0" i="0" u="none" strike="noStrike" cap="none" normalizeH="0" baseline="0" dirty="0" smtClean="0">
                          <a:ln>
                            <a:noFill/>
                          </a:ln>
                          <a:solidFill>
                            <a:schemeClr val="tx1"/>
                          </a:solidFill>
                          <a:effectLst/>
                          <a:latin typeface="Times New Roman" pitchFamily="18" charset="0"/>
                        </a:rPr>
                        <a:t> – 1690 рублей в месяц</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13 чел.</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884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200" b="0" i="0" u="none" strike="noStrike" cap="none" normalizeH="0" baseline="0" dirty="0" smtClean="0">
                          <a:ln>
                            <a:noFill/>
                          </a:ln>
                          <a:solidFill>
                            <a:schemeClr val="tx1"/>
                          </a:solidFill>
                          <a:effectLst/>
                          <a:latin typeface="Times New Roman" pitchFamily="18" charset="0"/>
                        </a:rPr>
                        <a:t>Реализация льгот гражданам, имеющим звание Почетный гражданин муниципального образования «</a:t>
                      </a:r>
                      <a:r>
                        <a:rPr kumimoji="0" lang="ru-RU" sz="1200" b="0" i="0" u="none" strike="noStrike" cap="none" normalizeH="0" baseline="0" dirty="0" err="1" smtClean="0">
                          <a:ln>
                            <a:noFill/>
                          </a:ln>
                          <a:solidFill>
                            <a:schemeClr val="tx1"/>
                          </a:solidFill>
                          <a:effectLst/>
                          <a:latin typeface="Times New Roman" pitchFamily="18" charset="0"/>
                        </a:rPr>
                        <a:t>Балезинский</a:t>
                      </a:r>
                      <a:r>
                        <a:rPr kumimoji="0" lang="ru-RU" sz="1200" b="0" i="0" u="none" strike="noStrike" cap="none" normalizeH="0" baseline="0" dirty="0" smtClean="0">
                          <a:ln>
                            <a:noFill/>
                          </a:ln>
                          <a:solidFill>
                            <a:schemeClr val="tx1"/>
                          </a:solidFill>
                          <a:effectLst/>
                          <a:latin typeface="Times New Roman" pitchFamily="18" charset="0"/>
                        </a:rPr>
                        <a:t> район»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1150 рублей в месяц</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13 чел.</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433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Предоставление мер дополнительной социальной поддержки граждан  по оплате коммунальных услуг в виде частичной компенсации произведенных расходов за коммунальные услуги по отоплению и горячему водоснабжению</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200" b="0" i="0" u="none" strike="noStrike" cap="none" normalizeH="0" baseline="0" dirty="0" smtClean="0">
                          <a:ln>
                            <a:noFill/>
                          </a:ln>
                          <a:solidFill>
                            <a:schemeClr val="tx1"/>
                          </a:solidFill>
                          <a:effectLst/>
                          <a:latin typeface="Times New Roman" pitchFamily="18" charset="0"/>
                        </a:rPr>
                        <a:t>Производится расчет исходя из текущего и индексированного   тарифов и нормативов</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250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семей</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88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Расходы на обеспечение жилыми помещениями детей-сирот и детей, оставшихся без попечения родителей</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Содержание специализированного жилого фонда 14595,50 руб. в месяц</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9 чел.</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63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Обеспечение питанием детей дошкольного и школьного возраста в УР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75,0 рублей на одного ребенка</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1363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чел.</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63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Обеспечение жильем молодых семей</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В </a:t>
                      </a:r>
                      <a:r>
                        <a:rPr kumimoji="0" lang="ru-RU" sz="1200" b="0" i="0" u="none" strike="noStrike" cap="none" normalizeH="0" baseline="0" smtClean="0">
                          <a:ln>
                            <a:noFill/>
                          </a:ln>
                          <a:solidFill>
                            <a:schemeClr val="tx1"/>
                          </a:solidFill>
                          <a:effectLst/>
                          <a:latin typeface="Times New Roman" pitchFamily="18" charset="0"/>
                        </a:rPr>
                        <a:t>порядке очередности</a:t>
                      </a: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 семья</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44" descr="img87"/>
          <p:cNvPicPr>
            <a:picLocks noChangeAspect="1" noChangeArrowheads="1"/>
          </p:cNvPicPr>
          <p:nvPr/>
        </p:nvPicPr>
        <p:blipFill>
          <a:blip r:embed="rId2" cstate="print">
            <a:lum bright="20000"/>
          </a:blip>
          <a:srcRect/>
          <a:stretch>
            <a:fillRect/>
          </a:stretch>
        </p:blipFill>
        <p:spPr bwMode="auto">
          <a:xfrm>
            <a:off x="0" y="428596"/>
            <a:ext cx="6858000" cy="8388350"/>
          </a:xfrm>
          <a:prstGeom prst="rect">
            <a:avLst/>
          </a:prstGeom>
          <a:noFill/>
          <a:ln w="9525">
            <a:noFill/>
            <a:miter lim="800000"/>
            <a:headEnd/>
            <a:tailEnd/>
          </a:ln>
        </p:spPr>
      </p:pic>
      <p:sp>
        <p:nvSpPr>
          <p:cNvPr id="50206" name="Text Box 101"/>
          <p:cNvSpPr txBox="1">
            <a:spLocks noChangeArrowheads="1"/>
          </p:cNvSpPr>
          <p:nvPr/>
        </p:nvSpPr>
        <p:spPr bwMode="auto">
          <a:xfrm>
            <a:off x="404813" y="1428728"/>
            <a:ext cx="5976937" cy="3970318"/>
          </a:xfrm>
          <a:prstGeom prst="rect">
            <a:avLst/>
          </a:prstGeom>
          <a:noFill/>
          <a:ln w="9525">
            <a:noFill/>
            <a:miter lim="800000"/>
            <a:headEnd/>
            <a:tailEnd/>
          </a:ln>
        </p:spPr>
        <p:txBody>
          <a:bodyPr wrap="square">
            <a:spAutoFit/>
          </a:bodyPr>
          <a:lstStyle/>
          <a:p>
            <a:endParaRPr lang="ru-RU" dirty="0" smtClean="0"/>
          </a:p>
          <a:p>
            <a:r>
              <a:rPr lang="ru-RU" sz="1600" b="1" dirty="0" smtClean="0"/>
              <a:t>Открытые </a:t>
            </a:r>
            <a:r>
              <a:rPr lang="ru-RU" sz="1600" b="1" dirty="0"/>
              <a:t>информационные ресурсы Удмуртской Республики и </a:t>
            </a:r>
            <a:r>
              <a:rPr lang="ru-RU" sz="1600" b="1" dirty="0" smtClean="0"/>
              <a:t> </a:t>
            </a:r>
            <a:r>
              <a:rPr lang="ru-RU" sz="1600" b="1" dirty="0" err="1" smtClean="0"/>
              <a:t>Балезинского</a:t>
            </a:r>
            <a:r>
              <a:rPr lang="ru-RU" sz="1600" b="1" dirty="0" smtClean="0"/>
              <a:t> района</a:t>
            </a:r>
            <a:endParaRPr lang="ru-RU" sz="1600" b="1" dirty="0"/>
          </a:p>
          <a:p>
            <a:endParaRPr lang="ru-RU" sz="1600" dirty="0"/>
          </a:p>
          <a:p>
            <a:pPr algn="just"/>
            <a:r>
              <a:rPr lang="ru-RU" sz="1600" dirty="0" smtClean="0"/>
              <a:t>- Глава </a:t>
            </a:r>
            <a:r>
              <a:rPr lang="ru-RU" sz="1600" dirty="0"/>
              <a:t>и Правительство УР - </a:t>
            </a:r>
            <a:r>
              <a:rPr lang="ru-RU" sz="1600" dirty="0">
                <a:solidFill>
                  <a:schemeClr val="accent1"/>
                </a:solidFill>
                <a:hlinkClick r:id="rId3"/>
              </a:rPr>
              <a:t>http://www.udmurt.ru</a:t>
            </a:r>
            <a:endParaRPr lang="ru-RU" sz="1600" dirty="0">
              <a:solidFill>
                <a:schemeClr val="accent1"/>
              </a:solidFill>
            </a:endParaRPr>
          </a:p>
          <a:p>
            <a:pPr algn="just"/>
            <a:r>
              <a:rPr lang="ru-RU" sz="1600" dirty="0" smtClean="0"/>
              <a:t>- Государственный </a:t>
            </a:r>
            <a:r>
              <a:rPr lang="ru-RU" sz="1600" dirty="0"/>
              <a:t>Совет УР – </a:t>
            </a:r>
            <a:r>
              <a:rPr lang="ru-RU" sz="1600" dirty="0">
                <a:hlinkClick r:id="rId4"/>
              </a:rPr>
              <a:t>http://</a:t>
            </a:r>
            <a:r>
              <a:rPr lang="ru-RU" sz="1600" dirty="0" smtClean="0">
                <a:hlinkClick r:id="rId4"/>
              </a:rPr>
              <a:t>www.udmgossovet.ru</a:t>
            </a:r>
            <a:endParaRPr lang="ru-RU" sz="1600" dirty="0"/>
          </a:p>
          <a:p>
            <a:pPr algn="just"/>
            <a:r>
              <a:rPr lang="ru-RU" sz="1600" dirty="0" smtClean="0"/>
              <a:t>- Министерство </a:t>
            </a:r>
            <a:r>
              <a:rPr lang="ru-RU" sz="1600" dirty="0"/>
              <a:t>финансов УР – </a:t>
            </a:r>
            <a:r>
              <a:rPr lang="ru-RU" sz="1600" dirty="0">
                <a:hlinkClick r:id="rId5"/>
              </a:rPr>
              <a:t>http://www.mfur.ru</a:t>
            </a:r>
            <a:endParaRPr lang="ru-RU" sz="1600" dirty="0"/>
          </a:p>
          <a:p>
            <a:pPr algn="just"/>
            <a:r>
              <a:rPr lang="ru-RU" sz="1600" dirty="0"/>
              <a:t>бюджет для граждан находится по адресу: </a:t>
            </a:r>
            <a:r>
              <a:rPr lang="ru-RU" sz="1600" dirty="0">
                <a:hlinkClick r:id="rId6"/>
              </a:rPr>
              <a:t>http://</a:t>
            </a:r>
            <a:r>
              <a:rPr lang="ru-RU" sz="1600" dirty="0" smtClean="0">
                <a:hlinkClick r:id="rId6"/>
              </a:rPr>
              <a:t>www.mfur.ru/budget </a:t>
            </a:r>
            <a:r>
              <a:rPr lang="en-US" sz="1600" dirty="0" smtClean="0">
                <a:hlinkClick r:id="rId6"/>
              </a:rPr>
              <a:t>for </a:t>
            </a:r>
            <a:r>
              <a:rPr lang="ru-RU" sz="1600" dirty="0" err="1" smtClean="0">
                <a:hlinkClick r:id="rId6"/>
              </a:rPr>
              <a:t>citizens</a:t>
            </a:r>
            <a:r>
              <a:rPr lang="ru-RU" sz="1600" dirty="0" smtClean="0">
                <a:hlinkClick r:id="rId6"/>
              </a:rPr>
              <a:t>/</a:t>
            </a:r>
            <a:endParaRPr lang="ru-RU" sz="1600" dirty="0"/>
          </a:p>
          <a:p>
            <a:pPr algn="just"/>
            <a:r>
              <a:rPr lang="ru-RU" sz="1600" dirty="0" smtClean="0"/>
              <a:t>- Бесплатная </a:t>
            </a:r>
            <a:r>
              <a:rPr lang="ru-RU" sz="1600" dirty="0"/>
              <a:t>юридическая помощь в УР - </a:t>
            </a:r>
            <a:r>
              <a:rPr lang="ru-RU" sz="1600" dirty="0">
                <a:hlinkClick r:id="rId7"/>
              </a:rPr>
              <a:t>http://uodms.udmurt.ru/jurpomosh</a:t>
            </a:r>
            <a:r>
              <a:rPr lang="ru-RU" sz="1600" dirty="0" smtClean="0">
                <a:hlinkClick r:id="rId7"/>
              </a:rPr>
              <a:t>/</a:t>
            </a:r>
            <a:endParaRPr lang="ru-RU" sz="1600" dirty="0"/>
          </a:p>
          <a:p>
            <a:pPr algn="just"/>
            <a:r>
              <a:rPr lang="ru-RU" sz="1600" dirty="0" smtClean="0"/>
              <a:t>- Официальный </a:t>
            </a:r>
            <a:r>
              <a:rPr lang="ru-RU" sz="1600" dirty="0"/>
              <a:t>сайт </a:t>
            </a:r>
            <a:r>
              <a:rPr lang="ru-RU" sz="1600" dirty="0" smtClean="0"/>
              <a:t>МО «Муниципальный округ </a:t>
            </a:r>
            <a:r>
              <a:rPr lang="ru-RU" sz="1600" dirty="0" err="1" smtClean="0"/>
              <a:t>Балезинский</a:t>
            </a:r>
            <a:r>
              <a:rPr lang="ru-RU" sz="1600" dirty="0" smtClean="0"/>
              <a:t> район УР» </a:t>
            </a:r>
            <a:r>
              <a:rPr lang="ru-RU" sz="1600" dirty="0"/>
              <a:t>-</a:t>
            </a:r>
            <a:r>
              <a:rPr lang="ru-RU" sz="1600" dirty="0">
                <a:hlinkClick r:id="rId8"/>
              </a:rPr>
              <a:t>http://balezino.udmurt.ru</a:t>
            </a:r>
            <a:endParaRPr lang="ru-RU" sz="1600" dirty="0"/>
          </a:p>
          <a:p>
            <a:pPr algn="just"/>
            <a:r>
              <a:rPr lang="ru-RU" sz="1600" dirty="0"/>
              <a:t>бюджет для граждан находится по адресу: </a:t>
            </a:r>
            <a:r>
              <a:rPr lang="ru-RU" sz="1600" dirty="0">
                <a:hlinkClick r:id="rId9"/>
              </a:rPr>
              <a:t>http://balezino.udmurt.ru/city/narod.php  </a:t>
            </a:r>
            <a:endParaRPr lang="ru-RU" sz="1600" dirty="0"/>
          </a:p>
          <a:p>
            <a:endParaRPr lang="ru-RU" dirty="0"/>
          </a:p>
        </p:txBody>
      </p:sp>
      <p:sp>
        <p:nvSpPr>
          <p:cNvPr id="50207" name="Text Box 102"/>
          <p:cNvSpPr txBox="1">
            <a:spLocks noChangeArrowheads="1"/>
          </p:cNvSpPr>
          <p:nvPr/>
        </p:nvSpPr>
        <p:spPr bwMode="auto">
          <a:xfrm>
            <a:off x="620713" y="7812088"/>
            <a:ext cx="5761037" cy="830997"/>
          </a:xfrm>
          <a:prstGeom prst="rect">
            <a:avLst/>
          </a:prstGeom>
          <a:noFill/>
          <a:ln w="9525">
            <a:noFill/>
            <a:miter lim="800000"/>
            <a:headEnd/>
            <a:tailEnd/>
          </a:ln>
        </p:spPr>
        <p:txBody>
          <a:bodyPr>
            <a:spAutoFit/>
          </a:bodyPr>
          <a:lstStyle/>
          <a:p>
            <a:r>
              <a:rPr lang="ru-RU" sz="1200" b="1" dirty="0"/>
              <a:t>Управление финансов Администрации МО </a:t>
            </a:r>
            <a:r>
              <a:rPr lang="ru-RU" sz="1200" b="1" dirty="0" smtClean="0"/>
              <a:t>«Муниципальный округ </a:t>
            </a:r>
            <a:r>
              <a:rPr lang="ru-RU" sz="1200" b="1" dirty="0" err="1" smtClean="0"/>
              <a:t>Балезинский</a:t>
            </a:r>
            <a:r>
              <a:rPr lang="ru-RU" sz="1200" b="1" dirty="0" smtClean="0"/>
              <a:t> район УР»</a:t>
            </a:r>
            <a:endParaRPr lang="ru-RU" sz="1200" b="1" dirty="0"/>
          </a:p>
          <a:p>
            <a:r>
              <a:rPr lang="ru-RU" sz="1200" b="1" dirty="0"/>
              <a:t>Адрес 427550 п.Балезино, ул.Кирова,2</a:t>
            </a:r>
          </a:p>
          <a:p>
            <a:r>
              <a:rPr lang="ru-RU" sz="1200" b="1" dirty="0"/>
              <a:t>Тел.  </a:t>
            </a:r>
            <a:r>
              <a:rPr lang="ru-RU" sz="1200" b="1" dirty="0" smtClean="0"/>
              <a:t>5-21-93, </a:t>
            </a:r>
            <a:r>
              <a:rPr lang="en-US" sz="1200" b="1" dirty="0"/>
              <a:t>E-mail</a:t>
            </a:r>
            <a:r>
              <a:rPr lang="en-US" sz="1200" b="1"/>
              <a:t>: </a:t>
            </a:r>
            <a:r>
              <a:rPr lang="en-US" sz="1200" b="1" smtClean="0"/>
              <a:t>finance@balezino.udmr.ru</a:t>
            </a:r>
            <a:r>
              <a:rPr lang="ru-RU" sz="1200" b="1" smtClean="0"/>
              <a:t> </a:t>
            </a:r>
            <a:endParaRPr lang="ru-RU" sz="12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342900" y="366713"/>
            <a:ext cx="6172200" cy="446087"/>
          </a:xfrm>
        </p:spPr>
        <p:txBody>
          <a:bodyPr/>
          <a:lstStyle/>
          <a:p>
            <a:pPr eaLnBrk="1" hangingPunct="1"/>
            <a:r>
              <a:rPr lang="ru-RU" sz="1400" b="1" smtClean="0">
                <a:latin typeface="Times New Roman" pitchFamily="18" charset="0"/>
              </a:rPr>
              <a:t>ОСНОВНЫЕ ХАРАКТЕРСТИКИ БАЛЕЗИНСКОГО РАЙОНА</a:t>
            </a:r>
          </a:p>
        </p:txBody>
      </p:sp>
      <p:sp>
        <p:nvSpPr>
          <p:cNvPr id="8195" name="Rectangle 6"/>
          <p:cNvSpPr>
            <a:spLocks noGrp="1" noChangeArrowheads="1"/>
          </p:cNvSpPr>
          <p:nvPr>
            <p:ph type="body" sz="half" idx="2"/>
          </p:nvPr>
        </p:nvSpPr>
        <p:spPr>
          <a:xfrm>
            <a:off x="3476625" y="1116013"/>
            <a:ext cx="2809875" cy="3240087"/>
          </a:xfrm>
        </p:spPr>
        <p:txBody>
          <a:bodyPr/>
          <a:lstStyle/>
          <a:p>
            <a:pPr algn="just" eaLnBrk="1" hangingPunct="1">
              <a:lnSpc>
                <a:spcPct val="80000"/>
              </a:lnSpc>
            </a:pPr>
            <a:r>
              <a:rPr lang="ru-RU" sz="1400" dirty="0" err="1" smtClean="0">
                <a:latin typeface="Times New Roman" pitchFamily="18" charset="0"/>
              </a:rPr>
              <a:t>Балезинский</a:t>
            </a:r>
            <a:r>
              <a:rPr lang="ru-RU" sz="1400" dirty="0" smtClean="0">
                <a:latin typeface="Times New Roman" pitchFamily="18" charset="0"/>
              </a:rPr>
              <a:t> район расположен в северной части Удмуртской Республики, граничит с </a:t>
            </a:r>
            <a:r>
              <a:rPr lang="ru-RU" sz="1400" dirty="0" err="1" smtClean="0">
                <a:latin typeface="Times New Roman" pitchFamily="18" charset="0"/>
              </a:rPr>
              <a:t>Глазовским</a:t>
            </a:r>
            <a:r>
              <a:rPr lang="ru-RU" sz="1400" dirty="0" smtClean="0">
                <a:latin typeface="Times New Roman" pitchFamily="18" charset="0"/>
              </a:rPr>
              <a:t>, </a:t>
            </a:r>
            <a:r>
              <a:rPr lang="ru-RU" sz="1400" dirty="0" err="1" smtClean="0">
                <a:latin typeface="Times New Roman" pitchFamily="18" charset="0"/>
              </a:rPr>
              <a:t>Игринским</a:t>
            </a:r>
            <a:r>
              <a:rPr lang="ru-RU" sz="1400" dirty="0" smtClean="0">
                <a:latin typeface="Times New Roman" pitchFamily="18" charset="0"/>
              </a:rPr>
              <a:t>, Красногорским и </a:t>
            </a:r>
            <a:r>
              <a:rPr lang="ru-RU" sz="1400" dirty="0" err="1" smtClean="0">
                <a:latin typeface="Times New Roman" pitchFamily="18" charset="0"/>
              </a:rPr>
              <a:t>Кезским</a:t>
            </a:r>
            <a:r>
              <a:rPr lang="ru-RU" sz="1400" dirty="0" smtClean="0">
                <a:latin typeface="Times New Roman" pitchFamily="18" charset="0"/>
              </a:rPr>
              <a:t> районами Удмуртской Республики, а также с Кировской областью и Пермским краем.</a:t>
            </a:r>
          </a:p>
          <a:p>
            <a:pPr algn="just" eaLnBrk="1" hangingPunct="1">
              <a:lnSpc>
                <a:spcPct val="80000"/>
              </a:lnSpc>
            </a:pPr>
            <a:r>
              <a:rPr lang="ru-RU" sz="1400" dirty="0" smtClean="0">
                <a:latin typeface="Times New Roman" pitchFamily="18" charset="0"/>
              </a:rPr>
              <a:t>Площадь территории района – 2434,7 кв. км. </a:t>
            </a:r>
          </a:p>
          <a:p>
            <a:pPr algn="just" eaLnBrk="1" hangingPunct="1">
              <a:lnSpc>
                <a:spcPct val="80000"/>
              </a:lnSpc>
            </a:pPr>
            <a:r>
              <a:rPr lang="ru-RU" sz="1400" dirty="0" smtClean="0">
                <a:latin typeface="Times New Roman" pitchFamily="18" charset="0"/>
              </a:rPr>
              <a:t>Численность населения – 27261 человек. </a:t>
            </a:r>
          </a:p>
        </p:txBody>
      </p:sp>
      <p:pic>
        <p:nvPicPr>
          <p:cNvPr id="8196" name="Picture 8" descr="memorial.jpg"/>
          <p:cNvPicPr>
            <a:picLocks noGrp="1" noChangeAspect="1" noChangeArrowheads="1"/>
          </p:cNvPicPr>
          <p:nvPr>
            <p:ph type="clipArt" sz="half" idx="1"/>
          </p:nvPr>
        </p:nvPicPr>
        <p:blipFill>
          <a:blip r:embed="rId2" cstate="print"/>
          <a:srcRect/>
          <a:stretch>
            <a:fillRect/>
          </a:stretch>
        </p:blipFill>
        <p:spPr>
          <a:xfrm>
            <a:off x="476250" y="2051050"/>
            <a:ext cx="2817813" cy="1868488"/>
          </a:xfrm>
        </p:spPr>
      </p:pic>
      <p:sp>
        <p:nvSpPr>
          <p:cNvPr id="8197" name="Rectangle 9"/>
          <p:cNvSpPr>
            <a:spLocks noChangeArrowheads="1"/>
          </p:cNvSpPr>
          <p:nvPr/>
        </p:nvSpPr>
        <p:spPr bwMode="auto">
          <a:xfrm>
            <a:off x="333375" y="4427538"/>
            <a:ext cx="5975350" cy="4105275"/>
          </a:xfrm>
          <a:prstGeom prst="rect">
            <a:avLst/>
          </a:prstGeom>
          <a:noFill/>
          <a:ln w="9525">
            <a:noFill/>
            <a:miter lim="800000"/>
            <a:headEnd/>
            <a:tailEnd/>
          </a:ln>
        </p:spPr>
        <p:txBody>
          <a:bodyPr/>
          <a:lstStyle/>
          <a:p>
            <a:pPr marL="342900" indent="-342900" algn="l">
              <a:spcBef>
                <a:spcPct val="20000"/>
              </a:spcBef>
              <a:buFontTx/>
              <a:buChar char="•"/>
            </a:pPr>
            <a:r>
              <a:rPr lang="ru-RU" dirty="0" smtClean="0"/>
              <a:t>В </a:t>
            </a:r>
            <a:r>
              <a:rPr lang="ru-RU" dirty="0"/>
              <a:t>районном центре – п. Балезино </a:t>
            </a:r>
            <a:r>
              <a:rPr lang="ru-RU"/>
              <a:t>проживает </a:t>
            </a:r>
            <a:r>
              <a:rPr lang="ru-RU" smtClean="0"/>
              <a:t>14,3 </a:t>
            </a:r>
            <a:r>
              <a:rPr lang="ru-RU" dirty="0"/>
              <a:t>тыс. человек. Здесь расположены все промышленные предприятия, стация Балезино Горьковской железной дороги и осуществляют свою деятельность большинство индивидуальных предпринимателей.</a:t>
            </a:r>
          </a:p>
          <a:p>
            <a:pPr marL="342900" indent="-342900" algn="l">
              <a:spcBef>
                <a:spcPct val="20000"/>
              </a:spcBef>
              <a:buFontTx/>
              <a:buChar char="•"/>
            </a:pPr>
            <a:r>
              <a:rPr lang="ru-RU" dirty="0"/>
              <a:t>Расстояние между посёлком Балезино и столицей Удмуртской Республики городом Ижевском составляет 150 км. До ближайшего города республиканского значения Глазова – 30 км. Район связан, как со столицей Удмуртской Республики, так и с граничащими с ним районами, автомобильными дорогами с твёрдым покрытием. </a:t>
            </a:r>
            <a:r>
              <a:rPr lang="ru-RU" dirty="0" smtClean="0"/>
              <a:t>Кроме </a:t>
            </a:r>
            <a:r>
              <a:rPr lang="ru-RU" dirty="0"/>
              <a:t>этого с наличием на территории района станции Балезино имеется возможность железнодорожного сообщения практически со всеми уголками Российской Федерации.</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260350" y="107950"/>
            <a:ext cx="6172200" cy="388938"/>
          </a:xfrm>
        </p:spPr>
        <p:txBody>
          <a:bodyPr/>
          <a:lstStyle/>
          <a:p>
            <a:pPr eaLnBrk="1" hangingPunct="1"/>
            <a:r>
              <a:rPr lang="ru-RU" sz="1400" smtClean="0">
                <a:latin typeface="Times New Roman" pitchFamily="18" charset="0"/>
              </a:rPr>
              <a:t>Показатели социально-экономического развития Балезинского района </a:t>
            </a:r>
          </a:p>
        </p:txBody>
      </p:sp>
      <p:graphicFrame>
        <p:nvGraphicFramePr>
          <p:cNvPr id="169168" name="Group 208"/>
          <p:cNvGraphicFramePr>
            <a:graphicFrameLocks noGrp="1"/>
          </p:cNvGraphicFramePr>
          <p:nvPr>
            <p:ph idx="1"/>
            <p:extLst>
              <p:ext uri="{D42A27DB-BD31-4B8C-83A1-F6EECF244321}">
                <p14:modId xmlns="" xmlns:p14="http://schemas.microsoft.com/office/powerpoint/2010/main" val="3781549693"/>
              </p:ext>
            </p:extLst>
          </p:nvPr>
        </p:nvGraphicFramePr>
        <p:xfrm>
          <a:off x="333375" y="2051720"/>
          <a:ext cx="6335985" cy="6957114"/>
        </p:xfrm>
        <a:graphic>
          <a:graphicData uri="http://schemas.openxmlformats.org/drawingml/2006/table">
            <a:tbl>
              <a:tblPr/>
              <a:tblGrid>
                <a:gridCol w="2735585"/>
                <a:gridCol w="720080"/>
                <a:gridCol w="648072"/>
                <a:gridCol w="720080"/>
                <a:gridCol w="720080"/>
                <a:gridCol w="792088"/>
              </a:tblGrid>
              <a:tr h="8396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Наименование показателя</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2023 год факт</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2024 год оценка</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2025 год прогноз</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2026 год прогноз</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2027 год прогноз</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Численность постоянного населения (в среднегодовом исчислении), тыс.чел.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27,445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27,064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26,658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26,258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25,733</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56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Уровень зарегистрированной безработицы,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0,5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0,4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0,5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0,6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0,6</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4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Фонд </a:t>
                      </a:r>
                      <a:r>
                        <a:rPr kumimoji="0" lang="ru-RU" sz="1000" b="1" i="0" u="none" strike="noStrike" cap="none" normalizeH="0" baseline="0" dirty="0" err="1" smtClean="0">
                          <a:ln>
                            <a:noFill/>
                          </a:ln>
                          <a:solidFill>
                            <a:schemeClr val="tx1"/>
                          </a:solidFill>
                          <a:effectLst/>
                          <a:latin typeface="Times New Roman" pitchFamily="18" charset="0"/>
                        </a:rPr>
                        <a:t>з</a:t>
                      </a:r>
                      <a:r>
                        <a:rPr kumimoji="0" lang="ru-RU" sz="1000" b="1" i="0" u="none" strike="noStrike" cap="none" normalizeH="0" baseline="0" dirty="0" smtClean="0">
                          <a:ln>
                            <a:noFill/>
                          </a:ln>
                          <a:solidFill>
                            <a:schemeClr val="tx1"/>
                          </a:solidFill>
                          <a:effectLst/>
                          <a:latin typeface="Times New Roman" pitchFamily="18" charset="0"/>
                        </a:rPr>
                        <a:t>/</a:t>
                      </a:r>
                      <a:r>
                        <a:rPr kumimoji="0" lang="ru-RU" sz="1000" b="1" i="0" u="none" strike="noStrike" cap="none" normalizeH="0" baseline="0" dirty="0" err="1" smtClean="0">
                          <a:ln>
                            <a:noFill/>
                          </a:ln>
                          <a:solidFill>
                            <a:schemeClr val="tx1"/>
                          </a:solidFill>
                          <a:effectLst/>
                          <a:latin typeface="Times New Roman" pitchFamily="18" charset="0"/>
                        </a:rPr>
                        <a:t>п</a:t>
                      </a:r>
                      <a:r>
                        <a:rPr kumimoji="0" lang="ru-RU" sz="1000" b="1" i="0" u="none" strike="noStrike" cap="none" normalizeH="0" baseline="0" dirty="0" smtClean="0">
                          <a:ln>
                            <a:noFill/>
                          </a:ln>
                          <a:solidFill>
                            <a:schemeClr val="tx1"/>
                          </a:solidFill>
                          <a:effectLst/>
                          <a:latin typeface="Times New Roman" pitchFamily="18" charset="0"/>
                        </a:rPr>
                        <a:t> по организация, не относящимся к субъектам малого предпринимательства, млн.руб.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2871,9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3037,5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3231,0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3315,0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3401,2</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20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Объем отгруженных товаров собственного производства, выполненных работ и услуг собственными силами по крупным  и средним организациям, млн.руб.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9170,6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10726,9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11950,2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12961,8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14728,5</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Индекс промышленного производства, % к предыдущему году в сопоставимых ценах</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104,0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105,0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105,0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105,0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110,0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дефлятор</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105,5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111,4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106,1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103,3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103,3</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35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Продукция с/х, млн.руб.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2826,0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2890,2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3122,2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3305,4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3475,6</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52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000" b="0" i="0" u="none" strike="noStrike" cap="none" normalizeH="0" baseline="0" dirty="0" smtClean="0">
                          <a:ln>
                            <a:noFill/>
                          </a:ln>
                          <a:solidFill>
                            <a:schemeClr val="tx1"/>
                          </a:solidFill>
                          <a:effectLst/>
                          <a:latin typeface="Times New Roman" pitchFamily="18" charset="0"/>
                        </a:rPr>
                        <a:t>% к предыдущему году в сопоставимых ценах</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88,2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95,0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102,3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101,5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101,3</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дефлятор</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97,7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107,6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105,6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104,3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103,8</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Объем розничного товарооборота, млн.руб.</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1641,8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1806,0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1968,5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2066,9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2170,3</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 к предыдущему году в сопоставимых ценах</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104,9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101,9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103,3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100,5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100,9</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97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Среднесписочная численность работников предприятий по крупным и средним организациям </a:t>
                      </a:r>
                      <a:r>
                        <a:rPr kumimoji="0" lang="ru-RU" sz="1000" b="1" i="0" u="none" strike="noStrike" cap="none" normalizeH="0" baseline="0" dirty="0" err="1" smtClean="0">
                          <a:ln>
                            <a:noFill/>
                          </a:ln>
                          <a:solidFill>
                            <a:schemeClr val="tx1"/>
                          </a:solidFill>
                          <a:effectLst/>
                          <a:latin typeface="Times New Roman" pitchFamily="18" charset="0"/>
                        </a:rPr>
                        <a:t>тыс.чел</a:t>
                      </a:r>
                      <a:r>
                        <a:rPr kumimoji="0" lang="ru-RU" sz="1000" b="1" i="0" u="none" strike="noStrike" cap="none" normalizeH="0" baseline="0" dirty="0" smtClean="0">
                          <a:ln>
                            <a:noFill/>
                          </a:ln>
                          <a:solidFill>
                            <a:schemeClr val="tx1"/>
                          </a:solidFill>
                          <a:effectLst/>
                          <a:latin typeface="Times New Roman" pitchFamily="18" charset="0"/>
                        </a:rPr>
                        <a:t>.</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6,0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5,7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5,4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5,1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4,9</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52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Среднесписочная численность работников (без внешних совместителей) по малым предприятиям, (включая </a:t>
                      </a:r>
                      <a:r>
                        <a:rPr kumimoji="0" lang="ru-RU" sz="1000" b="1" i="0" u="none" strike="noStrike" cap="none" normalizeH="0" baseline="0" dirty="0" err="1" smtClean="0">
                          <a:ln>
                            <a:noFill/>
                          </a:ln>
                          <a:solidFill>
                            <a:schemeClr val="tx1"/>
                          </a:solidFill>
                          <a:effectLst/>
                          <a:latin typeface="Times New Roman" pitchFamily="18" charset="0"/>
                        </a:rPr>
                        <a:t>микропредприятия</a:t>
                      </a:r>
                      <a:r>
                        <a:rPr kumimoji="0" lang="ru-RU" sz="1000" b="1" i="0" u="none" strike="noStrike" cap="none" normalizeH="0" baseline="0" dirty="0" smtClean="0">
                          <a:ln>
                            <a:noFill/>
                          </a:ln>
                          <a:solidFill>
                            <a:schemeClr val="tx1"/>
                          </a:solidFill>
                          <a:effectLst/>
                          <a:latin typeface="Times New Roman" pitchFamily="18" charset="0"/>
                        </a:rPr>
                        <a:t>), всего,  чел.</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1574,0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2040,0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1897,0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1926,0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1993,0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52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Инвестиции в </a:t>
                      </a:r>
                      <a:r>
                        <a:rPr kumimoji="0" lang="ru-RU" sz="1000" b="1" i="0" u="none" strike="noStrike" cap="none" normalizeH="0" baseline="0" dirty="0" err="1" smtClean="0">
                          <a:ln>
                            <a:noFill/>
                          </a:ln>
                          <a:solidFill>
                            <a:schemeClr val="tx1"/>
                          </a:solidFill>
                          <a:effectLst/>
                          <a:latin typeface="Times New Roman" pitchFamily="18" charset="0"/>
                        </a:rPr>
                        <a:t>осн</a:t>
                      </a:r>
                      <a:r>
                        <a:rPr kumimoji="0" lang="ru-RU" sz="1000" b="1" i="0" u="none" strike="noStrike" cap="none" normalizeH="0" baseline="0" dirty="0" smtClean="0">
                          <a:ln>
                            <a:noFill/>
                          </a:ln>
                          <a:solidFill>
                            <a:schemeClr val="tx1"/>
                          </a:solidFill>
                          <a:effectLst/>
                          <a:latin typeface="Times New Roman" pitchFamily="18" charset="0"/>
                        </a:rPr>
                        <a:t>. капитал по организациям, не относящимся к субъектам малого предпринимательства, млн.руб.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360,0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396,0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415,8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432,4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453,6</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326" name="Picture 136" descr="j0149887"/>
          <p:cNvPicPr>
            <a:picLocks noChangeAspect="1" noChangeArrowheads="1"/>
          </p:cNvPicPr>
          <p:nvPr/>
        </p:nvPicPr>
        <p:blipFill>
          <a:blip r:embed="rId2" cstate="print"/>
          <a:srcRect/>
          <a:stretch>
            <a:fillRect/>
          </a:stretch>
        </p:blipFill>
        <p:spPr bwMode="auto">
          <a:xfrm>
            <a:off x="336079" y="585912"/>
            <a:ext cx="1268413" cy="1016000"/>
          </a:xfrm>
          <a:prstGeom prst="rect">
            <a:avLst/>
          </a:prstGeom>
          <a:noFill/>
          <a:ln w="9525">
            <a:noFill/>
            <a:miter lim="800000"/>
            <a:headEnd/>
            <a:tailEnd/>
          </a:ln>
        </p:spPr>
      </p:pic>
      <p:pic>
        <p:nvPicPr>
          <p:cNvPr id="9327" name="Picture 138" descr="j0187423"/>
          <p:cNvPicPr>
            <a:picLocks noChangeAspect="1" noChangeArrowheads="1"/>
          </p:cNvPicPr>
          <p:nvPr/>
        </p:nvPicPr>
        <p:blipFill>
          <a:blip r:embed="rId3" cstate="print"/>
          <a:srcRect/>
          <a:stretch>
            <a:fillRect/>
          </a:stretch>
        </p:blipFill>
        <p:spPr bwMode="auto">
          <a:xfrm>
            <a:off x="5229200" y="314003"/>
            <a:ext cx="1762125" cy="1828800"/>
          </a:xfrm>
          <a:prstGeom prst="rect">
            <a:avLst/>
          </a:prstGeom>
          <a:noFill/>
          <a:ln w="9525">
            <a:noFill/>
            <a:miter lim="800000"/>
            <a:headEnd/>
            <a:tailEnd/>
          </a:ln>
        </p:spPr>
      </p:pic>
      <p:pic>
        <p:nvPicPr>
          <p:cNvPr id="9328" name="Picture 144" descr="j0205462"/>
          <p:cNvPicPr>
            <a:picLocks noChangeAspect="1" noChangeArrowheads="1"/>
          </p:cNvPicPr>
          <p:nvPr/>
        </p:nvPicPr>
        <p:blipFill>
          <a:blip r:embed="rId4" cstate="print"/>
          <a:srcRect/>
          <a:stretch>
            <a:fillRect/>
          </a:stretch>
        </p:blipFill>
        <p:spPr bwMode="auto">
          <a:xfrm>
            <a:off x="2564904" y="303759"/>
            <a:ext cx="1819275" cy="180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42900" y="107503"/>
            <a:ext cx="6172200" cy="1224137"/>
          </a:xfrm>
        </p:spPr>
        <p:txBody>
          <a:bodyPr/>
          <a:lstStyle/>
          <a:p>
            <a:pPr eaLnBrk="1" hangingPunct="1"/>
            <a:r>
              <a:rPr lang="ru-RU" sz="1400" b="1" u="sng" dirty="0" smtClean="0">
                <a:latin typeface="Times New Roman" pitchFamily="18" charset="0"/>
              </a:rPr>
              <a:t>Основные направления бюджетной и налоговой политики на 2025 год и на плановый период 2026 и 2027 годов</a:t>
            </a:r>
            <a:br>
              <a:rPr lang="ru-RU" sz="1400" b="1" u="sng" dirty="0" smtClean="0">
                <a:latin typeface="Times New Roman" pitchFamily="18" charset="0"/>
              </a:rPr>
            </a:br>
            <a:r>
              <a:rPr lang="ru-RU" sz="1400" dirty="0" smtClean="0">
                <a:latin typeface="Times New Roman" pitchFamily="18" charset="0"/>
              </a:rPr>
              <a:t>(Установлены постановлением Главы МО «Муниципальный округ </a:t>
            </a:r>
            <a:r>
              <a:rPr lang="ru-RU" sz="1400" dirty="0" err="1" smtClean="0">
                <a:latin typeface="Times New Roman" pitchFamily="18" charset="0"/>
              </a:rPr>
              <a:t>Балезинский</a:t>
            </a:r>
            <a:r>
              <a:rPr lang="ru-RU" sz="1400" dirty="0" smtClean="0">
                <a:latin typeface="Times New Roman" pitchFamily="18" charset="0"/>
              </a:rPr>
              <a:t> район УР» от 01 ноября 2024 года №  114</a:t>
            </a:r>
            <a:endParaRPr lang="ru-RU" sz="1400" b="1" u="sng" dirty="0" smtClean="0">
              <a:latin typeface="Times New Roman" pitchFamily="18" charset="0"/>
            </a:endParaRPr>
          </a:p>
        </p:txBody>
      </p:sp>
      <p:sp>
        <p:nvSpPr>
          <p:cNvPr id="10243" name="Rectangle 3"/>
          <p:cNvSpPr>
            <a:spLocks noGrp="1" noChangeArrowheads="1"/>
          </p:cNvSpPr>
          <p:nvPr>
            <p:ph type="body" idx="1"/>
          </p:nvPr>
        </p:nvSpPr>
        <p:spPr>
          <a:xfrm>
            <a:off x="342900" y="1187624"/>
            <a:ext cx="6172200" cy="7776864"/>
          </a:xfrm>
        </p:spPr>
        <p:txBody>
          <a:bodyPr/>
          <a:lstStyle/>
          <a:p>
            <a:pPr algn="just"/>
            <a:r>
              <a:rPr lang="ru-RU" sz="1100" b="1" dirty="0" smtClean="0"/>
              <a:t>обеспечение долгосрочной сбалансированности и финансовой  устойчивости бюджета муниципального образования "Муниципальный округ </a:t>
            </a:r>
            <a:r>
              <a:rPr lang="ru-RU" sz="1100" b="1" dirty="0" err="1" smtClean="0"/>
              <a:t>Балезинский</a:t>
            </a:r>
            <a:r>
              <a:rPr lang="ru-RU" sz="1100" b="1" dirty="0" smtClean="0"/>
              <a:t> район Удмуртской Республики";</a:t>
            </a:r>
          </a:p>
          <a:p>
            <a:pPr algn="just"/>
            <a:r>
              <a:rPr lang="ru-RU" sz="1100" b="1" dirty="0" smtClean="0"/>
              <a:t>проведение ответственной долговой политики муниципального образования "Муниципальный округ </a:t>
            </a:r>
            <a:r>
              <a:rPr lang="ru-RU" sz="1100" b="1" dirty="0" err="1" smtClean="0"/>
              <a:t>Балезинский</a:t>
            </a:r>
            <a:r>
              <a:rPr lang="ru-RU" sz="1100" b="1" dirty="0" smtClean="0"/>
              <a:t> район Удмуртской Республики";</a:t>
            </a:r>
          </a:p>
          <a:p>
            <a:pPr algn="just"/>
            <a:r>
              <a:rPr lang="ru-RU" sz="1100" b="1" dirty="0" smtClean="0"/>
              <a:t>реализация мер, направленных на обеспечение выполнения условий соглашений, заключенных  с Министерством финансов Удмуртской Республики о реструктуризации задолженности по бюджетным кредитам из бюджета Удмуртской Республики;</a:t>
            </a:r>
          </a:p>
          <a:p>
            <a:pPr algn="just"/>
            <a:r>
              <a:rPr lang="ru-RU" sz="1100" b="1" dirty="0" smtClean="0"/>
              <a:t>повышение эффективности управления бюджетными ресурсами5) повышение уровня финансовой грамотности населения и  формирование финансовой культуры, в том числе через реализацию практик  инициативного </a:t>
            </a:r>
            <a:r>
              <a:rPr lang="ru-RU" sz="1100" b="1" dirty="0" err="1" smtClean="0"/>
              <a:t>бюджетирования</a:t>
            </a:r>
            <a:r>
              <a:rPr lang="ru-RU" sz="1100" b="1" dirty="0" smtClean="0"/>
              <a:t>  и самообложения граждан;   </a:t>
            </a:r>
          </a:p>
          <a:p>
            <a:pPr algn="just"/>
            <a:r>
              <a:rPr lang="ru-RU" sz="1100" b="1" dirty="0" smtClean="0"/>
              <a:t>осуществление внутреннего муниципального финансового контроля в соответствии с федеральными стандартами внутреннего государственного (муниципального) финансового контроля;</a:t>
            </a:r>
          </a:p>
          <a:p>
            <a:pPr algn="just"/>
            <a:r>
              <a:rPr lang="ru-RU" sz="1100" b="1" dirty="0" smtClean="0"/>
              <a:t>развитие централизованной системы бухгалтерского учета, закупочной деятельности и управления кадрами;</a:t>
            </a:r>
          </a:p>
          <a:p>
            <a:pPr algn="just"/>
            <a:r>
              <a:rPr lang="ru-RU" sz="1100" b="1" dirty="0" smtClean="0"/>
              <a:t>обеспечение информационной открытости, доступности и прозрачности бюджетного процесса для общества.  </a:t>
            </a:r>
          </a:p>
          <a:p>
            <a:pPr algn="just"/>
            <a:r>
              <a:rPr lang="ru-RU" sz="1100" b="1" dirty="0" smtClean="0"/>
              <a:t> укрепление доходной базы бюджета муниципального образования "Муниципальный округ </a:t>
            </a:r>
            <a:r>
              <a:rPr lang="ru-RU" sz="1100" b="1" dirty="0" err="1" smtClean="0"/>
              <a:t>Балезинский</a:t>
            </a:r>
            <a:r>
              <a:rPr lang="ru-RU" sz="1100" b="1" dirty="0" smtClean="0"/>
              <a:t> район Удмуртской Республики", реализация мероприятий, направленных на повышение уровня собираемости налогов и снижение доли теневого сектора экономики, повышение эффективности управления дебиторской задолженностью по доходам;</a:t>
            </a:r>
          </a:p>
          <a:p>
            <a:pPr algn="just"/>
            <a:r>
              <a:rPr lang="ru-RU" sz="1100" b="1" dirty="0" smtClean="0"/>
              <a:t>повышение качества администрирования доходов бюджета муниципального образования "Муниципальный округ </a:t>
            </a:r>
            <a:r>
              <a:rPr lang="ru-RU" sz="1100" b="1" dirty="0" err="1" smtClean="0"/>
              <a:t>Балезинский</a:t>
            </a:r>
            <a:r>
              <a:rPr lang="ru-RU" sz="1100" b="1" dirty="0" smtClean="0"/>
              <a:t> район Удмуртской Республики" на основе автоматического обмена информацией с ключевыми администраторами доходов; </a:t>
            </a:r>
          </a:p>
          <a:p>
            <a:pPr algn="just"/>
            <a:r>
              <a:rPr lang="ru-RU" sz="1100" b="1" dirty="0" smtClean="0"/>
              <a:t>эффективное использование и управление имущественным комплексом и земельными ресурсами муниципального образования "Муниципальный округ </a:t>
            </a:r>
            <a:r>
              <a:rPr lang="ru-RU" sz="1100" b="1" dirty="0" err="1" smtClean="0"/>
              <a:t>Балезинский</a:t>
            </a:r>
            <a:r>
              <a:rPr lang="ru-RU" sz="1100" b="1" dirty="0" smtClean="0"/>
              <a:t> район Удмуртской Республики«.</a:t>
            </a:r>
            <a:r>
              <a:rPr lang="ru-RU" sz="1400" b="1" dirty="0" smtClean="0"/>
              <a:t> </a:t>
            </a:r>
          </a:p>
          <a:p>
            <a:pPr algn="just" eaLnBrk="1" hangingPunct="1">
              <a:buFontTx/>
              <a:buNone/>
            </a:pPr>
            <a:endParaRPr lang="ru-RU" sz="1400" b="1" dirty="0" smtClean="0">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42900" y="107520"/>
            <a:ext cx="6172200" cy="288031"/>
          </a:xfrm>
        </p:spPr>
        <p:txBody>
          <a:bodyPr/>
          <a:lstStyle/>
          <a:p>
            <a:r>
              <a:rPr lang="ru-RU" sz="1200" b="1" dirty="0" smtClean="0">
                <a:latin typeface="Times New Roman" pitchFamily="18" charset="0"/>
                <a:cs typeface="Times New Roman" pitchFamily="18" charset="0"/>
              </a:rPr>
              <a:t>Рейтинг открытости деятельности органов местного самоуправления по управлению общественными финансами за 2023 год  </a:t>
            </a:r>
            <a:endParaRPr lang="ru-RU" sz="1200" b="1" dirty="0">
              <a:latin typeface="Times New Roman" pitchFamily="18" charset="0"/>
              <a:cs typeface="Times New Roman" pitchFamily="18" charset="0"/>
            </a:endParaRPr>
          </a:p>
        </p:txBody>
      </p:sp>
      <p:graphicFrame>
        <p:nvGraphicFramePr>
          <p:cNvPr id="5" name="Таблица 4"/>
          <p:cNvGraphicFramePr>
            <a:graphicFrameLocks noGrp="1"/>
          </p:cNvGraphicFramePr>
          <p:nvPr>
            <p:ph type="tbl" idx="1"/>
            <p:extLst>
              <p:ext uri="{D42A27DB-BD31-4B8C-83A1-F6EECF244321}">
                <p14:modId xmlns="" xmlns:p14="http://schemas.microsoft.com/office/powerpoint/2010/main" val="2546893967"/>
              </p:ext>
            </p:extLst>
          </p:nvPr>
        </p:nvGraphicFramePr>
        <p:xfrm>
          <a:off x="332656" y="489548"/>
          <a:ext cx="6172200" cy="8366760"/>
        </p:xfrm>
        <a:graphic>
          <a:graphicData uri="http://schemas.openxmlformats.org/drawingml/2006/table">
            <a:tbl>
              <a:tblPr firstRow="1" bandRow="1">
                <a:tableStyleId>{8A107856-5554-42FB-B03E-39F5DBC370BA}</a:tableStyleId>
              </a:tblPr>
              <a:tblGrid>
                <a:gridCol w="576064"/>
                <a:gridCol w="3600400"/>
                <a:gridCol w="1008112"/>
                <a:gridCol w="987624"/>
              </a:tblGrid>
              <a:tr h="594360">
                <a:tc>
                  <a:txBody>
                    <a:bodyPr/>
                    <a:lstStyle/>
                    <a:p>
                      <a:r>
                        <a:rPr lang="ru-RU" sz="1100" dirty="0" smtClean="0"/>
                        <a:t>№ </a:t>
                      </a:r>
                      <a:r>
                        <a:rPr lang="ru-RU" sz="1100" dirty="0" err="1" smtClean="0"/>
                        <a:t>п</a:t>
                      </a:r>
                      <a:r>
                        <a:rPr lang="ru-RU" sz="1100" dirty="0" smtClean="0"/>
                        <a:t>/</a:t>
                      </a:r>
                      <a:r>
                        <a:rPr lang="ru-RU" sz="1100" dirty="0" err="1" smtClean="0"/>
                        <a:t>п</a:t>
                      </a:r>
                      <a:endParaRPr lang="ru-RU" sz="1100" b="1" dirty="0">
                        <a:latin typeface="Times New Roman" pitchFamily="18" charset="0"/>
                        <a:cs typeface="Times New Roman" pitchFamily="18" charset="0"/>
                      </a:endParaRPr>
                    </a:p>
                  </a:txBody>
                  <a:tcPr/>
                </a:tc>
                <a:tc>
                  <a:txBody>
                    <a:bodyPr/>
                    <a:lstStyle/>
                    <a:p>
                      <a:r>
                        <a:rPr lang="ru-RU" sz="1100" dirty="0" smtClean="0"/>
                        <a:t>Наименование муниципального образования в УР</a:t>
                      </a:r>
                      <a:endParaRPr lang="ru-RU" sz="1100" b="1" dirty="0">
                        <a:latin typeface="Times New Roman" pitchFamily="18" charset="0"/>
                        <a:cs typeface="Times New Roman" pitchFamily="18" charset="0"/>
                      </a:endParaRPr>
                    </a:p>
                  </a:txBody>
                  <a:tcPr/>
                </a:tc>
                <a:tc>
                  <a:txBody>
                    <a:bodyPr/>
                    <a:lstStyle/>
                    <a:p>
                      <a:r>
                        <a:rPr lang="ru-RU" sz="1100" dirty="0" smtClean="0"/>
                        <a:t>Место в рейтинге</a:t>
                      </a:r>
                      <a:endParaRPr lang="ru-RU" sz="1100" b="1" dirty="0">
                        <a:latin typeface="Times New Roman" pitchFamily="18" charset="0"/>
                        <a:cs typeface="Times New Roman" pitchFamily="18" charset="0"/>
                      </a:endParaRPr>
                    </a:p>
                  </a:txBody>
                  <a:tcPr/>
                </a:tc>
                <a:tc>
                  <a:txBody>
                    <a:bodyPr/>
                    <a:lstStyle/>
                    <a:p>
                      <a:r>
                        <a:rPr lang="ru-RU" sz="1100" dirty="0" smtClean="0"/>
                        <a:t>Итоговая оценка (баллов)</a:t>
                      </a:r>
                      <a:endParaRPr lang="ru-RU" sz="1100" b="1" dirty="0">
                        <a:latin typeface="Times New Roman" pitchFamily="18" charset="0"/>
                        <a:cs typeface="Times New Roman" pitchFamily="18" charset="0"/>
                      </a:endParaRPr>
                    </a:p>
                  </a:txBody>
                  <a:tcPr/>
                </a:tc>
              </a:tr>
              <a:tr h="259080">
                <a:tc>
                  <a:txBody>
                    <a:bodyPr/>
                    <a:lstStyle/>
                    <a:p>
                      <a:pPr algn="ctr"/>
                      <a:r>
                        <a:rPr lang="ru-RU" sz="1100" b="0" dirty="0" smtClean="0">
                          <a:latin typeface="+mn-lt"/>
                        </a:rPr>
                        <a:t>1</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Завьяловский</a:t>
                      </a:r>
                      <a:endParaRPr lang="ru-RU" sz="1100" b="0" dirty="0">
                        <a:latin typeface="+mn-lt"/>
                        <a:cs typeface="Times New Roman" pitchFamily="18" charset="0"/>
                      </a:endParaRPr>
                    </a:p>
                  </a:txBody>
                  <a:tcPr/>
                </a:tc>
                <a:tc>
                  <a:txBody>
                    <a:bodyPr/>
                    <a:lstStyle/>
                    <a:p>
                      <a:pPr algn="ctr"/>
                      <a:r>
                        <a:rPr lang="ru-RU" sz="1100" b="0" dirty="0" smtClean="0">
                          <a:latin typeface="+mn-lt"/>
                        </a:rPr>
                        <a:t>1</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77</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2</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Можгинский</a:t>
                      </a:r>
                      <a:r>
                        <a:rPr lang="ru-RU" sz="1100" b="0" dirty="0" smtClean="0">
                          <a:latin typeface="+mn-lt"/>
                          <a:cs typeface="Times New Roman" pitchFamily="18" charset="0"/>
                        </a:rPr>
                        <a:t> </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1</a:t>
                      </a:r>
                      <a:endParaRPr lang="ru-RU" sz="1100" b="0" dirty="0">
                        <a:latin typeface="+mn-lt"/>
                        <a:cs typeface="Times New Roman" pitchFamily="18" charset="0"/>
                      </a:endParaRPr>
                    </a:p>
                  </a:txBody>
                  <a:tcPr/>
                </a:tc>
                <a:tc>
                  <a:txBody>
                    <a:bodyPr/>
                    <a:lstStyle/>
                    <a:p>
                      <a:pPr algn="ctr"/>
                      <a:r>
                        <a:rPr lang="ru-RU" sz="1100" b="0" dirty="0" smtClean="0">
                          <a:latin typeface="+mn-lt"/>
                        </a:rPr>
                        <a:t>77</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3</a:t>
                      </a:r>
                      <a:endParaRPr lang="ru-RU" sz="1100" b="0" dirty="0">
                        <a:latin typeface="+mn-lt"/>
                        <a:cs typeface="Times New Roman" pitchFamily="18" charset="0"/>
                      </a:endParaRPr>
                    </a:p>
                  </a:txBody>
                  <a:tcPr/>
                </a:tc>
                <a:tc>
                  <a:txBody>
                    <a:bodyPr/>
                    <a:lstStyle/>
                    <a:p>
                      <a:pPr algn="l"/>
                      <a:r>
                        <a:rPr lang="ru-RU" sz="1100" b="0" dirty="0" smtClean="0">
                          <a:latin typeface="+mn-lt"/>
                          <a:cs typeface="Times New Roman" pitchFamily="18" charset="0"/>
                        </a:rPr>
                        <a:t>Сарапул</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1</a:t>
                      </a:r>
                      <a:endParaRPr lang="ru-RU" sz="1100" b="0" dirty="0">
                        <a:latin typeface="+mn-lt"/>
                        <a:cs typeface="Times New Roman" pitchFamily="18" charset="0"/>
                      </a:endParaRPr>
                    </a:p>
                  </a:txBody>
                  <a:tcPr/>
                </a:tc>
                <a:tc>
                  <a:txBody>
                    <a:bodyPr/>
                    <a:lstStyle/>
                    <a:p>
                      <a:pPr algn="ctr"/>
                      <a:r>
                        <a:rPr lang="ru-RU" sz="1100" b="0" dirty="0" smtClean="0">
                          <a:latin typeface="+mn-lt"/>
                        </a:rPr>
                        <a:t>77</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4</a:t>
                      </a:r>
                      <a:endParaRPr lang="ru-RU" sz="1100" b="0" dirty="0">
                        <a:latin typeface="+mn-lt"/>
                        <a:cs typeface="Times New Roman" pitchFamily="18" charset="0"/>
                      </a:endParaRPr>
                    </a:p>
                  </a:txBody>
                  <a:tcPr/>
                </a:tc>
                <a:tc>
                  <a:txBody>
                    <a:bodyPr/>
                    <a:lstStyle/>
                    <a:p>
                      <a:pPr algn="l"/>
                      <a:r>
                        <a:rPr lang="ru-RU" sz="1100" b="0" dirty="0" smtClean="0">
                          <a:latin typeface="+mn-lt"/>
                          <a:cs typeface="Times New Roman" pitchFamily="18" charset="0"/>
                        </a:rPr>
                        <a:t>Можга</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1</a:t>
                      </a:r>
                      <a:endParaRPr lang="ru-RU" sz="1100" b="0" dirty="0">
                        <a:latin typeface="+mn-lt"/>
                        <a:cs typeface="Times New Roman" pitchFamily="18" charset="0"/>
                      </a:endParaRPr>
                    </a:p>
                  </a:txBody>
                  <a:tcPr/>
                </a:tc>
                <a:tc>
                  <a:txBody>
                    <a:bodyPr/>
                    <a:lstStyle/>
                    <a:p>
                      <a:pPr algn="ctr"/>
                      <a:r>
                        <a:rPr lang="ru-RU" sz="1100" b="0" dirty="0" smtClean="0">
                          <a:latin typeface="+mn-lt"/>
                        </a:rPr>
                        <a:t>77</a:t>
                      </a:r>
                      <a:endParaRPr lang="ru-RU" sz="1100" b="0" dirty="0">
                        <a:latin typeface="+mn-lt"/>
                        <a:cs typeface="Times New Roman" pitchFamily="18" charset="0"/>
                      </a:endParaRPr>
                    </a:p>
                  </a:txBody>
                  <a:tcPr/>
                </a:tc>
              </a:tr>
              <a:tr h="259080">
                <a:tc>
                  <a:txBody>
                    <a:bodyPr/>
                    <a:lstStyle/>
                    <a:p>
                      <a:pPr algn="ctr"/>
                      <a:r>
                        <a:rPr lang="ru-RU" sz="1100" b="1" dirty="0" smtClean="0">
                          <a:latin typeface="+mn-lt"/>
                          <a:cs typeface="Times New Roman" pitchFamily="18" charset="0"/>
                        </a:rPr>
                        <a:t>5.</a:t>
                      </a:r>
                      <a:endParaRPr lang="ru-RU" sz="1100" b="1" dirty="0">
                        <a:latin typeface="+mn-lt"/>
                        <a:cs typeface="Times New Roman" pitchFamily="18" charset="0"/>
                      </a:endParaRPr>
                    </a:p>
                  </a:txBody>
                  <a:tcPr/>
                </a:tc>
                <a:tc>
                  <a:txBody>
                    <a:bodyPr/>
                    <a:lstStyle/>
                    <a:p>
                      <a:pPr algn="l"/>
                      <a:r>
                        <a:rPr lang="ru-RU" sz="1100" b="1" dirty="0" err="1" smtClean="0">
                          <a:latin typeface="+mn-lt"/>
                          <a:cs typeface="Times New Roman" pitchFamily="18" charset="0"/>
                        </a:rPr>
                        <a:t>Балезинский</a:t>
                      </a:r>
                      <a:r>
                        <a:rPr lang="ru-RU" sz="1100" b="1" dirty="0" smtClean="0">
                          <a:latin typeface="+mn-lt"/>
                          <a:cs typeface="Times New Roman" pitchFamily="18" charset="0"/>
                        </a:rPr>
                        <a:t> </a:t>
                      </a:r>
                      <a:endParaRPr lang="ru-RU" sz="1100" b="1" dirty="0">
                        <a:latin typeface="+mn-lt"/>
                        <a:cs typeface="Times New Roman" pitchFamily="18" charset="0"/>
                      </a:endParaRPr>
                    </a:p>
                  </a:txBody>
                  <a:tcPr/>
                </a:tc>
                <a:tc>
                  <a:txBody>
                    <a:bodyPr/>
                    <a:lstStyle/>
                    <a:p>
                      <a:pPr algn="ctr"/>
                      <a:r>
                        <a:rPr lang="ru-RU" sz="1100" b="1" dirty="0" smtClean="0">
                          <a:latin typeface="+mn-lt"/>
                          <a:cs typeface="Times New Roman" pitchFamily="18" charset="0"/>
                        </a:rPr>
                        <a:t>2</a:t>
                      </a:r>
                      <a:endParaRPr lang="ru-RU" sz="1100" b="1" dirty="0">
                        <a:latin typeface="+mn-lt"/>
                        <a:cs typeface="Times New Roman" pitchFamily="18" charset="0"/>
                      </a:endParaRPr>
                    </a:p>
                  </a:txBody>
                  <a:tcPr/>
                </a:tc>
                <a:tc>
                  <a:txBody>
                    <a:bodyPr/>
                    <a:lstStyle/>
                    <a:p>
                      <a:pPr algn="ctr"/>
                      <a:r>
                        <a:rPr lang="ru-RU" sz="1100" b="1" dirty="0" smtClean="0">
                          <a:latin typeface="+mn-lt"/>
                          <a:cs typeface="Times New Roman" pitchFamily="18" charset="0"/>
                        </a:rPr>
                        <a:t>75</a:t>
                      </a:r>
                      <a:endParaRPr lang="ru-RU" sz="1100" b="1" dirty="0">
                        <a:latin typeface="+mn-lt"/>
                        <a:cs typeface="Times New Roman" pitchFamily="18" charset="0"/>
                      </a:endParaRPr>
                    </a:p>
                  </a:txBody>
                  <a:tcPr/>
                </a:tc>
              </a:tr>
              <a:tr h="259080">
                <a:tc>
                  <a:txBody>
                    <a:bodyPr/>
                    <a:lstStyle/>
                    <a:p>
                      <a:pPr algn="ctr"/>
                      <a:r>
                        <a:rPr lang="ru-RU" sz="1100" b="0" dirty="0" smtClean="0">
                          <a:latin typeface="+mn-lt"/>
                          <a:cs typeface="Times New Roman" pitchFamily="18" charset="0"/>
                        </a:rPr>
                        <a:t>6</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Кизнерский</a:t>
                      </a:r>
                      <a:r>
                        <a:rPr lang="ru-RU" sz="1100" b="0" dirty="0" smtClean="0">
                          <a:latin typeface="+mn-lt"/>
                          <a:cs typeface="Times New Roman" pitchFamily="18" charset="0"/>
                        </a:rPr>
                        <a:t> </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2</a:t>
                      </a:r>
                      <a:endParaRPr lang="ru-RU" sz="1100" b="0" dirty="0">
                        <a:latin typeface="+mn-lt"/>
                        <a:cs typeface="Times New Roman" pitchFamily="18" charset="0"/>
                      </a:endParaRPr>
                    </a:p>
                  </a:txBody>
                  <a:tcPr/>
                </a:tc>
                <a:tc>
                  <a:txBody>
                    <a:bodyPr/>
                    <a:lstStyle/>
                    <a:p>
                      <a:pPr algn="ctr"/>
                      <a:r>
                        <a:rPr lang="ru-RU" sz="1100" b="0" dirty="0" smtClean="0">
                          <a:latin typeface="+mn-lt"/>
                        </a:rPr>
                        <a:t>75</a:t>
                      </a:r>
                      <a:endParaRPr lang="ru-RU" sz="1100" b="0" dirty="0">
                        <a:latin typeface="+mn-lt"/>
                        <a:cs typeface="Times New Roman" pitchFamily="18" charset="0"/>
                      </a:endParaRPr>
                    </a:p>
                  </a:txBody>
                  <a:tcPr/>
                </a:tc>
              </a:tr>
              <a:tr h="259080">
                <a:tc>
                  <a:txBody>
                    <a:bodyPr/>
                    <a:lstStyle/>
                    <a:p>
                      <a:pPr algn="ctr"/>
                      <a:r>
                        <a:rPr lang="ru-RU" sz="1100" b="0" dirty="0" smtClean="0">
                          <a:latin typeface="+mn-lt"/>
                          <a:cs typeface="Times New Roman" pitchFamily="18" charset="0"/>
                        </a:rPr>
                        <a:t>7</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Увинский</a:t>
                      </a:r>
                      <a:r>
                        <a:rPr lang="ru-RU" sz="1100" b="0" dirty="0" smtClean="0">
                          <a:latin typeface="+mn-lt"/>
                          <a:cs typeface="Times New Roman" pitchFamily="18" charset="0"/>
                        </a:rPr>
                        <a:t> </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2</a:t>
                      </a:r>
                      <a:endParaRPr lang="ru-RU" sz="1100" b="0" dirty="0">
                        <a:latin typeface="+mn-lt"/>
                        <a:cs typeface="Times New Roman" pitchFamily="18" charset="0"/>
                      </a:endParaRPr>
                    </a:p>
                  </a:txBody>
                  <a:tcPr/>
                </a:tc>
                <a:tc>
                  <a:txBody>
                    <a:bodyPr/>
                    <a:lstStyle/>
                    <a:p>
                      <a:pPr algn="ctr"/>
                      <a:r>
                        <a:rPr lang="ru-RU" sz="1100" b="0" dirty="0" smtClean="0">
                          <a:latin typeface="+mn-lt"/>
                        </a:rPr>
                        <a:t>75</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8</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Вавожский</a:t>
                      </a:r>
                      <a:r>
                        <a:rPr lang="ru-RU" sz="1100" b="0" dirty="0" smtClean="0">
                          <a:latin typeface="+mn-lt"/>
                          <a:cs typeface="Times New Roman" pitchFamily="18" charset="0"/>
                        </a:rPr>
                        <a:t> </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3</a:t>
                      </a:r>
                      <a:endParaRPr lang="ru-RU" sz="1100" b="0" dirty="0">
                        <a:latin typeface="+mn-lt"/>
                        <a:cs typeface="Times New Roman" pitchFamily="18" charset="0"/>
                      </a:endParaRPr>
                    </a:p>
                  </a:txBody>
                  <a:tcPr/>
                </a:tc>
                <a:tc>
                  <a:txBody>
                    <a:bodyPr/>
                    <a:lstStyle/>
                    <a:p>
                      <a:pPr algn="ctr"/>
                      <a:r>
                        <a:rPr lang="ru-RU" sz="1100" b="0" dirty="0" smtClean="0">
                          <a:latin typeface="+mn-lt"/>
                        </a:rPr>
                        <a:t>74</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9</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Киясовский</a:t>
                      </a:r>
                      <a:r>
                        <a:rPr lang="ru-RU" sz="1100" b="0" dirty="0" smtClean="0">
                          <a:latin typeface="+mn-lt"/>
                          <a:cs typeface="Times New Roman" pitchFamily="18" charset="0"/>
                        </a:rPr>
                        <a:t> </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3</a:t>
                      </a:r>
                      <a:endParaRPr lang="ru-RU" sz="1100" b="0" dirty="0">
                        <a:latin typeface="+mn-lt"/>
                        <a:cs typeface="Times New Roman" pitchFamily="18" charset="0"/>
                      </a:endParaRPr>
                    </a:p>
                  </a:txBody>
                  <a:tcPr/>
                </a:tc>
                <a:tc>
                  <a:txBody>
                    <a:bodyPr/>
                    <a:lstStyle/>
                    <a:p>
                      <a:pPr algn="ctr"/>
                      <a:r>
                        <a:rPr lang="ru-RU" sz="1100" b="0" dirty="0" smtClean="0">
                          <a:latin typeface="+mn-lt"/>
                        </a:rPr>
                        <a:t>74</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10</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Малопургинский</a:t>
                      </a:r>
                      <a:r>
                        <a:rPr lang="ru-RU" sz="1100" b="0" dirty="0" smtClean="0">
                          <a:latin typeface="+mn-lt"/>
                          <a:cs typeface="Times New Roman" pitchFamily="18" charset="0"/>
                        </a:rPr>
                        <a:t> </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3</a:t>
                      </a:r>
                      <a:endParaRPr lang="ru-RU" sz="1100" b="0" dirty="0">
                        <a:latin typeface="+mn-lt"/>
                        <a:cs typeface="Times New Roman" pitchFamily="18" charset="0"/>
                      </a:endParaRPr>
                    </a:p>
                  </a:txBody>
                  <a:tcPr/>
                </a:tc>
                <a:tc>
                  <a:txBody>
                    <a:bodyPr/>
                    <a:lstStyle/>
                    <a:p>
                      <a:pPr algn="ctr"/>
                      <a:r>
                        <a:rPr lang="ru-RU" sz="1100" b="0" dirty="0" smtClean="0">
                          <a:latin typeface="+mn-lt"/>
                        </a:rPr>
                        <a:t>74</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11</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Воткинский</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4</a:t>
                      </a:r>
                      <a:endParaRPr lang="ru-RU" sz="1100" b="0" dirty="0">
                        <a:latin typeface="+mn-lt"/>
                        <a:cs typeface="Times New Roman" pitchFamily="18" charset="0"/>
                      </a:endParaRPr>
                    </a:p>
                  </a:txBody>
                  <a:tcPr/>
                </a:tc>
                <a:tc>
                  <a:txBody>
                    <a:bodyPr/>
                    <a:lstStyle/>
                    <a:p>
                      <a:pPr algn="ctr"/>
                      <a:r>
                        <a:rPr lang="ru-RU" sz="1100" b="0" dirty="0" smtClean="0">
                          <a:latin typeface="+mn-lt"/>
                        </a:rPr>
                        <a:t>73</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12</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Глазовский</a:t>
                      </a:r>
                      <a:r>
                        <a:rPr lang="ru-RU" sz="1100" b="0" dirty="0" smtClean="0">
                          <a:latin typeface="+mn-lt"/>
                          <a:cs typeface="Times New Roman" pitchFamily="18" charset="0"/>
                        </a:rPr>
                        <a:t> </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4</a:t>
                      </a:r>
                      <a:endParaRPr lang="ru-RU" sz="1100" b="0" dirty="0">
                        <a:latin typeface="+mn-lt"/>
                        <a:cs typeface="Times New Roman" pitchFamily="18" charset="0"/>
                      </a:endParaRPr>
                    </a:p>
                  </a:txBody>
                  <a:tcPr/>
                </a:tc>
                <a:tc>
                  <a:txBody>
                    <a:bodyPr/>
                    <a:lstStyle/>
                    <a:p>
                      <a:pPr algn="ctr"/>
                      <a:r>
                        <a:rPr lang="ru-RU" sz="1100" b="0" dirty="0" smtClean="0">
                          <a:latin typeface="+mn-lt"/>
                        </a:rPr>
                        <a:t>73</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13</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Сюмсинский</a:t>
                      </a:r>
                      <a:r>
                        <a:rPr lang="ru-RU" sz="1100" b="0" dirty="0" smtClean="0">
                          <a:latin typeface="+mn-lt"/>
                          <a:cs typeface="Times New Roman" pitchFamily="18" charset="0"/>
                        </a:rPr>
                        <a:t> </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4</a:t>
                      </a:r>
                      <a:endParaRPr lang="ru-RU" sz="1100" b="0" dirty="0">
                        <a:latin typeface="+mn-lt"/>
                        <a:cs typeface="Times New Roman" pitchFamily="18" charset="0"/>
                      </a:endParaRPr>
                    </a:p>
                  </a:txBody>
                  <a:tcPr/>
                </a:tc>
                <a:tc>
                  <a:txBody>
                    <a:bodyPr/>
                    <a:lstStyle/>
                    <a:p>
                      <a:pPr algn="ctr"/>
                      <a:r>
                        <a:rPr lang="ru-RU" sz="1100" b="0" dirty="0" smtClean="0">
                          <a:latin typeface="+mn-lt"/>
                        </a:rPr>
                        <a:t>73</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14</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Алнашский</a:t>
                      </a:r>
                      <a:r>
                        <a:rPr lang="ru-RU" sz="1100" b="0" dirty="0" smtClean="0">
                          <a:latin typeface="+mn-lt"/>
                          <a:cs typeface="Times New Roman" pitchFamily="18" charset="0"/>
                        </a:rPr>
                        <a:t> </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4</a:t>
                      </a:r>
                      <a:endParaRPr lang="ru-RU" sz="1100" b="0" dirty="0">
                        <a:latin typeface="+mn-lt"/>
                        <a:cs typeface="Times New Roman" pitchFamily="18" charset="0"/>
                      </a:endParaRPr>
                    </a:p>
                  </a:txBody>
                  <a:tcPr/>
                </a:tc>
                <a:tc>
                  <a:txBody>
                    <a:bodyPr/>
                    <a:lstStyle/>
                    <a:p>
                      <a:pPr algn="ctr"/>
                      <a:r>
                        <a:rPr lang="ru-RU" sz="1100" b="0" dirty="0" smtClean="0">
                          <a:latin typeface="+mn-lt"/>
                        </a:rPr>
                        <a:t>73</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15</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Шарканский</a:t>
                      </a:r>
                      <a:r>
                        <a:rPr lang="ru-RU" sz="1100" b="0" dirty="0" smtClean="0">
                          <a:latin typeface="+mn-lt"/>
                          <a:cs typeface="Times New Roman" pitchFamily="18" charset="0"/>
                        </a:rPr>
                        <a:t> </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4</a:t>
                      </a:r>
                      <a:endParaRPr lang="ru-RU" sz="1100" b="0" dirty="0">
                        <a:latin typeface="+mn-lt"/>
                        <a:cs typeface="Times New Roman" pitchFamily="18" charset="0"/>
                      </a:endParaRPr>
                    </a:p>
                  </a:txBody>
                  <a:tcPr/>
                </a:tc>
                <a:tc>
                  <a:txBody>
                    <a:bodyPr/>
                    <a:lstStyle/>
                    <a:p>
                      <a:pPr algn="ctr"/>
                      <a:r>
                        <a:rPr lang="ru-RU" sz="1100" b="0" dirty="0" smtClean="0">
                          <a:latin typeface="+mn-lt"/>
                        </a:rPr>
                        <a:t>73</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16</a:t>
                      </a:r>
                      <a:endParaRPr lang="ru-RU" sz="1100" b="0" dirty="0">
                        <a:latin typeface="+mn-lt"/>
                        <a:cs typeface="Times New Roman" pitchFamily="18" charset="0"/>
                      </a:endParaRPr>
                    </a:p>
                  </a:txBody>
                  <a:tcPr/>
                </a:tc>
                <a:tc>
                  <a:txBody>
                    <a:bodyPr/>
                    <a:lstStyle/>
                    <a:p>
                      <a:pPr algn="l"/>
                      <a:r>
                        <a:rPr lang="ru-RU" sz="1100" b="0" dirty="0" smtClean="0">
                          <a:latin typeface="+mn-lt"/>
                        </a:rPr>
                        <a:t> Ижевск</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4</a:t>
                      </a:r>
                      <a:endParaRPr lang="ru-RU" sz="1100" b="0" dirty="0">
                        <a:latin typeface="+mn-lt"/>
                        <a:cs typeface="Times New Roman" pitchFamily="18" charset="0"/>
                      </a:endParaRPr>
                    </a:p>
                  </a:txBody>
                  <a:tcPr/>
                </a:tc>
                <a:tc>
                  <a:txBody>
                    <a:bodyPr/>
                    <a:lstStyle/>
                    <a:p>
                      <a:pPr algn="ctr"/>
                      <a:r>
                        <a:rPr lang="ru-RU" sz="1100" b="0" dirty="0" smtClean="0">
                          <a:latin typeface="+mn-lt"/>
                        </a:rPr>
                        <a:t>73</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17</a:t>
                      </a:r>
                      <a:endParaRPr lang="ru-RU" sz="1100" b="0" dirty="0">
                        <a:latin typeface="+mn-lt"/>
                        <a:cs typeface="Times New Roman" pitchFamily="18" charset="0"/>
                      </a:endParaRPr>
                    </a:p>
                  </a:txBody>
                  <a:tcPr/>
                </a:tc>
                <a:tc>
                  <a:txBody>
                    <a:bodyPr/>
                    <a:lstStyle/>
                    <a:p>
                      <a:pPr algn="l"/>
                      <a:r>
                        <a:rPr lang="ru-RU" sz="1100" b="0" dirty="0" smtClean="0">
                          <a:latin typeface="+mn-lt"/>
                          <a:cs typeface="Times New Roman" pitchFamily="18" charset="0"/>
                        </a:rPr>
                        <a:t>Воткинск</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4</a:t>
                      </a:r>
                      <a:endParaRPr lang="ru-RU" sz="1100" b="0" dirty="0">
                        <a:latin typeface="+mn-lt"/>
                        <a:cs typeface="Times New Roman" pitchFamily="18" charset="0"/>
                      </a:endParaRPr>
                    </a:p>
                  </a:txBody>
                  <a:tcPr/>
                </a:tc>
                <a:tc>
                  <a:txBody>
                    <a:bodyPr/>
                    <a:lstStyle/>
                    <a:p>
                      <a:pPr algn="ctr"/>
                      <a:r>
                        <a:rPr lang="ru-RU" sz="1100" b="0" dirty="0" smtClean="0">
                          <a:latin typeface="+mn-lt"/>
                        </a:rPr>
                        <a:t>73</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18</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Игринский</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5</a:t>
                      </a:r>
                      <a:endParaRPr lang="ru-RU" sz="1100" b="0" dirty="0">
                        <a:latin typeface="+mn-lt"/>
                        <a:cs typeface="Times New Roman" pitchFamily="18" charset="0"/>
                      </a:endParaRPr>
                    </a:p>
                  </a:txBody>
                  <a:tcPr/>
                </a:tc>
                <a:tc>
                  <a:txBody>
                    <a:bodyPr/>
                    <a:lstStyle/>
                    <a:p>
                      <a:pPr algn="ctr"/>
                      <a:r>
                        <a:rPr lang="ru-RU" sz="1100" b="0" dirty="0" smtClean="0">
                          <a:latin typeface="+mn-lt"/>
                        </a:rPr>
                        <a:t>72</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19</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Кезский</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6</a:t>
                      </a:r>
                      <a:endParaRPr lang="ru-RU" sz="1100" b="0" dirty="0">
                        <a:latin typeface="+mn-lt"/>
                        <a:cs typeface="Times New Roman" pitchFamily="18" charset="0"/>
                      </a:endParaRPr>
                    </a:p>
                  </a:txBody>
                  <a:tcPr/>
                </a:tc>
                <a:tc>
                  <a:txBody>
                    <a:bodyPr/>
                    <a:lstStyle/>
                    <a:p>
                      <a:pPr algn="ctr"/>
                      <a:r>
                        <a:rPr lang="ru-RU" sz="1100" b="0" dirty="0" smtClean="0">
                          <a:latin typeface="+mn-lt"/>
                        </a:rPr>
                        <a:t>71</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20</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Селтинский</a:t>
                      </a:r>
                      <a:r>
                        <a:rPr lang="ru-RU" sz="1100" b="0" dirty="0" smtClean="0">
                          <a:latin typeface="+mn-lt"/>
                          <a:cs typeface="Times New Roman" pitchFamily="18" charset="0"/>
                        </a:rPr>
                        <a:t> </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6</a:t>
                      </a:r>
                      <a:endParaRPr lang="ru-RU" sz="1100" b="0" dirty="0">
                        <a:latin typeface="+mn-lt"/>
                        <a:cs typeface="Times New Roman" pitchFamily="18" charset="0"/>
                      </a:endParaRPr>
                    </a:p>
                  </a:txBody>
                  <a:tcPr/>
                </a:tc>
                <a:tc>
                  <a:txBody>
                    <a:bodyPr/>
                    <a:lstStyle/>
                    <a:p>
                      <a:pPr algn="ctr"/>
                      <a:r>
                        <a:rPr lang="ru-RU" sz="1100" b="0" dirty="0" smtClean="0">
                          <a:latin typeface="+mn-lt"/>
                        </a:rPr>
                        <a:t>71</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21</a:t>
                      </a:r>
                      <a:endParaRPr lang="ru-RU" sz="1100" b="0" dirty="0">
                        <a:latin typeface="+mn-lt"/>
                        <a:cs typeface="Times New Roman" pitchFamily="18" charset="0"/>
                      </a:endParaRPr>
                    </a:p>
                  </a:txBody>
                  <a:tcPr/>
                </a:tc>
                <a:tc>
                  <a:txBody>
                    <a:bodyPr/>
                    <a:lstStyle/>
                    <a:p>
                      <a:pPr algn="l"/>
                      <a:r>
                        <a:rPr lang="ru-RU" sz="1100" b="0" dirty="0" smtClean="0">
                          <a:latin typeface="+mn-lt"/>
                          <a:cs typeface="Times New Roman" pitchFamily="18" charset="0"/>
                        </a:rPr>
                        <a:t>Глазов </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6</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71</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22</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Сарапульский</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7</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70</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23</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Дебесский</a:t>
                      </a:r>
                      <a:r>
                        <a:rPr lang="ru-RU" sz="1100" b="0" dirty="0" smtClean="0">
                          <a:latin typeface="+mn-lt"/>
                          <a:cs typeface="Times New Roman" pitchFamily="18" charset="0"/>
                        </a:rPr>
                        <a:t> </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8</a:t>
                      </a:r>
                      <a:endParaRPr lang="ru-RU" sz="1100" b="0" dirty="0">
                        <a:latin typeface="+mn-lt"/>
                        <a:cs typeface="Times New Roman" pitchFamily="18" charset="0"/>
                      </a:endParaRPr>
                    </a:p>
                  </a:txBody>
                  <a:tcPr/>
                </a:tc>
                <a:tc>
                  <a:txBody>
                    <a:bodyPr/>
                    <a:lstStyle/>
                    <a:p>
                      <a:pPr algn="ctr"/>
                      <a:r>
                        <a:rPr lang="ru-RU" sz="1100" b="0" dirty="0" smtClean="0">
                          <a:latin typeface="+mn-lt"/>
                        </a:rPr>
                        <a:t>66</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24</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Як-Бодьинский</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9</a:t>
                      </a:r>
                      <a:endParaRPr lang="ru-RU" sz="1100" b="0" dirty="0">
                        <a:latin typeface="+mn-lt"/>
                        <a:cs typeface="Times New Roman" pitchFamily="18" charset="0"/>
                      </a:endParaRPr>
                    </a:p>
                  </a:txBody>
                  <a:tcPr/>
                </a:tc>
                <a:tc>
                  <a:txBody>
                    <a:bodyPr/>
                    <a:lstStyle/>
                    <a:p>
                      <a:pPr algn="ctr"/>
                      <a:r>
                        <a:rPr lang="ru-RU" sz="1100" b="0" dirty="0" smtClean="0">
                          <a:latin typeface="+mn-lt"/>
                        </a:rPr>
                        <a:t>67</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25</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Юкаменский</a:t>
                      </a:r>
                      <a:endParaRPr lang="ru-RU" sz="1100" b="0" dirty="0">
                        <a:latin typeface="+mn-lt"/>
                        <a:cs typeface="Times New Roman" pitchFamily="18" charset="0"/>
                      </a:endParaRPr>
                    </a:p>
                  </a:txBody>
                  <a:tcPr/>
                </a:tc>
                <a:tc>
                  <a:txBody>
                    <a:bodyPr/>
                    <a:lstStyle/>
                    <a:p>
                      <a:pPr algn="ctr"/>
                      <a:r>
                        <a:rPr lang="ru-RU" sz="1100" b="0" dirty="0" smtClean="0">
                          <a:latin typeface="+mn-lt"/>
                        </a:rPr>
                        <a:t>10</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65</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26</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Каракулинский</a:t>
                      </a:r>
                      <a:endParaRPr lang="ru-RU" sz="1100" b="0" dirty="0">
                        <a:latin typeface="+mn-lt"/>
                        <a:cs typeface="Times New Roman" pitchFamily="18" charset="0"/>
                      </a:endParaRPr>
                    </a:p>
                  </a:txBody>
                  <a:tcPr/>
                </a:tc>
                <a:tc>
                  <a:txBody>
                    <a:bodyPr/>
                    <a:lstStyle/>
                    <a:p>
                      <a:pPr algn="ctr"/>
                      <a:r>
                        <a:rPr lang="ru-RU" sz="1100" b="0" dirty="0" smtClean="0">
                          <a:latin typeface="+mn-lt"/>
                        </a:rPr>
                        <a:t>11</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61</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27</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Граховский</a:t>
                      </a:r>
                      <a:endParaRPr lang="ru-RU" sz="1100" b="0" dirty="0">
                        <a:latin typeface="+mn-lt"/>
                        <a:cs typeface="Times New Roman" pitchFamily="18" charset="0"/>
                      </a:endParaRPr>
                    </a:p>
                  </a:txBody>
                  <a:tcPr/>
                </a:tc>
                <a:tc>
                  <a:txBody>
                    <a:bodyPr/>
                    <a:lstStyle/>
                    <a:p>
                      <a:pPr algn="ctr"/>
                      <a:r>
                        <a:rPr lang="ru-RU" sz="1100" b="0" dirty="0" smtClean="0">
                          <a:latin typeface="+mn-lt"/>
                        </a:rPr>
                        <a:t>12</a:t>
                      </a:r>
                      <a:endParaRPr lang="ru-RU" sz="1100" b="0" dirty="0">
                        <a:latin typeface="+mn-lt"/>
                        <a:cs typeface="Times New Roman" pitchFamily="18" charset="0"/>
                      </a:endParaRPr>
                    </a:p>
                  </a:txBody>
                  <a:tcPr/>
                </a:tc>
                <a:tc>
                  <a:txBody>
                    <a:bodyPr/>
                    <a:lstStyle/>
                    <a:p>
                      <a:pPr algn="ctr"/>
                      <a:r>
                        <a:rPr lang="ru-RU" sz="1100" b="0" dirty="0" smtClean="0">
                          <a:latin typeface="+mn-lt"/>
                        </a:rPr>
                        <a:t>58</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28</a:t>
                      </a:r>
                      <a:endParaRPr lang="ru-RU" sz="1100" b="0" dirty="0">
                        <a:latin typeface="+mn-lt"/>
                        <a:cs typeface="Times New Roman" pitchFamily="18" charset="0"/>
                      </a:endParaRPr>
                    </a:p>
                  </a:txBody>
                  <a:tcPr/>
                </a:tc>
                <a:tc>
                  <a:txBody>
                    <a:bodyPr/>
                    <a:lstStyle/>
                    <a:p>
                      <a:pPr algn="l"/>
                      <a:r>
                        <a:rPr lang="ru-RU" sz="1100" b="0" dirty="0" smtClean="0">
                          <a:latin typeface="+mn-lt"/>
                          <a:cs typeface="Times New Roman" pitchFamily="18" charset="0"/>
                        </a:rPr>
                        <a:t>Красногорский</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13</a:t>
                      </a:r>
                      <a:endParaRPr lang="ru-RU" sz="1100" b="0" dirty="0">
                        <a:latin typeface="+mn-lt"/>
                        <a:cs typeface="Times New Roman" pitchFamily="18" charset="0"/>
                      </a:endParaRPr>
                    </a:p>
                  </a:txBody>
                  <a:tcPr/>
                </a:tc>
                <a:tc>
                  <a:txBody>
                    <a:bodyPr/>
                    <a:lstStyle/>
                    <a:p>
                      <a:pPr algn="ctr"/>
                      <a:r>
                        <a:rPr lang="ru-RU" sz="1100" b="0" dirty="0" smtClean="0">
                          <a:latin typeface="+mn-lt"/>
                        </a:rPr>
                        <a:t>55</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29</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Камбарский</a:t>
                      </a:r>
                      <a:endParaRPr lang="ru-RU" sz="1100" b="0" dirty="0">
                        <a:latin typeface="+mn-lt"/>
                        <a:cs typeface="Times New Roman" pitchFamily="18" charset="0"/>
                      </a:endParaRPr>
                    </a:p>
                  </a:txBody>
                  <a:tcPr/>
                </a:tc>
                <a:tc>
                  <a:txBody>
                    <a:bodyPr/>
                    <a:lstStyle/>
                    <a:p>
                      <a:pPr algn="ctr"/>
                      <a:r>
                        <a:rPr lang="ru-RU" sz="1100" b="0" dirty="0" smtClean="0">
                          <a:latin typeface="+mn-lt"/>
                        </a:rPr>
                        <a:t>14</a:t>
                      </a:r>
                      <a:endParaRPr lang="ru-RU" sz="1100" b="0" dirty="0">
                        <a:latin typeface="+mn-lt"/>
                        <a:cs typeface="Times New Roman" pitchFamily="18" charset="0"/>
                      </a:endParaRPr>
                    </a:p>
                  </a:txBody>
                  <a:tcPr/>
                </a:tc>
                <a:tc>
                  <a:txBody>
                    <a:bodyPr/>
                    <a:lstStyle/>
                    <a:p>
                      <a:pPr algn="ctr"/>
                      <a:r>
                        <a:rPr lang="ru-RU" sz="1100" b="0" dirty="0" smtClean="0">
                          <a:latin typeface="+mn-lt"/>
                        </a:rPr>
                        <a:t>46</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30</a:t>
                      </a:r>
                      <a:endParaRPr lang="ru-RU" sz="1100" b="0" dirty="0">
                        <a:latin typeface="+mn-lt"/>
                        <a:cs typeface="Times New Roman" pitchFamily="18" charset="0"/>
                      </a:endParaRPr>
                    </a:p>
                  </a:txBody>
                  <a:tcPr/>
                </a:tc>
                <a:tc>
                  <a:txBody>
                    <a:bodyPr/>
                    <a:lstStyle/>
                    <a:p>
                      <a:pPr algn="l"/>
                      <a:r>
                        <a:rPr lang="ru-RU" sz="1100" b="0" dirty="0" err="1" smtClean="0">
                          <a:latin typeface="+mn-lt"/>
                        </a:rPr>
                        <a:t>Ярский</a:t>
                      </a:r>
                      <a:endParaRPr lang="ru-RU" sz="1100" b="0" dirty="0">
                        <a:latin typeface="+mn-lt"/>
                        <a:cs typeface="Times New Roman" pitchFamily="18" charset="0"/>
                      </a:endParaRPr>
                    </a:p>
                  </a:txBody>
                  <a:tcPr/>
                </a:tc>
                <a:tc>
                  <a:txBody>
                    <a:bodyPr/>
                    <a:lstStyle/>
                    <a:p>
                      <a:pPr algn="ctr"/>
                      <a:r>
                        <a:rPr lang="ru-RU" sz="1100" b="0" dirty="0" smtClean="0">
                          <a:latin typeface="+mn-lt"/>
                        </a:rPr>
                        <a:t>15</a:t>
                      </a:r>
                      <a:endParaRPr lang="ru-RU" sz="1100" b="0" dirty="0">
                        <a:latin typeface="+mn-lt"/>
                        <a:cs typeface="Times New Roman" pitchFamily="18" charset="0"/>
                      </a:endParaRPr>
                    </a:p>
                  </a:txBody>
                  <a:tcPr/>
                </a:tc>
                <a:tc>
                  <a:txBody>
                    <a:bodyPr/>
                    <a:lstStyle/>
                    <a:p>
                      <a:pPr algn="ctr"/>
                      <a:r>
                        <a:rPr lang="ru-RU" sz="1100" b="0" dirty="0" smtClean="0">
                          <a:latin typeface="+mn-lt"/>
                        </a:rPr>
                        <a:t>31</a:t>
                      </a:r>
                      <a:endParaRPr lang="ru-RU" sz="1100" b="0" dirty="0">
                        <a:latin typeface="+mn-lt"/>
                        <a:cs typeface="Times New Roman" pitchFamily="18" charset="0"/>
                      </a:endParaRPr>
                    </a:p>
                  </a:txBody>
                  <a:tcPr/>
                </a:tc>
              </a:tr>
            </a:tbl>
          </a:graphicData>
        </a:graphic>
      </p:graphicFrame>
      <p:sp>
        <p:nvSpPr>
          <p:cNvPr id="4" name="Прямоугольник 3"/>
          <p:cNvSpPr/>
          <p:nvPr/>
        </p:nvSpPr>
        <p:spPr>
          <a:xfrm>
            <a:off x="3277356" y="4418112"/>
            <a:ext cx="303288" cy="307777"/>
          </a:xfrm>
          <a:prstGeom prst="rect">
            <a:avLst/>
          </a:prstGeom>
        </p:spPr>
        <p:txBody>
          <a:bodyPr wrap="none">
            <a:spAutoFit/>
          </a:bodyPr>
          <a:lstStyle/>
          <a:p>
            <a:r>
              <a:rPr lang="en-US" dirty="0" smtClean="0"/>
              <a:t>II</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42900" y="366713"/>
            <a:ext cx="6172200" cy="847701"/>
          </a:xfrm>
        </p:spPr>
        <p:txBody>
          <a:bodyPr/>
          <a:lstStyle/>
          <a:p>
            <a:r>
              <a:rPr lang="ru-RU" sz="2000" dirty="0" smtClean="0"/>
              <a:t>Какие налоги уплачивают жители </a:t>
            </a:r>
            <a:r>
              <a:rPr lang="ru-RU" sz="2000" dirty="0" err="1" smtClean="0"/>
              <a:t>Балезинского</a:t>
            </a:r>
            <a:r>
              <a:rPr lang="ru-RU" sz="2000" dirty="0" smtClean="0"/>
              <a:t> района</a:t>
            </a:r>
            <a:endParaRPr lang="ru-RU" sz="2000" dirty="0"/>
          </a:p>
        </p:txBody>
      </p:sp>
      <p:graphicFrame>
        <p:nvGraphicFramePr>
          <p:cNvPr id="6" name="Содержимое 5"/>
          <p:cNvGraphicFramePr>
            <a:graphicFrameLocks noGrp="1"/>
          </p:cNvGraphicFramePr>
          <p:nvPr>
            <p:ph idx="1"/>
            <p:extLst>
              <p:ext uri="{D42A27DB-BD31-4B8C-83A1-F6EECF244321}">
                <p14:modId xmlns="" xmlns:p14="http://schemas.microsoft.com/office/powerpoint/2010/main" val="380053"/>
              </p:ext>
            </p:extLst>
          </p:nvPr>
        </p:nvGraphicFramePr>
        <p:xfrm>
          <a:off x="357166" y="1428728"/>
          <a:ext cx="2943224" cy="4511040"/>
        </p:xfrm>
        <a:graphic>
          <a:graphicData uri="http://schemas.openxmlformats.org/drawingml/2006/table">
            <a:tbl>
              <a:tblPr firstRow="1" bandRow="1">
                <a:tableStyleId>{5C22544A-7EE6-4342-B048-85BDC9FD1C3A}</a:tableStyleId>
              </a:tblPr>
              <a:tblGrid>
                <a:gridCol w="2943224"/>
              </a:tblGrid>
              <a:tr h="2366962">
                <a:tc>
                  <a:txBody>
                    <a:bodyPr/>
                    <a:lstStyle/>
                    <a:p>
                      <a:pPr algn="ctr"/>
                      <a:r>
                        <a:rPr lang="ru-RU" sz="1000" b="1" dirty="0" smtClean="0">
                          <a:solidFill>
                            <a:schemeClr val="tx1"/>
                          </a:solidFill>
                        </a:rPr>
                        <a:t>Налог на доходы физических лиц</a:t>
                      </a:r>
                    </a:p>
                    <a:p>
                      <a:pPr algn="ctr"/>
                      <a:endParaRPr lang="ru-RU" sz="1000" b="1" dirty="0" smtClean="0">
                        <a:solidFill>
                          <a:schemeClr val="tx1"/>
                        </a:solidFill>
                      </a:endParaRPr>
                    </a:p>
                    <a:p>
                      <a:pPr algn="just"/>
                      <a:r>
                        <a:rPr lang="ru-RU" sz="1000" b="1" dirty="0" smtClean="0">
                          <a:solidFill>
                            <a:schemeClr val="tx1"/>
                          </a:solidFill>
                        </a:rPr>
                        <a:t>Гл.  23 Налогового кодекса</a:t>
                      </a:r>
                      <a:r>
                        <a:rPr lang="ru-RU" sz="1000" b="0" dirty="0" smtClean="0">
                          <a:solidFill>
                            <a:schemeClr val="tx1"/>
                          </a:solidFill>
                        </a:rPr>
                        <a:t> </a:t>
                      </a:r>
                      <a:r>
                        <a:rPr lang="ru-RU" sz="1000" b="1" dirty="0" smtClean="0">
                          <a:solidFill>
                            <a:schemeClr val="tx1"/>
                          </a:solidFill>
                        </a:rPr>
                        <a:t>РФ, ставка налога:</a:t>
                      </a:r>
                    </a:p>
                    <a:p>
                      <a:pPr algn="just">
                        <a:buFontTx/>
                        <a:buChar char="-"/>
                      </a:pPr>
                      <a:r>
                        <a:rPr lang="ru-RU" sz="1000" b="0" dirty="0" smtClean="0">
                          <a:solidFill>
                            <a:schemeClr val="tx1"/>
                          </a:solidFill>
                        </a:rPr>
                        <a:t>Доходы в месяц до 200 тыс.руб., доходы в год до 2,4 млн.руб., ставка 13%;</a:t>
                      </a:r>
                    </a:p>
                    <a:p>
                      <a:pPr marL="0" marR="0" indent="0" algn="just" defTabSz="914400" rtl="0" eaLnBrk="1" fontAlgn="auto" latinLnBrk="0" hangingPunct="1">
                        <a:lnSpc>
                          <a:spcPct val="100000"/>
                        </a:lnSpc>
                        <a:spcBef>
                          <a:spcPts val="0"/>
                        </a:spcBef>
                        <a:spcAft>
                          <a:spcPts val="0"/>
                        </a:spcAft>
                        <a:buClrTx/>
                        <a:buSzTx/>
                        <a:buFontTx/>
                        <a:buChar char="-"/>
                        <a:tabLst/>
                        <a:defRPr/>
                      </a:pPr>
                      <a:r>
                        <a:rPr lang="ru-RU" sz="1000" b="0" dirty="0" smtClean="0">
                          <a:solidFill>
                            <a:schemeClr val="tx1"/>
                          </a:solidFill>
                        </a:rPr>
                        <a:t> Доходы в месяц от 200 тыс.руб. до 416,7 тыс.руб., доходы в год от 2,4 млн.руб. до 5,0 млн.руб., ставка 15%;</a:t>
                      </a:r>
                    </a:p>
                    <a:p>
                      <a:pPr marL="0" marR="0" indent="0" algn="just" defTabSz="914400" rtl="0" eaLnBrk="1" fontAlgn="auto" latinLnBrk="0" hangingPunct="1">
                        <a:lnSpc>
                          <a:spcPct val="100000"/>
                        </a:lnSpc>
                        <a:spcBef>
                          <a:spcPts val="0"/>
                        </a:spcBef>
                        <a:spcAft>
                          <a:spcPts val="0"/>
                        </a:spcAft>
                        <a:buClrTx/>
                        <a:buSzTx/>
                        <a:buFontTx/>
                        <a:buChar char="-"/>
                        <a:tabLst/>
                        <a:defRPr/>
                      </a:pPr>
                      <a:r>
                        <a:rPr lang="ru-RU" sz="1000" b="0" dirty="0" smtClean="0">
                          <a:solidFill>
                            <a:schemeClr val="tx1"/>
                          </a:solidFill>
                        </a:rPr>
                        <a:t> Доходы в месяц от 416,7 тыс.руб. до 1,67 млн.руб., доходы в год от 5,0 млн.руб. до 20,0 млн.руб., ставка 18%;</a:t>
                      </a:r>
                    </a:p>
                    <a:p>
                      <a:pPr algn="just">
                        <a:buFontTx/>
                        <a:buChar char="-"/>
                      </a:pPr>
                      <a:r>
                        <a:rPr lang="ru-RU" sz="1000" b="0" dirty="0" smtClean="0">
                          <a:solidFill>
                            <a:schemeClr val="tx1"/>
                          </a:solidFill>
                        </a:rPr>
                        <a:t> Доходы в месяц от 1,67 млн.руб. до 4,17 млн.руб., доходы в год от 20,0 млн.руб. до 50,0 млн.руб., ставка 20%;</a:t>
                      </a:r>
                    </a:p>
                    <a:p>
                      <a:pPr algn="just"/>
                      <a:r>
                        <a:rPr lang="ru-RU" sz="1000" b="0" dirty="0" smtClean="0">
                          <a:solidFill>
                            <a:schemeClr val="tx1"/>
                          </a:solidFill>
                        </a:rPr>
                        <a:t>Доходы в месяц от 4,17 млн.руб., доходы в год от 50,0 млн.руб., ставка 22%;</a:t>
                      </a:r>
                    </a:p>
                    <a:p>
                      <a:pPr algn="just"/>
                      <a:r>
                        <a:rPr lang="ru-RU" sz="1000" b="1" dirty="0" smtClean="0">
                          <a:solidFill>
                            <a:schemeClr val="tx1"/>
                          </a:solidFill>
                        </a:rPr>
                        <a:t>Предоставление налоговых вычетов</a:t>
                      </a:r>
                    </a:p>
                    <a:p>
                      <a:pPr algn="just"/>
                      <a:r>
                        <a:rPr lang="ru-RU" sz="1000" b="1" dirty="0" smtClean="0">
                          <a:solidFill>
                            <a:schemeClr val="tx1"/>
                          </a:solidFill>
                        </a:rPr>
                        <a:t>Социальные:</a:t>
                      </a:r>
                      <a:r>
                        <a:rPr lang="ru-RU" sz="1000" b="0" dirty="0" smtClean="0">
                          <a:solidFill>
                            <a:schemeClr val="tx1"/>
                          </a:solidFill>
                        </a:rPr>
                        <a:t> в сумме, уплаченной за обучение, на лечение, дополнительных страховых взносов на накопительную часть трудовой пенсии  </a:t>
                      </a:r>
                    </a:p>
                    <a:p>
                      <a:pPr algn="just"/>
                      <a:r>
                        <a:rPr lang="ru-RU" sz="1000" b="1" dirty="0" smtClean="0">
                          <a:solidFill>
                            <a:schemeClr val="tx1"/>
                          </a:solidFill>
                        </a:rPr>
                        <a:t>Стандартные:</a:t>
                      </a:r>
                      <a:r>
                        <a:rPr lang="ru-RU" sz="1000" b="0" dirty="0" smtClean="0">
                          <a:solidFill>
                            <a:schemeClr val="tx1"/>
                          </a:solidFill>
                        </a:rPr>
                        <a:t> в том числе на детей</a:t>
                      </a:r>
                    </a:p>
                    <a:p>
                      <a:pPr algn="just"/>
                      <a:r>
                        <a:rPr lang="ru-RU" sz="1000" b="1" dirty="0" smtClean="0">
                          <a:solidFill>
                            <a:schemeClr val="tx1"/>
                          </a:solidFill>
                        </a:rPr>
                        <a:t>Профессиональные:</a:t>
                      </a:r>
                      <a:r>
                        <a:rPr lang="ru-RU" sz="1000" b="0" dirty="0" smtClean="0">
                          <a:solidFill>
                            <a:schemeClr val="tx1"/>
                          </a:solidFill>
                        </a:rPr>
                        <a:t> в том числе для нотариусов, адвокатов, лиц, получивших авторские вознаграждения</a:t>
                      </a:r>
                    </a:p>
                    <a:p>
                      <a:pPr algn="just"/>
                      <a:r>
                        <a:rPr lang="ru-RU" sz="1000" b="1" dirty="0" smtClean="0">
                          <a:solidFill>
                            <a:schemeClr val="tx1"/>
                          </a:solidFill>
                        </a:rPr>
                        <a:t>Имущественные:</a:t>
                      </a:r>
                      <a:r>
                        <a:rPr lang="ru-RU" sz="1000" b="0" dirty="0" smtClean="0">
                          <a:solidFill>
                            <a:schemeClr val="tx1"/>
                          </a:solidFill>
                        </a:rPr>
                        <a:t> в том числе на приобретение жилья </a:t>
                      </a:r>
                    </a:p>
                    <a:p>
                      <a:pPr algn="just"/>
                      <a:r>
                        <a:rPr lang="ru-RU" sz="1000" b="1" dirty="0" smtClean="0">
                          <a:solidFill>
                            <a:schemeClr val="tx1"/>
                          </a:solidFill>
                        </a:rPr>
                        <a:t>70% налога поступает в бюджет округа</a:t>
                      </a:r>
                      <a:endParaRPr lang="ru-RU" sz="1000" b="0" dirty="0"/>
                    </a:p>
                  </a:txBody>
                  <a:tcPr>
                    <a:solidFill>
                      <a:srgbClr val="FF7C80"/>
                    </a:solidFill>
                  </a:tcPr>
                </a:tc>
              </a:tr>
            </a:tbl>
          </a:graphicData>
        </a:graphic>
      </p:graphicFrame>
      <p:graphicFrame>
        <p:nvGraphicFramePr>
          <p:cNvPr id="7" name="Таблица 6"/>
          <p:cNvGraphicFramePr>
            <a:graphicFrameLocks noGrp="1"/>
          </p:cNvGraphicFramePr>
          <p:nvPr>
            <p:extLst>
              <p:ext uri="{D42A27DB-BD31-4B8C-83A1-F6EECF244321}">
                <p14:modId xmlns="" xmlns:p14="http://schemas.microsoft.com/office/powerpoint/2010/main" val="1350844252"/>
              </p:ext>
            </p:extLst>
          </p:nvPr>
        </p:nvGraphicFramePr>
        <p:xfrm>
          <a:off x="3929066" y="1214414"/>
          <a:ext cx="2571768" cy="4286280"/>
        </p:xfrm>
        <a:graphic>
          <a:graphicData uri="http://schemas.openxmlformats.org/drawingml/2006/table">
            <a:tbl>
              <a:tblPr firstRow="1" bandRow="1">
                <a:tableStyleId>{5C22544A-7EE6-4342-B048-85BDC9FD1C3A}</a:tableStyleId>
              </a:tblPr>
              <a:tblGrid>
                <a:gridCol w="2571768"/>
              </a:tblGrid>
              <a:tr h="4286280">
                <a:tc>
                  <a:txBody>
                    <a:bodyPr/>
                    <a:lstStyle/>
                    <a:p>
                      <a:pPr algn="ctr"/>
                      <a:r>
                        <a:rPr lang="ru-RU" sz="1000" b="1" dirty="0" smtClean="0">
                          <a:solidFill>
                            <a:schemeClr val="tx1"/>
                          </a:solidFill>
                        </a:rPr>
                        <a:t>Налог на имущество физических лиц</a:t>
                      </a:r>
                    </a:p>
                    <a:p>
                      <a:pPr algn="ctr"/>
                      <a:endParaRPr lang="ru-RU" sz="1000" b="1" dirty="0" smtClean="0">
                        <a:solidFill>
                          <a:schemeClr val="tx1"/>
                        </a:solidFill>
                      </a:endParaRPr>
                    </a:p>
                    <a:p>
                      <a:pPr algn="just"/>
                      <a:r>
                        <a:rPr lang="ru-RU" sz="1000" b="1" dirty="0" smtClean="0">
                          <a:solidFill>
                            <a:schemeClr val="tx1"/>
                          </a:solidFill>
                        </a:rPr>
                        <a:t>Гл. 32 Налогового кодекса РФ</a:t>
                      </a:r>
                    </a:p>
                    <a:p>
                      <a:pPr algn="just"/>
                      <a:r>
                        <a:rPr lang="ru-RU" sz="1000" b="1" dirty="0" smtClean="0">
                          <a:solidFill>
                            <a:schemeClr val="tx1"/>
                          </a:solidFill>
                        </a:rPr>
                        <a:t>Ставки</a:t>
                      </a:r>
                      <a:r>
                        <a:rPr lang="ru-RU" sz="1000" b="0" dirty="0" smtClean="0">
                          <a:solidFill>
                            <a:schemeClr val="tx1"/>
                          </a:solidFill>
                        </a:rPr>
                        <a:t> утверждены Решением Совета депутатов МО «Муниципальный округ </a:t>
                      </a:r>
                      <a:r>
                        <a:rPr lang="ru-RU" sz="1000" b="0" dirty="0" err="1" smtClean="0">
                          <a:solidFill>
                            <a:schemeClr val="tx1"/>
                          </a:solidFill>
                        </a:rPr>
                        <a:t>Балезинский</a:t>
                      </a:r>
                      <a:r>
                        <a:rPr lang="ru-RU" sz="1000" b="0" dirty="0" smtClean="0">
                          <a:solidFill>
                            <a:schemeClr val="tx1"/>
                          </a:solidFill>
                        </a:rPr>
                        <a:t> район УР» № 2-30 от 15.11.2021 г. </a:t>
                      </a:r>
                    </a:p>
                    <a:p>
                      <a:pPr algn="just"/>
                      <a:r>
                        <a:rPr lang="ru-RU" sz="1000" b="1" dirty="0" smtClean="0">
                          <a:solidFill>
                            <a:schemeClr val="tx1"/>
                          </a:solidFill>
                        </a:rPr>
                        <a:t>Вычеты</a:t>
                      </a:r>
                      <a:r>
                        <a:rPr lang="ru-RU" sz="1000" b="0" dirty="0" smtClean="0">
                          <a:solidFill>
                            <a:schemeClr val="tx1"/>
                          </a:solidFill>
                        </a:rPr>
                        <a:t>: 20 кв.м. - на квартиру , 10 кв.м. - на комнату, 50 кв.м. – жилой дом.   </a:t>
                      </a:r>
                    </a:p>
                    <a:p>
                      <a:pPr algn="just"/>
                      <a:r>
                        <a:rPr lang="ru-RU" sz="1000" b="0" dirty="0" smtClean="0">
                          <a:solidFill>
                            <a:schemeClr val="tx1"/>
                          </a:solidFill>
                        </a:rPr>
                        <a:t>Налог уплачивается </a:t>
                      </a:r>
                      <a:r>
                        <a:rPr lang="ru-RU" sz="1000" b="1" dirty="0" smtClean="0">
                          <a:solidFill>
                            <a:schemeClr val="tx1"/>
                          </a:solidFill>
                        </a:rPr>
                        <a:t>не позднее 1 декабря </a:t>
                      </a:r>
                      <a:r>
                        <a:rPr lang="ru-RU" sz="1000" b="0" dirty="0" smtClean="0">
                          <a:solidFill>
                            <a:schemeClr val="tx1"/>
                          </a:solidFill>
                        </a:rPr>
                        <a:t>года, следующего за истекшим налоговым периодом</a:t>
                      </a:r>
                    </a:p>
                    <a:p>
                      <a:pPr algn="just"/>
                      <a:r>
                        <a:rPr lang="ru-RU" sz="1000" b="1" dirty="0" smtClean="0">
                          <a:solidFill>
                            <a:schemeClr val="tx1"/>
                          </a:solidFill>
                        </a:rPr>
                        <a:t>Льготы</a:t>
                      </a:r>
                      <a:r>
                        <a:rPr lang="ru-RU" sz="1000" b="0" dirty="0" smtClean="0">
                          <a:solidFill>
                            <a:schemeClr val="tx1"/>
                          </a:solidFill>
                        </a:rPr>
                        <a:t> предоставляются Героям СССР, Героям РФ, лицам. Награжденным орденом «Слав» трех степеней, инвалидам </a:t>
                      </a:r>
                      <a:r>
                        <a:rPr lang="en-US" sz="1000" b="0" dirty="0" smtClean="0">
                          <a:solidFill>
                            <a:schemeClr val="tx1"/>
                          </a:solidFill>
                        </a:rPr>
                        <a:t>I</a:t>
                      </a:r>
                      <a:r>
                        <a:rPr lang="ru-RU" sz="1000" b="0" dirty="0" smtClean="0">
                          <a:solidFill>
                            <a:schemeClr val="tx1"/>
                          </a:solidFill>
                        </a:rPr>
                        <a:t> и</a:t>
                      </a:r>
                      <a:r>
                        <a:rPr lang="en-US" sz="1000" b="0" dirty="0" smtClean="0">
                          <a:solidFill>
                            <a:schemeClr val="tx1"/>
                          </a:solidFill>
                        </a:rPr>
                        <a:t> II </a:t>
                      </a:r>
                      <a:r>
                        <a:rPr lang="ru-RU" sz="1000" b="0" dirty="0" smtClean="0">
                          <a:solidFill>
                            <a:schemeClr val="tx1"/>
                          </a:solidFill>
                        </a:rPr>
                        <a:t>групп инвалидности, участникам ВОВ, инвалидам с детства, детям – инвалидам, «чернобыльцам», пенсионерам, лицам. Достигшим возраста 60 и 55 лет (соответственно мужчины и женщины) в отношении одного объекта каждого типа (квартира, дом, гараж) </a:t>
                      </a:r>
                    </a:p>
                    <a:p>
                      <a:pPr algn="just"/>
                      <a:r>
                        <a:rPr lang="ru-RU" sz="1000" b="1" dirty="0" smtClean="0">
                          <a:solidFill>
                            <a:schemeClr val="tx1"/>
                          </a:solidFill>
                        </a:rPr>
                        <a:t>100% налога поступает в бюджет округа</a:t>
                      </a:r>
                    </a:p>
                    <a:p>
                      <a:pPr algn="just"/>
                      <a:endParaRPr lang="ru-RU" sz="1400" b="0" dirty="0">
                        <a:solidFill>
                          <a:schemeClr val="tx1"/>
                        </a:solidFill>
                      </a:endParaRPr>
                    </a:p>
                  </a:txBody>
                  <a:tcPr>
                    <a:solidFill>
                      <a:srgbClr val="FFFF00"/>
                    </a:solidFill>
                  </a:tcPr>
                </a:tc>
              </a:tr>
            </a:tbl>
          </a:graphicData>
        </a:graphic>
      </p:graphicFrame>
      <p:graphicFrame>
        <p:nvGraphicFramePr>
          <p:cNvPr id="8" name="Таблица 7"/>
          <p:cNvGraphicFramePr>
            <a:graphicFrameLocks noGrp="1"/>
          </p:cNvGraphicFramePr>
          <p:nvPr>
            <p:extLst>
              <p:ext uri="{D42A27DB-BD31-4B8C-83A1-F6EECF244321}">
                <p14:modId xmlns="" xmlns:p14="http://schemas.microsoft.com/office/powerpoint/2010/main" val="1458099699"/>
              </p:ext>
            </p:extLst>
          </p:nvPr>
        </p:nvGraphicFramePr>
        <p:xfrm>
          <a:off x="500042" y="6143636"/>
          <a:ext cx="2857520" cy="2786082"/>
        </p:xfrm>
        <a:graphic>
          <a:graphicData uri="http://schemas.openxmlformats.org/drawingml/2006/table">
            <a:tbl>
              <a:tblPr firstRow="1" bandRow="1">
                <a:tableStyleId>{5C22544A-7EE6-4342-B048-85BDC9FD1C3A}</a:tableStyleId>
              </a:tblPr>
              <a:tblGrid>
                <a:gridCol w="2857520"/>
              </a:tblGrid>
              <a:tr h="2786082">
                <a:tc>
                  <a:txBody>
                    <a:bodyPr/>
                    <a:lstStyle/>
                    <a:p>
                      <a:pPr algn="ctr"/>
                      <a:r>
                        <a:rPr lang="ru-RU" sz="1000" b="1" dirty="0" smtClean="0">
                          <a:solidFill>
                            <a:schemeClr val="tx1"/>
                          </a:solidFill>
                        </a:rPr>
                        <a:t>Земельный налог с физических лиц</a:t>
                      </a:r>
                    </a:p>
                    <a:p>
                      <a:pPr algn="ctr"/>
                      <a:endParaRPr lang="ru-RU" sz="1000" b="1" dirty="0" smtClean="0">
                        <a:solidFill>
                          <a:schemeClr val="tx1"/>
                        </a:solidFill>
                      </a:endParaRPr>
                    </a:p>
                    <a:p>
                      <a:pPr algn="just"/>
                      <a:r>
                        <a:rPr lang="ru-RU" sz="1000" b="0" dirty="0" smtClean="0">
                          <a:solidFill>
                            <a:schemeClr val="tx1"/>
                          </a:solidFill>
                        </a:rPr>
                        <a:t> </a:t>
                      </a:r>
                      <a:r>
                        <a:rPr lang="ru-RU" sz="1000" b="1" dirty="0" smtClean="0">
                          <a:solidFill>
                            <a:schemeClr val="tx1"/>
                          </a:solidFill>
                        </a:rPr>
                        <a:t>Гл. 31 Налогового кодекса РФ</a:t>
                      </a:r>
                    </a:p>
                    <a:p>
                      <a:pPr algn="just"/>
                      <a:r>
                        <a:rPr lang="ru-RU" sz="1000" b="1" dirty="0" smtClean="0">
                          <a:solidFill>
                            <a:schemeClr val="tx1"/>
                          </a:solidFill>
                        </a:rPr>
                        <a:t>Ставки</a:t>
                      </a:r>
                      <a:r>
                        <a:rPr lang="ru-RU" sz="1000" b="0" dirty="0" smtClean="0">
                          <a:solidFill>
                            <a:schemeClr val="tx1"/>
                          </a:solidFill>
                        </a:rPr>
                        <a:t> утверждены Решением Совета депутатов МО «Муниципальный округ </a:t>
                      </a:r>
                      <a:r>
                        <a:rPr lang="ru-RU" sz="1000" b="0" dirty="0" err="1" smtClean="0">
                          <a:solidFill>
                            <a:schemeClr val="tx1"/>
                          </a:solidFill>
                        </a:rPr>
                        <a:t>Балезинский</a:t>
                      </a:r>
                      <a:r>
                        <a:rPr lang="ru-RU" sz="1000" b="0" dirty="0" smtClean="0">
                          <a:solidFill>
                            <a:schemeClr val="tx1"/>
                          </a:solidFill>
                        </a:rPr>
                        <a:t> район УР» № 2-31 от 15.11.2021 г., зависят от кадастровой стоимости земельного участка </a:t>
                      </a:r>
                    </a:p>
                    <a:p>
                      <a:pPr algn="just"/>
                      <a:r>
                        <a:rPr lang="ru-RU" sz="1000" b="0" dirty="0" smtClean="0">
                          <a:solidFill>
                            <a:schemeClr val="tx1"/>
                          </a:solidFill>
                        </a:rPr>
                        <a:t>Налог уплачивается </a:t>
                      </a:r>
                      <a:r>
                        <a:rPr lang="ru-RU" sz="1000" b="1" dirty="0" smtClean="0">
                          <a:solidFill>
                            <a:schemeClr val="tx1"/>
                          </a:solidFill>
                        </a:rPr>
                        <a:t>не позднее 1 декабря </a:t>
                      </a:r>
                      <a:r>
                        <a:rPr lang="ru-RU" sz="1000" b="0" dirty="0" smtClean="0">
                          <a:solidFill>
                            <a:schemeClr val="tx1"/>
                          </a:solidFill>
                        </a:rPr>
                        <a:t>года, следующего за истекшим налоговым периодом.</a:t>
                      </a:r>
                      <a:endParaRPr lang="ru-RU" sz="1000" b="0" smtClean="0">
                        <a:solidFill>
                          <a:schemeClr val="tx1"/>
                        </a:solidFill>
                      </a:endParaRPr>
                    </a:p>
                    <a:p>
                      <a:pPr algn="just"/>
                      <a:endParaRPr lang="ru-RU" sz="1000" b="0" dirty="0" smtClean="0">
                        <a:solidFill>
                          <a:schemeClr val="tx1"/>
                        </a:solidFill>
                      </a:endParaRPr>
                    </a:p>
                    <a:p>
                      <a:pPr algn="just"/>
                      <a:r>
                        <a:rPr lang="ru-RU" sz="1000" b="1" dirty="0" smtClean="0">
                          <a:solidFill>
                            <a:schemeClr val="tx1"/>
                          </a:solidFill>
                        </a:rPr>
                        <a:t>100% налога поступает в бюджет муниципального округа</a:t>
                      </a:r>
                    </a:p>
                    <a:p>
                      <a:pPr algn="just"/>
                      <a:endParaRPr lang="ru-RU" sz="1400" b="0" dirty="0">
                        <a:solidFill>
                          <a:schemeClr val="tx1"/>
                        </a:solidFill>
                      </a:endParaRPr>
                    </a:p>
                  </a:txBody>
                  <a:tcPr>
                    <a:solidFill>
                      <a:srgbClr val="00B0F0"/>
                    </a:solidFill>
                  </a:tcPr>
                </a:tc>
              </a:tr>
            </a:tbl>
          </a:graphicData>
        </a:graphic>
      </p:graphicFrame>
      <p:sp>
        <p:nvSpPr>
          <p:cNvPr id="9" name="TextBox 8"/>
          <p:cNvSpPr txBox="1"/>
          <p:nvPr/>
        </p:nvSpPr>
        <p:spPr>
          <a:xfrm>
            <a:off x="4000504" y="5715008"/>
            <a:ext cx="2500330" cy="3323987"/>
          </a:xfrm>
          <a:prstGeom prst="rect">
            <a:avLst/>
          </a:prstGeom>
          <a:solidFill>
            <a:srgbClr val="99FF99"/>
          </a:solidFill>
        </p:spPr>
        <p:txBody>
          <a:bodyPr wrap="square" rtlCol="0">
            <a:spAutoFit/>
          </a:bodyPr>
          <a:lstStyle/>
          <a:p>
            <a:r>
              <a:rPr lang="ru-RU" sz="1000" b="1" dirty="0" smtClean="0">
                <a:latin typeface="+mn-lt"/>
              </a:rPr>
              <a:t>Транспортный налог</a:t>
            </a:r>
          </a:p>
          <a:p>
            <a:pPr algn="just"/>
            <a:endParaRPr lang="ru-RU" sz="1000" b="1" dirty="0" smtClean="0">
              <a:latin typeface="+mn-lt"/>
            </a:endParaRPr>
          </a:p>
          <a:p>
            <a:pPr algn="just"/>
            <a:r>
              <a:rPr lang="ru-RU" sz="1000" b="1" dirty="0" smtClean="0">
                <a:latin typeface="+mn-lt"/>
              </a:rPr>
              <a:t>гл.28 Налогового кодекса РФ, Закон УР от 27.11.2002г. № 63-РЗ</a:t>
            </a:r>
          </a:p>
          <a:p>
            <a:r>
              <a:rPr lang="ru-RU" sz="1000" b="1" dirty="0" smtClean="0">
                <a:latin typeface="+mn-lt"/>
              </a:rPr>
              <a:t>Основные ставки:</a:t>
            </a:r>
          </a:p>
          <a:p>
            <a:pPr algn="just"/>
            <a:r>
              <a:rPr lang="ru-RU" sz="1000" dirty="0" smtClean="0">
                <a:latin typeface="+mn-lt"/>
              </a:rPr>
              <a:t>до 100 л.с. – 14 рублей</a:t>
            </a:r>
          </a:p>
          <a:p>
            <a:pPr algn="just"/>
            <a:r>
              <a:rPr lang="ru-RU" sz="1000" dirty="0" smtClean="0">
                <a:latin typeface="+mn-lt"/>
              </a:rPr>
              <a:t>101 – 150 л.с. – 29 рублей</a:t>
            </a:r>
          </a:p>
          <a:p>
            <a:pPr algn="just"/>
            <a:r>
              <a:rPr lang="ru-RU" sz="1000" dirty="0" smtClean="0">
                <a:latin typeface="+mn-lt"/>
              </a:rPr>
              <a:t>151 – 200 л.с. – 50 рублей</a:t>
            </a:r>
          </a:p>
          <a:p>
            <a:pPr algn="just"/>
            <a:r>
              <a:rPr lang="ru-RU" sz="1000" dirty="0" smtClean="0">
                <a:latin typeface="+mn-lt"/>
              </a:rPr>
              <a:t>201 – 250 л.с. – 75 рублей</a:t>
            </a:r>
          </a:p>
          <a:p>
            <a:pPr algn="just"/>
            <a:r>
              <a:rPr lang="ru-RU" sz="1000" dirty="0" smtClean="0">
                <a:latin typeface="+mn-lt"/>
              </a:rPr>
              <a:t>свыше 250 л.с. – 150 рублей</a:t>
            </a:r>
          </a:p>
          <a:p>
            <a:r>
              <a:rPr lang="ru-RU" sz="1000" b="1" dirty="0" smtClean="0">
                <a:latin typeface="+mn-lt"/>
              </a:rPr>
              <a:t>Освобождены от уплаты:</a:t>
            </a:r>
          </a:p>
          <a:p>
            <a:pPr algn="just"/>
            <a:r>
              <a:rPr lang="ru-RU" sz="1000" dirty="0" smtClean="0">
                <a:latin typeface="+mn-lt"/>
              </a:rPr>
              <a:t>Герои СССР, РФ, Соц. Труда, награжденные орденом Славы трех степеней, «чернобыльцы», ветераны ВОВ, инвалиды боевых  действий</a:t>
            </a:r>
          </a:p>
          <a:p>
            <a:r>
              <a:rPr lang="ru-RU" sz="1000" b="1" dirty="0" smtClean="0">
                <a:latin typeface="+mn-lt"/>
              </a:rPr>
              <a:t>Уплачивают 50% ставки</a:t>
            </a:r>
          </a:p>
          <a:p>
            <a:pPr algn="just"/>
            <a:r>
              <a:rPr lang="ru-RU" sz="1000" dirty="0" smtClean="0">
                <a:latin typeface="+mn-lt"/>
              </a:rPr>
              <a:t>пенсионеры, многодетные семьи, лица, достигшие возраста 55 лет для женщин и 60 дет для мужчин, ветераны боевых действий.</a:t>
            </a:r>
          </a:p>
          <a:p>
            <a:pPr algn="just"/>
            <a:r>
              <a:rPr lang="ru-RU" sz="1000" b="1" dirty="0" smtClean="0">
                <a:latin typeface="+mn-lt"/>
              </a:rPr>
              <a:t>100% налога поступает в бюджет УР    </a:t>
            </a:r>
            <a:endParaRPr lang="ru-RU" sz="1000" b="1" dirty="0">
              <a:latin typeface="+mn-lt"/>
            </a:endParaRPr>
          </a:p>
        </p:txBody>
      </p:sp>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Равновесие">
  <a:themeElements>
    <a:clrScheme name="Равновесие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Равновесие">
      <a:majorFont>
        <a:latin typeface="Arial"/>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Равновесие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Равновесие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Равновесие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Равновесие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Равновесие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Равновесие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Равновесие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Равновесие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Равновесие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Balance</Template>
  <TotalTime>10638</TotalTime>
  <Words>6872</Words>
  <Application>Microsoft Office PowerPoint</Application>
  <PresentationFormat>Экран (4:3)</PresentationFormat>
  <Paragraphs>1754</Paragraphs>
  <Slides>42</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42</vt:i4>
      </vt:variant>
    </vt:vector>
  </HeadingPairs>
  <TitlesOfParts>
    <vt:vector size="44" baseType="lpstr">
      <vt:lpstr>Оформление по умолчанию</vt:lpstr>
      <vt:lpstr>Равновесие</vt:lpstr>
      <vt:lpstr>Бюджет для граждан</vt:lpstr>
      <vt:lpstr>АЗБУКА БЮДЖЕТА</vt:lpstr>
      <vt:lpstr>Слайд 3</vt:lpstr>
      <vt:lpstr>Слайд 4</vt:lpstr>
      <vt:lpstr>ОСНОВНЫЕ ХАРАКТЕРСТИКИ БАЛЕЗИНСКОГО РАЙОНА</vt:lpstr>
      <vt:lpstr>Показатели социально-экономического развития Балезинского района </vt:lpstr>
      <vt:lpstr>Основные направления бюджетной и налоговой политики на 2025 год и на плановый период 2026 и 2027 годов (Установлены постановлением Главы МО «Муниципальный округ Балезинский район УР» от 01 ноября 2024 года №  114</vt:lpstr>
      <vt:lpstr>Рейтинг открытости деятельности органов местного самоуправления по управлению общественными финансами за 2023 год  </vt:lpstr>
      <vt:lpstr>Какие налоги уплачивают жители Балезинского района</vt:lpstr>
      <vt:lpstr>ОСНОВНЫЕ ПАРАМЕТРЫ БЮДЖЕТА МО «МУНИЦИПАЛЬНЫЙ ОКРУГ БАЛЕЗИНСКИЙ РАЙОН УДМУРТСКОЙ РЕСПУБЛИКИ» (тыс.руб.)</vt:lpstr>
      <vt:lpstr>Муниципальный долг муниципального образования «Муниципальный округ Балезинский район Удмуртской Республики» (тыс.руб.)</vt:lpstr>
      <vt:lpstr>Доходы бюджета МО «Муниципальный округ Балезинский район Удмуртской Республики»  (тыс.руб.)</vt:lpstr>
      <vt:lpstr>Расходы бюджета МО «Муниципальный округ Балезинский район Удмуртской Республики» по разделам (подразделам) бюджетной классификации (тыс.руб.) </vt:lpstr>
      <vt:lpstr>Слайд 14</vt:lpstr>
      <vt:lpstr>Слайд 15</vt:lpstr>
      <vt:lpstr>Слайд 16</vt:lpstr>
      <vt:lpstr>Расходы бюджета МО «Муниципальный округ Балезинский район Удмуртской Республики» в расчете на душу населения (руб.)  </vt:lpstr>
      <vt:lpstr>Расходы бюджета МО «Муниципальный округ Балезинский район Удмуртской Республики» на реализацию национальных (федеральных) проектов (тыс.руб.) </vt:lpstr>
      <vt:lpstr>Структура расходов бюджета МО «Муниципальный округ Балезинский район Удмуртской Республики»</vt:lpstr>
      <vt:lpstr>Слайд 20</vt:lpstr>
      <vt:lpstr>Муниципальная программа «Развитие образования и воспитание» </vt:lpstr>
      <vt:lpstr>Слайд 22</vt:lpstr>
      <vt:lpstr>Слайд 23</vt:lpstr>
      <vt:lpstr>Муниципальная программа «Охрана здоровья и формирование здорового образа жизни населения»</vt:lpstr>
      <vt:lpstr>Слайд 25</vt:lpstr>
      <vt:lpstr>Муниципальная программа «Развитие культуры»</vt:lpstr>
      <vt:lpstr>Слайд 27</vt:lpstr>
      <vt:lpstr>Муниципальная программа «Создание условий для устойчивого экономического развития»  </vt:lpstr>
      <vt:lpstr>Слайд 29</vt:lpstr>
      <vt:lpstr>Муниципальная программа «Безопасность»</vt:lpstr>
      <vt:lpstr>Слайд 31</vt:lpstr>
      <vt:lpstr>Муниципальная программа «Муниципальное хозяйство»</vt:lpstr>
      <vt:lpstr>Слайд 33</vt:lpstr>
      <vt:lpstr>Слайд 34</vt:lpstr>
      <vt:lpstr>Слайд 35</vt:lpstr>
      <vt:lpstr>Муниципальная программа «Энергосбережение и повышение энергетической эффективности муниципального образования»</vt:lpstr>
      <vt:lpstr>Муниципальная программа «Муниципальное управление»</vt:lpstr>
      <vt:lpstr>Слайд 38</vt:lpstr>
      <vt:lpstr>Слайд 39</vt:lpstr>
      <vt:lpstr>Меры социальной поддержки за счет бюджета МО «Муниципальный округ Балезинский район Удмуртской Республики» </vt:lpstr>
      <vt:lpstr>Слайд 41</vt:lpstr>
      <vt:lpstr>Слайд 42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User</cp:lastModifiedBy>
  <cp:revision>1074</cp:revision>
  <cp:lastPrinted>2021-11-15T06:56:15Z</cp:lastPrinted>
  <dcterms:created xsi:type="dcterms:W3CDTF">2015-12-08T04:21:34Z</dcterms:created>
  <dcterms:modified xsi:type="dcterms:W3CDTF">2024-12-20T05:33:31Z</dcterms:modified>
</cp:coreProperties>
</file>