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59" r:id="rId2"/>
    <p:sldMasterId id="2147483786" r:id="rId3"/>
    <p:sldMasterId id="2147483802" r:id="rId4"/>
    <p:sldMasterId id="2147483818" r:id="rId5"/>
    <p:sldMasterId id="2147483830" r:id="rId6"/>
    <p:sldMasterId id="2147483842" r:id="rId7"/>
    <p:sldMasterId id="2147483854" r:id="rId8"/>
    <p:sldMasterId id="2147483870" r:id="rId9"/>
  </p:sldMasterIdLst>
  <p:notesMasterIdLst>
    <p:notesMasterId r:id="rId54"/>
  </p:notesMasterIdLst>
  <p:sldIdLst>
    <p:sldId id="256" r:id="rId10"/>
    <p:sldId id="257" r:id="rId11"/>
    <p:sldId id="258" r:id="rId12"/>
    <p:sldId id="259" r:id="rId13"/>
    <p:sldId id="260" r:id="rId14"/>
    <p:sldId id="261" r:id="rId15"/>
    <p:sldId id="343" r:id="rId16"/>
    <p:sldId id="308" r:id="rId17"/>
    <p:sldId id="316" r:id="rId18"/>
    <p:sldId id="344" r:id="rId19"/>
    <p:sldId id="309" r:id="rId20"/>
    <p:sldId id="311" r:id="rId21"/>
    <p:sldId id="263" r:id="rId22"/>
    <p:sldId id="264" r:id="rId23"/>
    <p:sldId id="345" r:id="rId24"/>
    <p:sldId id="346" r:id="rId25"/>
    <p:sldId id="318" r:id="rId26"/>
    <p:sldId id="347" r:id="rId27"/>
    <p:sldId id="321" r:id="rId28"/>
    <p:sldId id="265" r:id="rId29"/>
    <p:sldId id="266" r:id="rId30"/>
    <p:sldId id="267" r:id="rId31"/>
    <p:sldId id="268" r:id="rId32"/>
    <p:sldId id="278" r:id="rId33"/>
    <p:sldId id="269" r:id="rId34"/>
    <p:sldId id="270" r:id="rId35"/>
    <p:sldId id="327" r:id="rId36"/>
    <p:sldId id="328" r:id="rId37"/>
    <p:sldId id="329" r:id="rId38"/>
    <p:sldId id="340" r:id="rId39"/>
    <p:sldId id="341" r:id="rId40"/>
    <p:sldId id="330" r:id="rId41"/>
    <p:sldId id="331" r:id="rId42"/>
    <p:sldId id="332" r:id="rId43"/>
    <p:sldId id="335" r:id="rId44"/>
    <p:sldId id="322" r:id="rId45"/>
    <p:sldId id="336" r:id="rId46"/>
    <p:sldId id="348" r:id="rId47"/>
    <p:sldId id="337" r:id="rId48"/>
    <p:sldId id="338" r:id="rId49"/>
    <p:sldId id="349" r:id="rId50"/>
    <p:sldId id="276" r:id="rId51"/>
    <p:sldId id="339" r:id="rId52"/>
    <p:sldId id="305" r:id="rId53"/>
  </p:sldIdLst>
  <p:sldSz cx="6858000" cy="9144000" type="screen4x3"/>
  <p:notesSz cx="6858000" cy="9144000"/>
  <p:defaultTextStyle>
    <a:defPPr>
      <a:defRPr lang="ru-RU"/>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Times New Roman" pitchFamily="18" charset="0"/>
        <a:ea typeface="+mn-ea"/>
        <a:cs typeface="+mn-cs"/>
      </a:defRPr>
    </a:lvl2pPr>
    <a:lvl3pPr marL="914400" algn="ctr" rtl="0" fontAlgn="base">
      <a:spcBef>
        <a:spcPct val="0"/>
      </a:spcBef>
      <a:spcAft>
        <a:spcPct val="0"/>
      </a:spcAft>
      <a:defRPr sz="1400" kern="1200">
        <a:solidFill>
          <a:schemeClr val="tx1"/>
        </a:solidFill>
        <a:latin typeface="Times New Roman" pitchFamily="18" charset="0"/>
        <a:ea typeface="+mn-ea"/>
        <a:cs typeface="+mn-cs"/>
      </a:defRPr>
    </a:lvl3pPr>
    <a:lvl4pPr marL="1371600" algn="ctr" rtl="0" fontAlgn="base">
      <a:spcBef>
        <a:spcPct val="0"/>
      </a:spcBef>
      <a:spcAft>
        <a:spcPct val="0"/>
      </a:spcAft>
      <a:defRPr sz="1400" kern="1200">
        <a:solidFill>
          <a:schemeClr val="tx1"/>
        </a:solidFill>
        <a:latin typeface="Times New Roman" pitchFamily="18" charset="0"/>
        <a:ea typeface="+mn-ea"/>
        <a:cs typeface="+mn-cs"/>
      </a:defRPr>
    </a:lvl4pPr>
    <a:lvl5pPr marL="1828800" algn="ct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329" autoAdjust="0"/>
    <p:restoredTop sz="99053" autoAdjust="0"/>
  </p:normalViewPr>
  <p:slideViewPr>
    <p:cSldViewPr>
      <p:cViewPr>
        <p:scale>
          <a:sx n="100" d="100"/>
          <a:sy n="100" d="100"/>
        </p:scale>
        <p:origin x="-1182" y="16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c:v>
                </c:pt>
              </c:strCache>
            </c:strRef>
          </c:tx>
          <c:explosion val="25"/>
          <c:dPt>
            <c:idx val="0"/>
            <c:bubble3D val="0"/>
            <c:spPr>
              <a:solidFill>
                <a:schemeClr val="tx2">
                  <a:lumMod val="40000"/>
                  <a:lumOff val="60000"/>
                </a:schemeClr>
              </a:solidFill>
            </c:spPr>
          </c:dPt>
          <c:dPt>
            <c:idx val="1"/>
            <c:bubble3D val="0"/>
            <c:spPr>
              <a:solidFill>
                <a:srgbClr val="FFFF00"/>
              </a:solidFill>
            </c:spPr>
          </c:dPt>
          <c:dLbls>
            <c:showLegendKey val="0"/>
            <c:showVal val="1"/>
            <c:showCatName val="0"/>
            <c:showSerName val="0"/>
            <c:showPercent val="0"/>
            <c:showBubbleSize val="0"/>
            <c:showLeaderLines val="1"/>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24.7</c:v>
                </c:pt>
                <c:pt idx="1">
                  <c:v>75.3</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976329347720565"/>
          <c:y val="0.18859290661873654"/>
        </c:manualLayout>
      </c:layout>
      <c:overlay val="0"/>
      <c:txPr>
        <a:bodyPr/>
        <a:lstStyle/>
        <a:p>
          <a:pPr>
            <a:defRPr sz="1100"/>
          </a:pPr>
          <a:endParaRPr lang="ru-RU"/>
        </a:p>
      </c:txPr>
    </c:title>
    <c:autoTitleDeleted val="0"/>
    <c:plotArea>
      <c:layout/>
      <c:doughnutChart>
        <c:varyColors val="1"/>
        <c:ser>
          <c:idx val="0"/>
          <c:order val="0"/>
          <c:tx>
            <c:strRef>
              <c:f>Лист1!$B$1</c:f>
              <c:strCache>
                <c:ptCount val="1"/>
                <c:pt idx="0">
                  <c:v>Доля в общем объеме расходов (%%)</c:v>
                </c:pt>
              </c:strCache>
            </c:strRef>
          </c:tx>
          <c:explosion val="25"/>
          <c:dPt>
            <c:idx val="0"/>
            <c:bubble3D val="0"/>
            <c:spPr>
              <a:solidFill>
                <a:srgbClr val="FFFF00"/>
              </a:solidFill>
            </c:spPr>
          </c:dPt>
          <c:dPt>
            <c:idx val="1"/>
            <c:bubble3D val="0"/>
            <c:explosion val="40"/>
            <c:spPr>
              <a:solidFill>
                <a:srgbClr val="FF0000"/>
              </a:solidFill>
            </c:spPr>
          </c:dPt>
          <c:dPt>
            <c:idx val="3"/>
            <c:bubble3D val="0"/>
            <c:explosion val="42"/>
            <c:spPr>
              <a:solidFill>
                <a:schemeClr val="accent1">
                  <a:lumMod val="90000"/>
                </a:schemeClr>
              </a:solidFill>
            </c:spPr>
          </c:dPt>
          <c:dPt>
            <c:idx val="4"/>
            <c:bubble3D val="0"/>
            <c:spPr>
              <a:solidFill>
                <a:srgbClr val="FFC000"/>
              </a:solidFill>
            </c:spPr>
          </c:dPt>
          <c:dPt>
            <c:idx val="5"/>
            <c:bubble3D val="0"/>
            <c:spPr>
              <a:solidFill>
                <a:srgbClr val="00B0F0"/>
              </a:solidFill>
            </c:spPr>
          </c:dPt>
          <c:dPt>
            <c:idx val="6"/>
            <c:bubble3D val="0"/>
            <c:explosion val="29"/>
            <c:spPr>
              <a:solidFill>
                <a:srgbClr val="990099"/>
              </a:solidFill>
            </c:spPr>
          </c:dPt>
          <c:dPt>
            <c:idx val="7"/>
            <c:bubble3D val="0"/>
            <c:explosion val="46"/>
            <c:spPr>
              <a:solidFill>
                <a:srgbClr val="C00000"/>
              </a:solidFill>
            </c:spPr>
          </c:dPt>
          <c:dLbls>
            <c:dLbl>
              <c:idx val="6"/>
              <c:layout>
                <c:manualLayout>
                  <c:x val="-3.9094650205761319E-2"/>
                  <c:y val="-8.7311530842007296E-2"/>
                </c:manualLayout>
              </c:layout>
              <c:showLegendKey val="0"/>
              <c:showVal val="1"/>
              <c:showCatName val="0"/>
              <c:showSerName val="0"/>
              <c:showPercent val="0"/>
              <c:showBubbleSize val="0"/>
            </c:dLbl>
            <c:dLbl>
              <c:idx val="7"/>
              <c:layout>
                <c:manualLayout>
                  <c:x val="-6.3786008230452634E-2"/>
                  <c:y val="-1.3969844934721231E-2"/>
                </c:manualLayout>
              </c:layout>
              <c:showLegendKey val="0"/>
              <c:showVal val="1"/>
              <c:showCatName val="0"/>
              <c:showSerName val="0"/>
              <c:showPercent val="0"/>
              <c:showBubbleSize val="0"/>
            </c:dLbl>
            <c:txPr>
              <a:bodyPr/>
              <a:lstStyle/>
              <a:p>
                <a:pPr>
                  <a:defRPr sz="1400" baseline="0"/>
                </a:pPr>
                <a:endParaRPr lang="ru-RU"/>
              </a:p>
            </c:txPr>
            <c:showLegendKey val="0"/>
            <c:showVal val="1"/>
            <c:showCatName val="0"/>
            <c:showSerName val="0"/>
            <c:showPercent val="0"/>
            <c:showBubbleSize val="0"/>
            <c:showLeaderLines val="1"/>
          </c:dLbls>
          <c:cat>
            <c:strRef>
              <c:f>Лист1!$A$2:$A$9</c:f>
              <c:strCache>
                <c:ptCount val="8"/>
                <c:pt idx="0">
                  <c:v>Расходы на выплаты персоналу в целях обеспечения выполнения функций органами местного самоуправления, казенными учреждениями ( с учетом расходов на выплату заработной платы)</c:v>
                </c:pt>
                <c:pt idx="1">
                  <c:v>Закупка товаров, работ, услуг для обеспечения муниципальных нужд</c:v>
                </c:pt>
                <c:pt idx="2">
                  <c:v>Социальное обеспечение и иные выплаты населению</c:v>
                </c:pt>
                <c:pt idx="3">
                  <c:v>Капитальные вложения в объекты муниципальной собственности</c:v>
                </c:pt>
                <c:pt idx="4">
                  <c:v>Межбюджетные трансферты</c:v>
                </c:pt>
                <c:pt idx="5">
                  <c:v>Предоставление субсидий бюджетным,автономным учреждениям (с учетом расходов на выплату заработной платы) </c:v>
                </c:pt>
                <c:pt idx="6">
                  <c:v>Обслуживание муниципального долга </c:v>
                </c:pt>
                <c:pt idx="7">
                  <c:v>Иные расходы</c:v>
                </c:pt>
              </c:strCache>
            </c:strRef>
          </c:cat>
          <c:val>
            <c:numRef>
              <c:f>Лист1!$B$2:$B$9</c:f>
              <c:numCache>
                <c:formatCode>#,##0.0</c:formatCode>
                <c:ptCount val="8"/>
                <c:pt idx="0">
                  <c:v>9.1999999999999993</c:v>
                </c:pt>
                <c:pt idx="1">
                  <c:v>9.1999999999999993</c:v>
                </c:pt>
                <c:pt idx="2">
                  <c:v>2.4</c:v>
                </c:pt>
                <c:pt idx="3">
                  <c:v>4.2</c:v>
                </c:pt>
                <c:pt idx="4">
                  <c:v>3.6</c:v>
                </c:pt>
                <c:pt idx="5">
                  <c:v>70.8</c:v>
                </c:pt>
                <c:pt idx="6">
                  <c:v>0.4</c:v>
                </c:pt>
                <c:pt idx="7">
                  <c:v>0.2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5310181134765799"/>
          <c:y val="0"/>
          <c:w val="0.33455250964000088"/>
          <c:h val="1"/>
        </c:manualLayout>
      </c:layout>
      <c:overlay val="0"/>
      <c:txPr>
        <a:bodyPr/>
        <a:lstStyle/>
        <a:p>
          <a:pPr>
            <a:defRPr sz="1000" kern="1200" spc="-1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627BD-0371-431C-9851-4982EF93FB5E}" type="datetimeFigureOut">
              <a:rPr lang="ru-RU" smtClean="0"/>
              <a:pPr/>
              <a:t>18.05.2021</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F0619-5660-4B0C-9FC1-F61B8C20757E}" type="slidenum">
              <a:rPr lang="ru-RU" smtClean="0"/>
              <a:pPr/>
              <a:t>‹#›</a:t>
            </a:fld>
            <a:endParaRPr lang="ru-RU"/>
          </a:p>
        </p:txBody>
      </p:sp>
    </p:spTree>
    <p:extLst>
      <p:ext uri="{BB962C8B-B14F-4D97-AF65-F5344CB8AC3E}">
        <p14:creationId xmlns:p14="http://schemas.microsoft.com/office/powerpoint/2010/main" val="401107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BC2942-28DE-47A0-86B9-C89F509C8005}" type="slidenum">
              <a:rPr lang="ru-RU" smtClean="0"/>
              <a:pPr/>
              <a:t>30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7"/>
            <a:ext cx="5829300" cy="196056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F628EAA-8147-40D2-9691-CC38B02BC263}"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575FC70-BD31-40BF-B2DF-018CBCBD623F}" type="slidenum">
              <a:rPr lang="ru-RU"/>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6"/>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6"/>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40303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537815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367849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6"/>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056820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558490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73"/>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01635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766072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24"/>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78546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17980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3"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3"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015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6"/>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6"/>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D46BA4C-FCA1-4CEB-9D29-1DD3B343796F}" type="slidenum">
              <a:rPr lang="ru-RU"/>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70823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06340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4"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91"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4" y="1913472"/>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24838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459508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480169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7"/>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7"/>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3168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342900" y="2133600"/>
            <a:ext cx="3009900" cy="6034088"/>
          </a:xfrm>
        </p:spPr>
        <p:txBody>
          <a:bodyPr/>
          <a:lstStyle/>
          <a:p>
            <a:endParaRPr lang="ru-RU"/>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42900" y="8326439"/>
            <a:ext cx="1600200" cy="635000"/>
          </a:xfrm>
        </p:spPr>
        <p:txBody>
          <a:bodyPr/>
          <a:lstStyle>
            <a:lvl1pPr>
              <a:defRPr/>
            </a:lvl1pPr>
          </a:lstStyle>
          <a:p>
            <a:endParaRPr lang="ru-RU"/>
          </a:p>
        </p:txBody>
      </p:sp>
      <p:sp>
        <p:nvSpPr>
          <p:cNvPr id="6" name="Нижний колонтитул 5"/>
          <p:cNvSpPr>
            <a:spLocks noGrp="1"/>
          </p:cNvSpPr>
          <p:nvPr>
            <p:ph type="ftr" sz="quarter" idx="11"/>
          </p:nvPr>
        </p:nvSpPr>
        <p:spPr>
          <a:xfrm>
            <a:off x="2343150" y="8326439"/>
            <a:ext cx="2171700" cy="635000"/>
          </a:xfrm>
        </p:spPr>
        <p:txBody>
          <a:bodyPr/>
          <a:lstStyle>
            <a:lvl1pPr>
              <a:defRPr/>
            </a:lvl1pPr>
          </a:lstStyle>
          <a:p>
            <a:endParaRPr lang="ru-RU"/>
          </a:p>
        </p:txBody>
      </p:sp>
      <p:sp>
        <p:nvSpPr>
          <p:cNvPr id="7" name="Номер слайда 6"/>
          <p:cNvSpPr>
            <a:spLocks noGrp="1"/>
          </p:cNvSpPr>
          <p:nvPr>
            <p:ph type="sldNum" sz="quarter" idx="12"/>
          </p:nvPr>
        </p:nvSpPr>
        <p:spPr>
          <a:xfrm>
            <a:off x="4914900" y="8326439"/>
            <a:ext cx="1600200" cy="635000"/>
          </a:xfrm>
        </p:spPr>
        <p:txBody>
          <a:bodyPr/>
          <a:lstStyle>
            <a:lvl1pPr>
              <a:defRPr/>
            </a:lvl1pPr>
          </a:lstStyle>
          <a:p>
            <a:fld id="{777DF326-C2BE-4132-A84D-FAB935905917}"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endParaRPr lang="ru-RU"/>
          </a:p>
        </p:txBody>
      </p:sp>
      <p:sp>
        <p:nvSpPr>
          <p:cNvPr id="4" name="Дата 3"/>
          <p:cNvSpPr>
            <a:spLocks noGrp="1"/>
          </p:cNvSpPr>
          <p:nvPr>
            <p:ph type="dt" sz="half" idx="10"/>
          </p:nvPr>
        </p:nvSpPr>
        <p:spPr>
          <a:xfrm>
            <a:off x="342900" y="8326439"/>
            <a:ext cx="1600200" cy="635000"/>
          </a:xfrm>
        </p:spPr>
        <p:txBody>
          <a:bodyPr/>
          <a:lstStyle>
            <a:lvl1pPr>
              <a:defRPr/>
            </a:lvl1pPr>
          </a:lstStyle>
          <a:p>
            <a:endParaRPr lang="ru-RU"/>
          </a:p>
        </p:txBody>
      </p:sp>
      <p:sp>
        <p:nvSpPr>
          <p:cNvPr id="5" name="Нижний колонтитул 4"/>
          <p:cNvSpPr>
            <a:spLocks noGrp="1"/>
          </p:cNvSpPr>
          <p:nvPr>
            <p:ph type="ftr" sz="quarter" idx="11"/>
          </p:nvPr>
        </p:nvSpPr>
        <p:spPr>
          <a:xfrm>
            <a:off x="2343150" y="8326439"/>
            <a:ext cx="2171700" cy="635000"/>
          </a:xfrm>
        </p:spPr>
        <p:txBody>
          <a:bodyPr/>
          <a:lstStyle>
            <a:lvl1pPr>
              <a:defRPr/>
            </a:lvl1pPr>
          </a:lstStyle>
          <a:p>
            <a:endParaRPr lang="ru-RU"/>
          </a:p>
        </p:txBody>
      </p:sp>
      <p:sp>
        <p:nvSpPr>
          <p:cNvPr id="6" name="Номер слайда 5"/>
          <p:cNvSpPr>
            <a:spLocks noGrp="1"/>
          </p:cNvSpPr>
          <p:nvPr>
            <p:ph type="sldNum" sz="quarter" idx="12"/>
          </p:nvPr>
        </p:nvSpPr>
        <p:spPr>
          <a:xfrm>
            <a:off x="4914900" y="8326439"/>
            <a:ext cx="1600200" cy="635000"/>
          </a:xfrm>
        </p:spPr>
        <p:txBody>
          <a:bodyPr/>
          <a:lstStyle>
            <a:lvl1pPr>
              <a:defRPr/>
            </a:lvl1pPr>
          </a:lstStyle>
          <a:p>
            <a:fld id="{75B1992B-0D19-41E3-8464-A17502F454A7}"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42900" y="366716"/>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342900" y="8326439"/>
            <a:ext cx="1600200" cy="635000"/>
          </a:xfrm>
        </p:spPr>
        <p:txBody>
          <a:bodyPr/>
          <a:lstStyle>
            <a:lvl1pPr>
              <a:defRPr/>
            </a:lvl1pPr>
          </a:lstStyle>
          <a:p>
            <a:endParaRPr lang="ru-RU"/>
          </a:p>
        </p:txBody>
      </p:sp>
      <p:sp>
        <p:nvSpPr>
          <p:cNvPr id="4" name="Нижний колонтитул 3"/>
          <p:cNvSpPr>
            <a:spLocks noGrp="1"/>
          </p:cNvSpPr>
          <p:nvPr>
            <p:ph type="ftr" sz="quarter" idx="11"/>
          </p:nvPr>
        </p:nvSpPr>
        <p:spPr>
          <a:xfrm>
            <a:off x="2343150" y="8326439"/>
            <a:ext cx="2171700" cy="635000"/>
          </a:xfrm>
        </p:spPr>
        <p:txBody>
          <a:bodyPr/>
          <a:lstStyle>
            <a:lvl1pPr>
              <a:defRPr/>
            </a:lvl1pPr>
          </a:lstStyle>
          <a:p>
            <a:endParaRPr lang="ru-RU"/>
          </a:p>
        </p:txBody>
      </p:sp>
      <p:sp>
        <p:nvSpPr>
          <p:cNvPr id="5" name="Номер слайда 4"/>
          <p:cNvSpPr>
            <a:spLocks noGrp="1"/>
          </p:cNvSpPr>
          <p:nvPr>
            <p:ph type="sldNum" sz="quarter" idx="12"/>
          </p:nvPr>
        </p:nvSpPr>
        <p:spPr>
          <a:xfrm>
            <a:off x="4914900" y="8326439"/>
            <a:ext cx="1600200" cy="635000"/>
          </a:xfrm>
        </p:spPr>
        <p:txBody>
          <a:bodyPr/>
          <a:lstStyle>
            <a:lvl1pPr>
              <a:defRPr/>
            </a:lvl1pPr>
          </a:lstStyle>
          <a:p>
            <a:fld id="{950931B9-ABE8-4EAC-95AC-11F45A27FA30}"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42900" y="8326439"/>
            <a:ext cx="1600200" cy="635000"/>
          </a:xfrm>
        </p:spPr>
        <p:txBody>
          <a:bodyPr/>
          <a:lstStyle>
            <a:lvl1pPr>
              <a:defRPr/>
            </a:lvl1pPr>
          </a:lstStyle>
          <a:p>
            <a:endParaRPr lang="ru-RU"/>
          </a:p>
        </p:txBody>
      </p:sp>
      <p:sp>
        <p:nvSpPr>
          <p:cNvPr id="6" name="Нижний колонтитул 5"/>
          <p:cNvSpPr>
            <a:spLocks noGrp="1"/>
          </p:cNvSpPr>
          <p:nvPr>
            <p:ph type="ftr" sz="quarter" idx="11"/>
          </p:nvPr>
        </p:nvSpPr>
        <p:spPr>
          <a:xfrm>
            <a:off x="2343150" y="8326439"/>
            <a:ext cx="2171700" cy="635000"/>
          </a:xfrm>
        </p:spPr>
        <p:txBody>
          <a:bodyPr/>
          <a:lstStyle>
            <a:lvl1pPr>
              <a:defRPr/>
            </a:lvl1pPr>
          </a:lstStyle>
          <a:p>
            <a:endParaRPr lang="ru-RU"/>
          </a:p>
        </p:txBody>
      </p:sp>
      <p:sp>
        <p:nvSpPr>
          <p:cNvPr id="7" name="Номер слайда 6"/>
          <p:cNvSpPr>
            <a:spLocks noGrp="1"/>
          </p:cNvSpPr>
          <p:nvPr>
            <p:ph type="sldNum" sz="quarter" idx="12"/>
          </p:nvPr>
        </p:nvSpPr>
        <p:spPr>
          <a:xfrm>
            <a:off x="4914900" y="8326439"/>
            <a:ext cx="1600200" cy="635000"/>
          </a:xfrm>
        </p:spPr>
        <p:txBody>
          <a:bodyPr/>
          <a:lstStyle>
            <a:lvl1pPr>
              <a:defRPr/>
            </a:lvl1pPr>
          </a:lstStyle>
          <a:p>
            <a:fld id="{21DAA79F-E167-480D-8646-EFAA122AC0B9}"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2274" name="Group 2"/>
          <p:cNvGrpSpPr>
            <a:grpSpLocks/>
          </p:cNvGrpSpPr>
          <p:nvPr/>
        </p:nvGrpSpPr>
        <p:grpSpPr bwMode="auto">
          <a:xfrm>
            <a:off x="2851164" y="2386015"/>
            <a:ext cx="4005263" cy="6740525"/>
            <a:chOff x="2394" y="1127"/>
            <a:chExt cx="3364" cy="3185"/>
          </a:xfrm>
        </p:grpSpPr>
        <p:sp>
          <p:nvSpPr>
            <p:cNvPr id="18227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7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227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7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7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8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8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8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8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8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8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8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ru-RU"/>
            </a:p>
          </p:txBody>
        </p:sp>
        <p:sp>
          <p:nvSpPr>
            <p:cNvPr id="18228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18228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8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18229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ru-RU"/>
            </a:p>
          </p:txBody>
        </p:sp>
        <p:sp>
          <p:nvSpPr>
            <p:cNvPr id="18230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230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ru-RU"/>
            </a:p>
          </p:txBody>
        </p:sp>
        <p:sp>
          <p:nvSpPr>
            <p:cNvPr id="18230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30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30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ru-RU"/>
            </a:p>
          </p:txBody>
        </p:sp>
        <p:sp>
          <p:nvSpPr>
            <p:cNvPr id="18230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30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230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ru-RU"/>
            </a:p>
          </p:txBody>
        </p:sp>
        <p:sp>
          <p:nvSpPr>
            <p:cNvPr id="18230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grpSp>
      <p:sp>
        <p:nvSpPr>
          <p:cNvPr id="182309" name="Rectangle 37"/>
          <p:cNvSpPr>
            <a:spLocks noGrp="1" noChangeArrowheads="1"/>
          </p:cNvSpPr>
          <p:nvPr>
            <p:ph type="dt" sz="half" idx="2"/>
          </p:nvPr>
        </p:nvSpPr>
        <p:spPr/>
        <p:txBody>
          <a:bodyPr/>
          <a:lstStyle>
            <a:lvl1pPr>
              <a:defRPr/>
            </a:lvl1pPr>
          </a:lstStyle>
          <a:p>
            <a:endParaRPr lang="ru-RU"/>
          </a:p>
        </p:txBody>
      </p:sp>
      <p:sp>
        <p:nvSpPr>
          <p:cNvPr id="182310" name="Rectangle 38"/>
          <p:cNvSpPr>
            <a:spLocks noGrp="1" noChangeArrowheads="1"/>
          </p:cNvSpPr>
          <p:nvPr>
            <p:ph type="ftr" sz="quarter" idx="3"/>
          </p:nvPr>
        </p:nvSpPr>
        <p:spPr/>
        <p:txBody>
          <a:bodyPr/>
          <a:lstStyle>
            <a:lvl1pPr>
              <a:defRPr/>
            </a:lvl1pPr>
          </a:lstStyle>
          <a:p>
            <a:endParaRPr lang="ru-RU"/>
          </a:p>
        </p:txBody>
      </p:sp>
      <p:sp>
        <p:nvSpPr>
          <p:cNvPr id="182311" name="Rectangle 39"/>
          <p:cNvSpPr>
            <a:spLocks noGrp="1" noChangeArrowheads="1"/>
          </p:cNvSpPr>
          <p:nvPr>
            <p:ph type="subTitle" idx="1"/>
          </p:nvPr>
        </p:nvSpPr>
        <p:spPr>
          <a:xfrm>
            <a:off x="1028700" y="5181600"/>
            <a:ext cx="4800600" cy="2336800"/>
          </a:xfrm>
        </p:spPr>
        <p:txBody>
          <a:bodyPr/>
          <a:lstStyle>
            <a:lvl1pPr marL="0" indent="0" algn="ctr">
              <a:buFont typeface="Wingdings" pitchFamily="2" charset="2"/>
              <a:buNone/>
              <a:defRPr/>
            </a:lvl1pPr>
          </a:lstStyle>
          <a:p>
            <a:r>
              <a:rPr lang="ru-RU"/>
              <a:t>Образец подзаголовка</a:t>
            </a:r>
          </a:p>
        </p:txBody>
      </p:sp>
      <p:sp>
        <p:nvSpPr>
          <p:cNvPr id="182312" name="Rectangle 40"/>
          <p:cNvSpPr>
            <a:spLocks noGrp="1" noChangeArrowheads="1"/>
          </p:cNvSpPr>
          <p:nvPr>
            <p:ph type="ctrTitle"/>
          </p:nvPr>
        </p:nvSpPr>
        <p:spPr>
          <a:xfrm>
            <a:off x="514350" y="2357437"/>
            <a:ext cx="5829300" cy="2316163"/>
          </a:xfrm>
        </p:spPr>
        <p:txBody>
          <a:bodyPr anchor="b" anchorCtr="1"/>
          <a:lstStyle>
            <a:lvl1pPr>
              <a:defRPr sz="5400"/>
            </a:lvl1pPr>
          </a:lstStyle>
          <a:p>
            <a:r>
              <a:rPr lang="ru-RU"/>
              <a:t>Образец заголовка</a:t>
            </a:r>
          </a:p>
        </p:txBody>
      </p:sp>
      <p:sp>
        <p:nvSpPr>
          <p:cNvPr id="182313" name="Rectangle 41"/>
          <p:cNvSpPr>
            <a:spLocks noGrp="1" noChangeArrowheads="1"/>
          </p:cNvSpPr>
          <p:nvPr>
            <p:ph type="sldNum" sz="quarter" idx="4"/>
          </p:nvPr>
        </p:nvSpPr>
        <p:spPr/>
        <p:txBody>
          <a:bodyPr/>
          <a:lstStyle>
            <a:lvl1pPr>
              <a:defRPr/>
            </a:lvl1pPr>
          </a:lstStyle>
          <a:p>
            <a:fld id="{B073491A-1AB1-4A7A-84D9-FF739355099E}"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143E597-FC61-4791-BDE4-AAC61E8A18E3}"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9"/>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73E479E-B471-4B57-99B6-508CED7673EF}"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8"/>
            <a:ext cx="3009900" cy="6040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8"/>
            <a:ext cx="3009900" cy="6040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42ACC9-B51C-4F13-BEC0-188E2FB01001}"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6009693-3200-40B4-9F0B-33F68950F042}"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220D28A-6202-4807-AB19-320B54E72AAE}"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0520AD3-8412-465E-8EA1-FAA880C6F774}"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F9C99CF-3E4C-4785-9D49-D35478DDED3F}"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9"/>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9" y="36354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44"/>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81DEC8-0800-4F7D-9655-AFC1FFE3C50F}" type="slidenum">
              <a:rPr lang="ru-RU"/>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613" y="7156467"/>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599C06C-AD40-4113-81B9-E6A6A6977458}" type="slidenum">
              <a:rPr lang="ru-RU"/>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0F87964-BA5E-42DA-817D-6DBCFD7CD600}" type="slidenum">
              <a:rPr lang="ru-RU"/>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9888"/>
            <a:ext cx="1543050" cy="78041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9888"/>
            <a:ext cx="4476750" cy="78041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AE11570-52A9-4CF7-BF2A-84CAEEF55200}" type="slidenum">
              <a:rPr lang="ru-RU"/>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7"/>
            <a:ext cx="5829300" cy="196056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40999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8852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9"/>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7087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9"/>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B61D2A3-572A-4A10-8A34-4789141CFFA1}" type="slidenum">
              <a:rPr lang="ru-RU"/>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43477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36594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65122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04461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9"/>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9" y="36354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44"/>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8590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67"/>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471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04203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6"/>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6"/>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99401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98379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8162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ABD8E15-95F0-44F0-9DAA-29A260FD8E32}" type="slidenum">
              <a:rPr lang="ru-RU"/>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6"/>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19697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00816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7"/>
            <a:ext cx="5829300" cy="196056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21039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82223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9"/>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24068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31528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29718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502335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60697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9"/>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9" y="36354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44"/>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9323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D9FC280-6D16-4FCB-A21E-7095FA72C03B}" type="slidenum">
              <a:rPr lang="ru-RU"/>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67"/>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475272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210710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6"/>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6"/>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16445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778517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18636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6"/>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66448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343700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86"/>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3252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4224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3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892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335D5E4-D02E-499E-88A0-2CCB7A44FDAB}" type="slidenum">
              <a:rPr lang="ru-RU"/>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7"/>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7"/>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42689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83"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83"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7167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51077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1812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11"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301"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11" y="1913472"/>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3761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182240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7377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7"/>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7"/>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53380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84"/>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9159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3869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934126E1-245E-4B26-B2C0-5146537594EB}" type="slidenum">
              <a:rPr lang="ru-RU"/>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3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1270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7"/>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7"/>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50834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8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8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90648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97552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76173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11"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99"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11" y="1913472"/>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25306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45157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68767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7"/>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7"/>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92110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81"/>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268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9"/>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9" y="36354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44"/>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3F6E2A4-7CA1-496C-9746-E2FF5D7B6EC2}" type="slidenum">
              <a:rPr lang="ru-RU"/>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0650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3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3676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7"/>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7"/>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28289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50280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582926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694383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1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97"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10" y="1913472"/>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9216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51125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34703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7"/>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7"/>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18.05.2021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369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613" y="7156467"/>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A8F9FC3-BEF5-4D18-B314-259DAA3E3045}" type="slidenum">
              <a:rPr lang="ru-RU"/>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7"/>
            <a:ext cx="5829300" cy="196056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911846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978197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9"/>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833433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016967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06892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58105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793145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9"/>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9" y="36354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44"/>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670791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62"/>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495255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2991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theme" Target="../theme/theme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8243"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9"/>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mn-lt"/>
              </a:defRPr>
            </a:lvl1pPr>
          </a:lstStyle>
          <a:p>
            <a:endParaRPr lang="ru-RU"/>
          </a:p>
        </p:txBody>
      </p:sp>
      <p:sp>
        <p:nvSpPr>
          <p:cNvPr id="138245" name="Rectangle 5"/>
          <p:cNvSpPr>
            <a:spLocks noGrp="1" noChangeArrowheads="1"/>
          </p:cNvSpPr>
          <p:nvPr>
            <p:ph type="ftr" sz="quarter" idx="3"/>
          </p:nvPr>
        </p:nvSpPr>
        <p:spPr bwMode="auto">
          <a:xfrm>
            <a:off x="2343150" y="8326439"/>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endParaRPr lang="ru-RU"/>
          </a:p>
        </p:txBody>
      </p:sp>
      <p:sp>
        <p:nvSpPr>
          <p:cNvPr id="138246" name="Rectangle 6"/>
          <p:cNvSpPr>
            <a:spLocks noGrp="1" noChangeArrowheads="1"/>
          </p:cNvSpPr>
          <p:nvPr>
            <p:ph type="sldNum" sz="quarter" idx="4"/>
          </p:nvPr>
        </p:nvSpPr>
        <p:spPr bwMode="auto">
          <a:xfrm>
            <a:off x="4914900" y="8326439"/>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mn-lt"/>
              </a:defRPr>
            </a:lvl1pPr>
          </a:lstStyle>
          <a:p>
            <a:fld id="{6B246927-03DD-43E4-98E3-D8164009590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82" r:id="rId12"/>
    <p:sldLayoutId id="2147483783" r:id="rId13"/>
    <p:sldLayoutId id="2147483784" r:id="rId14"/>
    <p:sldLayoutId id="214748378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81250" name="Group 2"/>
          <p:cNvGrpSpPr>
            <a:grpSpLocks/>
          </p:cNvGrpSpPr>
          <p:nvPr/>
        </p:nvGrpSpPr>
        <p:grpSpPr bwMode="auto">
          <a:xfrm>
            <a:off x="2851164" y="2386015"/>
            <a:ext cx="4005263" cy="6740525"/>
            <a:chOff x="2394" y="1127"/>
            <a:chExt cx="3364" cy="3185"/>
          </a:xfrm>
        </p:grpSpPr>
        <p:sp>
          <p:nvSpPr>
            <p:cNvPr id="18125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125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5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6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ru-RU"/>
            </a:p>
          </p:txBody>
        </p:sp>
        <p:sp>
          <p:nvSpPr>
            <p:cNvPr id="18126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18126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18127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ru-RU"/>
            </a:p>
          </p:txBody>
        </p:sp>
        <p:sp>
          <p:nvSpPr>
            <p:cNvPr id="18127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127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ru-RU"/>
            </a:p>
          </p:txBody>
        </p:sp>
        <p:sp>
          <p:nvSpPr>
            <p:cNvPr id="18127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8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ru-RU"/>
            </a:p>
          </p:txBody>
        </p:sp>
        <p:sp>
          <p:nvSpPr>
            <p:cNvPr id="18128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8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128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ru-RU"/>
            </a:p>
          </p:txBody>
        </p:sp>
        <p:sp>
          <p:nvSpPr>
            <p:cNvPr id="18128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grpSp>
      <p:sp>
        <p:nvSpPr>
          <p:cNvPr id="181285" name="Rectangle 37"/>
          <p:cNvSpPr>
            <a:spLocks noGrp="1" noChangeArrowheads="1"/>
          </p:cNvSpPr>
          <p:nvPr>
            <p:ph type="title"/>
          </p:nvPr>
        </p:nvSpPr>
        <p:spPr bwMode="auto">
          <a:xfrm>
            <a:off x="342900" y="369888"/>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1286" name="Rectangle 38"/>
          <p:cNvSpPr>
            <a:spLocks noGrp="1" noChangeArrowheads="1"/>
          </p:cNvSpPr>
          <p:nvPr>
            <p:ph type="body" idx="1"/>
          </p:nvPr>
        </p:nvSpPr>
        <p:spPr bwMode="auto">
          <a:xfrm>
            <a:off x="342900" y="2133608"/>
            <a:ext cx="6172200" cy="6040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1287" name="Rectangle 39"/>
          <p:cNvSpPr>
            <a:spLocks noGrp="1" noChangeArrowheads="1"/>
          </p:cNvSpPr>
          <p:nvPr>
            <p:ph type="dt" sz="half" idx="2"/>
          </p:nvPr>
        </p:nvSpPr>
        <p:spPr bwMode="auto">
          <a:xfrm>
            <a:off x="342900" y="8370888"/>
            <a:ext cx="16002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n-lt"/>
              </a:defRPr>
            </a:lvl1pPr>
          </a:lstStyle>
          <a:p>
            <a:endParaRPr lang="ru-RU"/>
          </a:p>
        </p:txBody>
      </p:sp>
      <p:sp>
        <p:nvSpPr>
          <p:cNvPr id="181288" name="Rectangle 40"/>
          <p:cNvSpPr>
            <a:spLocks noGrp="1" noChangeArrowheads="1"/>
          </p:cNvSpPr>
          <p:nvPr>
            <p:ph type="ftr" sz="quarter" idx="3"/>
          </p:nvPr>
        </p:nvSpPr>
        <p:spPr bwMode="auto">
          <a:xfrm>
            <a:off x="2343150" y="8370888"/>
            <a:ext cx="21717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ru-RU"/>
          </a:p>
        </p:txBody>
      </p:sp>
      <p:sp>
        <p:nvSpPr>
          <p:cNvPr id="181289" name="Rectangle 41"/>
          <p:cNvSpPr>
            <a:spLocks noGrp="1" noChangeArrowheads="1"/>
          </p:cNvSpPr>
          <p:nvPr>
            <p:ph type="sldNum" sz="quarter" idx="4"/>
          </p:nvPr>
        </p:nvSpPr>
        <p:spPr bwMode="auto">
          <a:xfrm>
            <a:off x="4914900" y="8370888"/>
            <a:ext cx="16002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FC2EA11E-580D-429C-B41D-8CAA34AA4D49}"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60"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9"/>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911767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9"/>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4666225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7"/>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53"/>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106E36-FD25-4E2D-B0AA-010F637433A0}" type="datetimeFigureOut">
              <a:rPr lang="ru-RU" smtClean="0">
                <a:solidFill>
                  <a:prstClr val="black">
                    <a:tint val="75000"/>
                  </a:prstClr>
                </a:solidFill>
                <a:latin typeface="Calibri"/>
              </a:rPr>
              <a:pPr fontAlgn="auto">
                <a:spcBef>
                  <a:spcPts val="0"/>
                </a:spcBef>
                <a:spcAft>
                  <a:spcPts val="0"/>
                </a:spcAft>
              </a:pPr>
              <a:t>18.05.2021</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2343150" y="8475153"/>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4914900" y="8475153"/>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5C68B6-61C2-468F-89AB-4B9F7531AA68}"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207640643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7"/>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50"/>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106E36-FD25-4E2D-B0AA-010F637433A0}" type="datetimeFigureOut">
              <a:rPr lang="ru-RU" smtClean="0">
                <a:solidFill>
                  <a:prstClr val="black">
                    <a:tint val="75000"/>
                  </a:prstClr>
                </a:solidFill>
                <a:latin typeface="Calibri"/>
              </a:rPr>
              <a:pPr fontAlgn="auto">
                <a:spcBef>
                  <a:spcPts val="0"/>
                </a:spcBef>
                <a:spcAft>
                  <a:spcPts val="0"/>
                </a:spcAft>
              </a:pPr>
              <a:t>18.05.2021</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2343150" y="8475150"/>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4914900" y="8475150"/>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5C68B6-61C2-468F-89AB-4B9F7531AA68}"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04206209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7"/>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48"/>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106E36-FD25-4E2D-B0AA-010F637433A0}" type="datetimeFigureOut">
              <a:rPr lang="ru-RU" smtClean="0">
                <a:solidFill>
                  <a:prstClr val="black">
                    <a:tint val="75000"/>
                  </a:prstClr>
                </a:solidFill>
                <a:latin typeface="Calibri"/>
              </a:rPr>
              <a:pPr fontAlgn="auto">
                <a:spcBef>
                  <a:spcPts val="0"/>
                </a:spcBef>
                <a:spcAft>
                  <a:spcPts val="0"/>
                </a:spcAft>
              </a:pPr>
              <a:t>18.05.2021</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2343150" y="8475148"/>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4914900" y="847514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5C68B6-61C2-468F-89AB-4B9F7531AA68}"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406588815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9"/>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551405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40"/>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106E36-FD25-4E2D-B0AA-010F637433A0}" type="datetimeFigureOut">
              <a:rPr lang="ru-RU" smtClean="0">
                <a:solidFill>
                  <a:prstClr val="black">
                    <a:tint val="75000"/>
                  </a:prstClr>
                </a:solidFill>
                <a:latin typeface="Calibri"/>
              </a:rPr>
              <a:pPr fontAlgn="auto">
                <a:spcBef>
                  <a:spcPts val="0"/>
                </a:spcBef>
                <a:spcAft>
                  <a:spcPts val="0"/>
                </a:spcAft>
              </a:pPr>
              <a:t>18.05.2021</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2343150" y="8475140"/>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4914900" y="8475140"/>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5C68B6-61C2-468F-89AB-4B9F7531AA68}"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84995258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5.jpeg"/><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balezino.udmurt.ru/" TargetMode="External"/><Relationship Id="rId3" Type="http://schemas.openxmlformats.org/officeDocument/2006/relationships/hyperlink" Target="http://www.udmurt.ru/" TargetMode="External"/><Relationship Id="rId7" Type="http://schemas.openxmlformats.org/officeDocument/2006/relationships/hyperlink" Target="http://uodms.udmurt.ru/jurpomosh/" TargetMode="External"/><Relationship Id="rId2" Type="http://schemas.openxmlformats.org/officeDocument/2006/relationships/image" Target="../media/image55.jpeg"/><Relationship Id="rId1" Type="http://schemas.openxmlformats.org/officeDocument/2006/relationships/slideLayout" Target="../slideLayouts/slideLayout13.xml"/><Relationship Id="rId6" Type="http://schemas.openxmlformats.org/officeDocument/2006/relationships/hyperlink" Target="http://www.mfur.ru/budget%20for%20citizens/" TargetMode="External"/><Relationship Id="rId5" Type="http://schemas.openxmlformats.org/officeDocument/2006/relationships/hyperlink" Target="http://www.mfur.ru/" TargetMode="External"/><Relationship Id="rId4" Type="http://schemas.openxmlformats.org/officeDocument/2006/relationships/hyperlink" Target="http://www.udmgossovet.ru/" TargetMode="External"/><Relationship Id="rId9" Type="http://schemas.openxmlformats.org/officeDocument/2006/relationships/hyperlink" Target="http://balezino.udmurt.ru/city/narod.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2" name="Rectangle 24"/>
          <p:cNvSpPr>
            <a:spLocks noGrp="1" noChangeArrowheads="1"/>
          </p:cNvSpPr>
          <p:nvPr>
            <p:ph type="ctrTitle"/>
          </p:nvPr>
        </p:nvSpPr>
        <p:spPr/>
        <p:txBody>
          <a:bodyPr/>
          <a:lstStyle/>
          <a:p>
            <a:r>
              <a:rPr lang="ru-RU"/>
              <a:t>Бюджет для граждан</a:t>
            </a:r>
          </a:p>
        </p:txBody>
      </p:sp>
      <p:sp>
        <p:nvSpPr>
          <p:cNvPr id="2073" name="Rectangle 25"/>
          <p:cNvSpPr>
            <a:spLocks noGrp="1" noChangeArrowheads="1"/>
          </p:cNvSpPr>
          <p:nvPr>
            <p:ph type="subTitle" idx="1"/>
          </p:nvPr>
        </p:nvSpPr>
        <p:spPr/>
        <p:txBody>
          <a:bodyPr/>
          <a:lstStyle/>
          <a:p>
            <a:pPr>
              <a:lnSpc>
                <a:spcPct val="90000"/>
              </a:lnSpc>
            </a:pPr>
            <a:r>
              <a:rPr lang="ru-RU" sz="2400" dirty="0"/>
              <a:t>(Решение Совета депутатов МО «Балезинский район» «</a:t>
            </a:r>
            <a:r>
              <a:rPr lang="ru-RU" sz="2400" dirty="0" smtClean="0"/>
              <a:t>Об  исполнении бюджета </a:t>
            </a:r>
            <a:r>
              <a:rPr lang="ru-RU" sz="2400" dirty="0"/>
              <a:t>муниципального образования «Балезинский район» </a:t>
            </a:r>
            <a:r>
              <a:rPr lang="ru-RU" sz="2400" dirty="0" smtClean="0"/>
              <a:t>за 2020 год» </a:t>
            </a:r>
            <a:endParaRPr lang="ru-RU"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2900" y="366713"/>
            <a:ext cx="6172200" cy="847701"/>
          </a:xfrm>
        </p:spPr>
        <p:txBody>
          <a:bodyPr/>
          <a:lstStyle/>
          <a:p>
            <a:r>
              <a:rPr lang="ru-RU" sz="2000" dirty="0" smtClean="0"/>
              <a:t>Какие налоги уплачивают жители </a:t>
            </a:r>
            <a:r>
              <a:rPr lang="ru-RU" sz="2000" dirty="0" err="1" smtClean="0"/>
              <a:t>Балезинского</a:t>
            </a:r>
            <a:r>
              <a:rPr lang="ru-RU" sz="2000" dirty="0" smtClean="0"/>
              <a:t> района</a:t>
            </a:r>
            <a:endParaRPr lang="ru-RU" sz="2000" dirty="0"/>
          </a:p>
        </p:txBody>
      </p:sp>
      <p:graphicFrame>
        <p:nvGraphicFramePr>
          <p:cNvPr id="6" name="Содержимое 5"/>
          <p:cNvGraphicFramePr>
            <a:graphicFrameLocks noGrp="1"/>
          </p:cNvGraphicFramePr>
          <p:nvPr>
            <p:ph idx="1"/>
          </p:nvPr>
        </p:nvGraphicFramePr>
        <p:xfrm>
          <a:off x="357166" y="1428728"/>
          <a:ext cx="2943224" cy="4434840"/>
        </p:xfrm>
        <a:graphic>
          <a:graphicData uri="http://schemas.openxmlformats.org/drawingml/2006/table">
            <a:tbl>
              <a:tblPr firstRow="1" bandRow="1">
                <a:tableStyleId>{5C22544A-7EE6-4342-B048-85BDC9FD1C3A}</a:tableStyleId>
              </a:tblPr>
              <a:tblGrid>
                <a:gridCol w="2943224"/>
              </a:tblGrid>
              <a:tr h="4434840">
                <a:tc>
                  <a:txBody>
                    <a:bodyPr/>
                    <a:lstStyle/>
                    <a:p>
                      <a:pPr algn="ctr"/>
                      <a:r>
                        <a:rPr lang="ru-RU" sz="1500" b="0" dirty="0" smtClean="0">
                          <a:solidFill>
                            <a:schemeClr val="tx1"/>
                          </a:solidFill>
                        </a:rPr>
                        <a:t>Налог на доходы физических лиц</a:t>
                      </a:r>
                    </a:p>
                    <a:p>
                      <a:pPr algn="just"/>
                      <a:r>
                        <a:rPr lang="ru-RU" sz="1200" b="1" dirty="0" smtClean="0">
                          <a:solidFill>
                            <a:schemeClr val="tx1"/>
                          </a:solidFill>
                        </a:rPr>
                        <a:t>Гл.  23 Налогового кодекса</a:t>
                      </a:r>
                      <a:r>
                        <a:rPr lang="ru-RU" sz="1200" b="0" dirty="0" smtClean="0">
                          <a:solidFill>
                            <a:schemeClr val="tx1"/>
                          </a:solidFill>
                        </a:rPr>
                        <a:t> </a:t>
                      </a:r>
                      <a:r>
                        <a:rPr lang="ru-RU" sz="1200" b="1" dirty="0" smtClean="0">
                          <a:solidFill>
                            <a:schemeClr val="tx1"/>
                          </a:solidFill>
                        </a:rPr>
                        <a:t>РФ, </a:t>
                      </a:r>
                      <a:r>
                        <a:rPr lang="ru-RU" sz="1200" b="0" dirty="0" smtClean="0">
                          <a:solidFill>
                            <a:schemeClr val="tx1"/>
                          </a:solidFill>
                        </a:rPr>
                        <a:t>ставка налога 13%, в отдельных случаях 9%,30% и 35%. </a:t>
                      </a:r>
                    </a:p>
                    <a:p>
                      <a:pPr algn="just"/>
                      <a:r>
                        <a:rPr lang="ru-RU" sz="1200" b="1" dirty="0" smtClean="0">
                          <a:solidFill>
                            <a:schemeClr val="tx1"/>
                          </a:solidFill>
                        </a:rPr>
                        <a:t>Предоставление налоговых вычетов</a:t>
                      </a:r>
                    </a:p>
                    <a:p>
                      <a:pPr algn="just"/>
                      <a:r>
                        <a:rPr lang="ru-RU" sz="1200" b="1" dirty="0" smtClean="0">
                          <a:solidFill>
                            <a:schemeClr val="tx1"/>
                          </a:solidFill>
                        </a:rPr>
                        <a:t>Социальные:</a:t>
                      </a:r>
                      <a:r>
                        <a:rPr lang="ru-RU" sz="1200" b="0" dirty="0" smtClean="0">
                          <a:solidFill>
                            <a:schemeClr val="tx1"/>
                          </a:solidFill>
                        </a:rPr>
                        <a:t> в сумме, уплаченной за обучение, на лечение, дополнительных страховых взносов на накопительную часть трудовой пенсии  </a:t>
                      </a:r>
                    </a:p>
                    <a:p>
                      <a:pPr algn="just"/>
                      <a:r>
                        <a:rPr lang="ru-RU" sz="1200" b="1" dirty="0" smtClean="0">
                          <a:solidFill>
                            <a:schemeClr val="tx1"/>
                          </a:solidFill>
                        </a:rPr>
                        <a:t>Стандартные:</a:t>
                      </a:r>
                      <a:r>
                        <a:rPr lang="ru-RU" sz="1200" b="0" dirty="0" smtClean="0">
                          <a:solidFill>
                            <a:schemeClr val="tx1"/>
                          </a:solidFill>
                        </a:rPr>
                        <a:t> в том числе на детей</a:t>
                      </a:r>
                    </a:p>
                    <a:p>
                      <a:pPr algn="just"/>
                      <a:r>
                        <a:rPr lang="ru-RU" sz="1200" b="1" dirty="0" smtClean="0">
                          <a:solidFill>
                            <a:schemeClr val="tx1"/>
                          </a:solidFill>
                        </a:rPr>
                        <a:t>Профессиональные:</a:t>
                      </a:r>
                      <a:r>
                        <a:rPr lang="ru-RU" sz="1200" b="0" dirty="0" smtClean="0">
                          <a:solidFill>
                            <a:schemeClr val="tx1"/>
                          </a:solidFill>
                        </a:rPr>
                        <a:t> в том числе для нотариусов, адвокатов, лиц, получивших авторские вознаграждения</a:t>
                      </a:r>
                    </a:p>
                    <a:p>
                      <a:pPr algn="just"/>
                      <a:r>
                        <a:rPr lang="ru-RU" sz="1200" b="1" dirty="0" smtClean="0">
                          <a:solidFill>
                            <a:schemeClr val="tx1"/>
                          </a:solidFill>
                        </a:rPr>
                        <a:t>Имущественные:</a:t>
                      </a:r>
                      <a:r>
                        <a:rPr lang="ru-RU" sz="1200" b="0" dirty="0" smtClean="0">
                          <a:solidFill>
                            <a:schemeClr val="tx1"/>
                          </a:solidFill>
                        </a:rPr>
                        <a:t> в том числе на приобретение жилья </a:t>
                      </a:r>
                    </a:p>
                    <a:p>
                      <a:pPr algn="just"/>
                      <a:r>
                        <a:rPr lang="ru-RU" sz="1200" b="1" dirty="0" smtClean="0">
                          <a:solidFill>
                            <a:schemeClr val="tx1"/>
                          </a:solidFill>
                        </a:rPr>
                        <a:t>68% налога поступает в бюджет района, 2% в бюджеты сельских поселений</a:t>
                      </a:r>
                    </a:p>
                    <a:p>
                      <a:pPr algn="just"/>
                      <a:endParaRPr lang="ru-RU" sz="1500" b="0" dirty="0"/>
                    </a:p>
                  </a:txBody>
                  <a:tcPr>
                    <a:solidFill>
                      <a:srgbClr val="FF7C80"/>
                    </a:solidFill>
                  </a:tcPr>
                </a:tc>
              </a:tr>
            </a:tbl>
          </a:graphicData>
        </a:graphic>
      </p:graphicFrame>
      <p:graphicFrame>
        <p:nvGraphicFramePr>
          <p:cNvPr id="7" name="Таблица 6"/>
          <p:cNvGraphicFramePr>
            <a:graphicFrameLocks noGrp="1"/>
          </p:cNvGraphicFramePr>
          <p:nvPr/>
        </p:nvGraphicFramePr>
        <p:xfrm>
          <a:off x="3929066" y="1500167"/>
          <a:ext cx="2571768" cy="2423160"/>
        </p:xfrm>
        <a:graphic>
          <a:graphicData uri="http://schemas.openxmlformats.org/drawingml/2006/table">
            <a:tbl>
              <a:tblPr firstRow="1" bandRow="1">
                <a:tableStyleId>{5C22544A-7EE6-4342-B048-85BDC9FD1C3A}</a:tableStyleId>
              </a:tblPr>
              <a:tblGrid>
                <a:gridCol w="2571768"/>
              </a:tblGrid>
              <a:tr h="2423160">
                <a:tc>
                  <a:txBody>
                    <a:bodyPr/>
                    <a:lstStyle/>
                    <a:p>
                      <a:pPr algn="ctr"/>
                      <a:r>
                        <a:rPr lang="ru-RU" sz="1500" b="0" dirty="0" smtClean="0">
                          <a:solidFill>
                            <a:schemeClr val="tx1"/>
                          </a:solidFill>
                        </a:rPr>
                        <a:t>Налог на имущество физических лиц</a:t>
                      </a:r>
                    </a:p>
                    <a:p>
                      <a:pPr algn="just"/>
                      <a:r>
                        <a:rPr lang="ru-RU" sz="1200" b="1" dirty="0" smtClean="0">
                          <a:solidFill>
                            <a:schemeClr val="tx1"/>
                          </a:solidFill>
                        </a:rPr>
                        <a:t>Гл. 32 Налогового кодекса РФ</a:t>
                      </a:r>
                    </a:p>
                    <a:p>
                      <a:pPr algn="just"/>
                      <a:r>
                        <a:rPr lang="ru-RU" sz="1200" b="0" dirty="0" smtClean="0">
                          <a:solidFill>
                            <a:schemeClr val="tx1"/>
                          </a:solidFill>
                        </a:rPr>
                        <a:t>Ставки налога утверждаются представительными органами сельских поселений</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бюджеты сельских поселений</a:t>
                      </a:r>
                    </a:p>
                    <a:p>
                      <a:pPr algn="just"/>
                      <a:endParaRPr lang="ru-RU" sz="1500" b="0" dirty="0">
                        <a:solidFill>
                          <a:schemeClr val="tx1"/>
                        </a:solidFill>
                      </a:endParaRPr>
                    </a:p>
                  </a:txBody>
                  <a:tcPr>
                    <a:solidFill>
                      <a:srgbClr val="FFFF00"/>
                    </a:solidFill>
                  </a:tcPr>
                </a:tc>
              </a:tr>
            </a:tbl>
          </a:graphicData>
        </a:graphic>
      </p:graphicFrame>
      <p:graphicFrame>
        <p:nvGraphicFramePr>
          <p:cNvPr id="8" name="Таблица 7"/>
          <p:cNvGraphicFramePr>
            <a:graphicFrameLocks noGrp="1"/>
          </p:cNvGraphicFramePr>
          <p:nvPr/>
        </p:nvGraphicFramePr>
        <p:xfrm>
          <a:off x="500043" y="6143637"/>
          <a:ext cx="2857520" cy="2788920"/>
        </p:xfrm>
        <a:graphic>
          <a:graphicData uri="http://schemas.openxmlformats.org/drawingml/2006/table">
            <a:tbl>
              <a:tblPr firstRow="1" bandRow="1">
                <a:tableStyleId>{5C22544A-7EE6-4342-B048-85BDC9FD1C3A}</a:tableStyleId>
              </a:tblPr>
              <a:tblGrid>
                <a:gridCol w="2857520"/>
              </a:tblGrid>
              <a:tr h="2788920">
                <a:tc>
                  <a:txBody>
                    <a:bodyPr/>
                    <a:lstStyle/>
                    <a:p>
                      <a:pPr algn="ctr"/>
                      <a:r>
                        <a:rPr lang="ru-RU" sz="1500" b="0" dirty="0" smtClean="0">
                          <a:solidFill>
                            <a:schemeClr val="tx1"/>
                          </a:solidFill>
                        </a:rPr>
                        <a:t>Земельный налог с физических лиц</a:t>
                      </a:r>
                    </a:p>
                    <a:p>
                      <a:pPr algn="just"/>
                      <a:r>
                        <a:rPr lang="ru-RU" sz="1200" b="0" dirty="0" smtClean="0">
                          <a:solidFill>
                            <a:schemeClr val="tx1"/>
                          </a:solidFill>
                        </a:rPr>
                        <a:t> </a:t>
                      </a:r>
                      <a:r>
                        <a:rPr lang="ru-RU" sz="1200" b="1" dirty="0" smtClean="0">
                          <a:solidFill>
                            <a:schemeClr val="tx1"/>
                          </a:solidFill>
                        </a:rPr>
                        <a:t>Гл. 31 Налогового кодекса РФ</a:t>
                      </a:r>
                    </a:p>
                    <a:p>
                      <a:pPr algn="just"/>
                      <a:r>
                        <a:rPr lang="ru-RU" sz="1200" b="0" dirty="0" smtClean="0">
                          <a:solidFill>
                            <a:schemeClr val="tx1"/>
                          </a:solidFill>
                        </a:rPr>
                        <a:t>Ставки налога утверждаются представительными органами сельских поселений и зависят от кадастровой стоимости земельного участка </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бюджеты сельских поселений</a:t>
                      </a:r>
                    </a:p>
                    <a:p>
                      <a:pPr algn="just"/>
                      <a:endParaRPr lang="ru-RU" sz="1500" b="0" dirty="0">
                        <a:solidFill>
                          <a:schemeClr val="tx1"/>
                        </a:solidFill>
                      </a:endParaRPr>
                    </a:p>
                  </a:txBody>
                  <a:tcPr>
                    <a:solidFill>
                      <a:srgbClr val="00B0F0"/>
                    </a:solidFill>
                  </a:tcPr>
                </a:tc>
              </a:tr>
            </a:tbl>
          </a:graphicData>
        </a:graphic>
      </p:graphicFrame>
      <p:sp>
        <p:nvSpPr>
          <p:cNvPr id="9" name="TextBox 8"/>
          <p:cNvSpPr txBox="1"/>
          <p:nvPr/>
        </p:nvSpPr>
        <p:spPr>
          <a:xfrm>
            <a:off x="4000506" y="4286267"/>
            <a:ext cx="2500330" cy="4370427"/>
          </a:xfrm>
          <a:prstGeom prst="rect">
            <a:avLst/>
          </a:prstGeom>
          <a:solidFill>
            <a:srgbClr val="99FF99"/>
          </a:solidFill>
        </p:spPr>
        <p:txBody>
          <a:bodyPr wrap="square" rtlCol="0">
            <a:spAutoFit/>
          </a:bodyPr>
          <a:lstStyle/>
          <a:p>
            <a:r>
              <a:rPr lang="ru-RU" dirty="0" smtClean="0">
                <a:solidFill>
                  <a:srgbClr val="000000"/>
                </a:solidFill>
                <a:latin typeface="Arial"/>
              </a:rPr>
              <a:t>Транспортный налог</a:t>
            </a:r>
          </a:p>
          <a:p>
            <a:pPr algn="just"/>
            <a:r>
              <a:rPr lang="ru-RU" sz="1200" b="1" dirty="0" smtClean="0">
                <a:solidFill>
                  <a:srgbClr val="000000"/>
                </a:solidFill>
                <a:latin typeface="Arial"/>
              </a:rPr>
              <a:t>гл.28 Налогового кодекса РФ, Закон УР от 27.11.2002г. № 63-РЗ</a:t>
            </a:r>
          </a:p>
          <a:p>
            <a:r>
              <a:rPr lang="ru-RU" sz="1200" b="1" dirty="0" smtClean="0">
                <a:solidFill>
                  <a:srgbClr val="000000"/>
                </a:solidFill>
                <a:latin typeface="Arial"/>
              </a:rPr>
              <a:t>Основные ставки:</a:t>
            </a:r>
          </a:p>
          <a:p>
            <a:pPr algn="just"/>
            <a:r>
              <a:rPr lang="ru-RU" sz="1200" dirty="0" smtClean="0">
                <a:solidFill>
                  <a:srgbClr val="000000"/>
                </a:solidFill>
                <a:latin typeface="Arial"/>
              </a:rPr>
              <a:t>до 100 л.с. – 14 рублей</a:t>
            </a:r>
          </a:p>
          <a:p>
            <a:pPr algn="just"/>
            <a:r>
              <a:rPr lang="ru-RU" sz="1200" dirty="0" smtClean="0">
                <a:solidFill>
                  <a:srgbClr val="000000"/>
                </a:solidFill>
                <a:latin typeface="Arial"/>
              </a:rPr>
              <a:t>101 – 150 л.с. – 29 рублей</a:t>
            </a:r>
          </a:p>
          <a:p>
            <a:pPr algn="just"/>
            <a:r>
              <a:rPr lang="ru-RU" sz="1200" dirty="0" smtClean="0">
                <a:solidFill>
                  <a:srgbClr val="000000"/>
                </a:solidFill>
                <a:latin typeface="Arial"/>
              </a:rPr>
              <a:t>151 – 200 л.с. – 50 рублей</a:t>
            </a:r>
          </a:p>
          <a:p>
            <a:pPr algn="just"/>
            <a:r>
              <a:rPr lang="ru-RU" sz="1200" dirty="0" smtClean="0">
                <a:solidFill>
                  <a:srgbClr val="000000"/>
                </a:solidFill>
                <a:latin typeface="Arial"/>
              </a:rPr>
              <a:t>201 – 250 л.с. – 75 рублей</a:t>
            </a:r>
          </a:p>
          <a:p>
            <a:pPr algn="just"/>
            <a:r>
              <a:rPr lang="ru-RU" sz="1200" dirty="0" smtClean="0">
                <a:solidFill>
                  <a:srgbClr val="000000"/>
                </a:solidFill>
                <a:latin typeface="Arial"/>
              </a:rPr>
              <a:t>свыше 250 л.с. – 150 рублей</a:t>
            </a:r>
          </a:p>
          <a:p>
            <a:r>
              <a:rPr lang="ru-RU" sz="1200" b="1" dirty="0" smtClean="0">
                <a:solidFill>
                  <a:srgbClr val="000000"/>
                </a:solidFill>
                <a:latin typeface="Arial"/>
              </a:rPr>
              <a:t>Освобождены от уплаты:</a:t>
            </a:r>
          </a:p>
          <a:p>
            <a:pPr algn="just"/>
            <a:r>
              <a:rPr lang="ru-RU" sz="1200" dirty="0" smtClean="0">
                <a:solidFill>
                  <a:srgbClr val="000000"/>
                </a:solidFill>
                <a:latin typeface="Arial"/>
              </a:rPr>
              <a:t>Герои СССР, РФ, Соц. Труда, награжденные орденом Славы трех степеней, «чернобыльцы», ветераны ВОВ, инвалиды боевых  действий</a:t>
            </a:r>
          </a:p>
          <a:p>
            <a:r>
              <a:rPr lang="ru-RU" sz="1200" b="1" dirty="0" smtClean="0">
                <a:solidFill>
                  <a:srgbClr val="000000"/>
                </a:solidFill>
                <a:latin typeface="Arial"/>
              </a:rPr>
              <a:t>Уплачивают 50% ставки</a:t>
            </a:r>
          </a:p>
          <a:p>
            <a:pPr algn="just"/>
            <a:r>
              <a:rPr lang="ru-RU" sz="1200" dirty="0" smtClean="0">
                <a:solidFill>
                  <a:srgbClr val="000000"/>
                </a:solidFill>
                <a:latin typeface="Arial"/>
              </a:rPr>
              <a:t>пенсионеры, физические лица, достигшие возраста 55 лет для женщин и 60 дет для мужчин, ветераны боевых действий.</a:t>
            </a:r>
          </a:p>
          <a:p>
            <a:pPr algn="just"/>
            <a:r>
              <a:rPr lang="ru-RU" sz="1200" b="1" dirty="0" smtClean="0">
                <a:solidFill>
                  <a:srgbClr val="000000"/>
                </a:solidFill>
                <a:latin typeface="Arial"/>
              </a:rPr>
              <a:t>100% налога поступает в бюджет УР    </a:t>
            </a:r>
            <a:endParaRPr lang="ru-RU" sz="1200" b="1" dirty="0">
              <a:solidFill>
                <a:srgbClr val="000000"/>
              </a:solidFill>
              <a:latin typeface="Arial"/>
            </a:endParaRPr>
          </a:p>
        </p:txBody>
      </p:sp>
    </p:spTree>
    <p:extLst>
      <p:ext uri="{BB962C8B-B14F-4D97-AF65-F5344CB8AC3E}">
        <p14:creationId xmlns:p14="http://schemas.microsoft.com/office/powerpoint/2010/main" val="100922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6"/>
            <a:ext cx="6172200" cy="561949"/>
          </a:xfrm>
        </p:spPr>
        <p:txBody>
          <a:bodyPr/>
          <a:lstStyle/>
          <a:p>
            <a:r>
              <a:rPr lang="ru-RU" sz="1600" b="1" dirty="0" smtClean="0"/>
              <a:t>Соблюдение ограничений Бюджетного кодекса Российской Федерации в 2019 году  </a:t>
            </a:r>
            <a:endParaRPr lang="ru-RU" sz="1600" b="1" dirty="0"/>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2838783223"/>
              </p:ext>
            </p:extLst>
          </p:nvPr>
        </p:nvGraphicFramePr>
        <p:xfrm>
          <a:off x="342900" y="1500164"/>
          <a:ext cx="6172200" cy="6172200"/>
        </p:xfrm>
        <a:graphic>
          <a:graphicData uri="http://schemas.openxmlformats.org/drawingml/2006/table">
            <a:tbl>
              <a:tblPr firstRow="1" bandRow="1">
                <a:tableStyleId>{5940675A-B579-460E-94D1-54222C63F5DA}</a:tableStyleId>
              </a:tblPr>
              <a:tblGrid>
                <a:gridCol w="4514860"/>
                <a:gridCol w="1657340"/>
              </a:tblGrid>
              <a:tr h="777240">
                <a:tc>
                  <a:txBody>
                    <a:bodyPr/>
                    <a:lstStyle/>
                    <a:p>
                      <a:pPr algn="ctr"/>
                      <a:endParaRPr lang="ru-RU" sz="1500" dirty="0" smtClean="0"/>
                    </a:p>
                    <a:p>
                      <a:pPr algn="ctr"/>
                      <a:r>
                        <a:rPr lang="ru-RU" sz="1500" dirty="0" smtClean="0"/>
                        <a:t>Наименование</a:t>
                      </a:r>
                      <a:endParaRPr lang="ru-RU" sz="1500" dirty="0"/>
                    </a:p>
                  </a:txBody>
                  <a:tcPr>
                    <a:solidFill>
                      <a:srgbClr val="92D050"/>
                    </a:solidFill>
                  </a:tcPr>
                </a:tc>
                <a:tc>
                  <a:txBody>
                    <a:bodyPr/>
                    <a:lstStyle/>
                    <a:p>
                      <a:endParaRPr lang="ru-RU" sz="1500" dirty="0" smtClean="0"/>
                    </a:p>
                    <a:p>
                      <a:pPr algn="ctr"/>
                      <a:r>
                        <a:rPr lang="ru-RU" sz="1500" dirty="0" smtClean="0"/>
                        <a:t>Значение на 01.01.2020 г.</a:t>
                      </a:r>
                      <a:endParaRPr lang="ru-RU" sz="1500" dirty="0"/>
                    </a:p>
                  </a:txBody>
                  <a:tcPr>
                    <a:solidFill>
                      <a:srgbClr val="FFFF00"/>
                    </a:solidFill>
                  </a:tcPr>
                </a:tc>
              </a:tr>
              <a:tr h="1005840">
                <a:tc>
                  <a:txBody>
                    <a:bodyPr/>
                    <a:lstStyle/>
                    <a:p>
                      <a:r>
                        <a:rPr lang="ru-RU" sz="1500" dirty="0" smtClean="0"/>
                        <a:t>Отношение дефицита бюджета МО «</a:t>
                      </a:r>
                      <a:r>
                        <a:rPr lang="ru-RU" sz="1500" dirty="0" err="1" smtClean="0"/>
                        <a:t>Балезинский</a:t>
                      </a:r>
                      <a:r>
                        <a:rPr lang="ru-RU" sz="1500" dirty="0" smtClean="0"/>
                        <a:t> район» к доходам бюджета МО «</a:t>
                      </a:r>
                      <a:r>
                        <a:rPr lang="ru-RU" sz="1500" dirty="0" err="1" smtClean="0"/>
                        <a:t>Балезинский</a:t>
                      </a:r>
                      <a:r>
                        <a:rPr lang="ru-RU" sz="1500" dirty="0" smtClean="0"/>
                        <a:t> район» без учета объема безвозмездных поступлений, %</a:t>
                      </a:r>
                      <a:endParaRPr lang="ru-RU" sz="1500" dirty="0"/>
                    </a:p>
                  </a:txBody>
                  <a:tcPr>
                    <a:solidFill>
                      <a:srgbClr val="92D050"/>
                    </a:solidFill>
                  </a:tcPr>
                </a:tc>
                <a:tc>
                  <a:txBody>
                    <a:bodyPr/>
                    <a:lstStyle/>
                    <a:p>
                      <a:pPr algn="ctr"/>
                      <a:endParaRPr lang="ru-RU" sz="1500" dirty="0" smtClean="0"/>
                    </a:p>
                    <a:p>
                      <a:pPr algn="ctr"/>
                      <a:r>
                        <a:rPr lang="ru-RU" sz="1500" dirty="0" err="1" smtClean="0"/>
                        <a:t>профицит</a:t>
                      </a:r>
                      <a:endParaRPr lang="ru-RU" sz="1500" dirty="0"/>
                    </a:p>
                  </a:txBody>
                  <a:tcPr>
                    <a:solidFill>
                      <a:srgbClr val="FFFF00"/>
                    </a:solidFill>
                  </a:tcPr>
                </a:tc>
              </a:tr>
              <a:tr h="1005840">
                <a:tc>
                  <a:txBody>
                    <a:bodyPr/>
                    <a:lstStyle/>
                    <a:p>
                      <a:r>
                        <a:rPr lang="ru-RU" sz="1500" dirty="0" smtClean="0"/>
                        <a:t>Отношение объема муниципального долга МО «</a:t>
                      </a:r>
                      <a:r>
                        <a:rPr lang="ru-RU" sz="1500" dirty="0" err="1" smtClean="0"/>
                        <a:t>Балезинский</a:t>
                      </a:r>
                      <a:r>
                        <a:rPr lang="ru-RU" sz="1500" dirty="0" smtClean="0"/>
                        <a:t> район» к  годовому объему доходов бюджета МО «</a:t>
                      </a:r>
                      <a:r>
                        <a:rPr lang="ru-RU" sz="1500" dirty="0" err="1" smtClean="0"/>
                        <a:t>Балезинский</a:t>
                      </a:r>
                      <a:r>
                        <a:rPr lang="ru-RU" sz="1500" dirty="0" smtClean="0"/>
                        <a:t> район» без учета безвозмездных поступлений, %</a:t>
                      </a:r>
                      <a:endParaRPr lang="ru-RU" sz="1500" dirty="0"/>
                    </a:p>
                  </a:txBody>
                  <a:tcPr>
                    <a:solidFill>
                      <a:srgbClr val="92D050"/>
                    </a:solidFill>
                  </a:tcPr>
                </a:tc>
                <a:tc>
                  <a:txBody>
                    <a:bodyPr/>
                    <a:lstStyle/>
                    <a:p>
                      <a:pPr algn="ctr"/>
                      <a:endParaRPr lang="ru-RU" sz="1500" dirty="0" smtClean="0"/>
                    </a:p>
                    <a:p>
                      <a:pPr algn="ctr"/>
                      <a:r>
                        <a:rPr lang="ru-RU" sz="1500" dirty="0" smtClean="0"/>
                        <a:t>25,7</a:t>
                      </a:r>
                      <a:endParaRPr lang="ru-RU" sz="1500" dirty="0"/>
                    </a:p>
                  </a:txBody>
                  <a:tcPr>
                    <a:solidFill>
                      <a:srgbClr val="FFFF00"/>
                    </a:solidFill>
                  </a:tcPr>
                </a:tc>
              </a:tr>
              <a:tr h="1691640">
                <a:tc>
                  <a:txBody>
                    <a:bodyPr/>
                    <a:lstStyle/>
                    <a:p>
                      <a:r>
                        <a:rPr lang="ru-RU" sz="1500" dirty="0" smtClean="0"/>
                        <a:t>Отношение расходов на обслуживание муниципального долга  МО «</a:t>
                      </a:r>
                      <a:r>
                        <a:rPr lang="ru-RU" sz="1500" dirty="0" err="1" smtClean="0"/>
                        <a:t>Балезинский</a:t>
                      </a:r>
                      <a:r>
                        <a:rPr lang="ru-RU" sz="1500" dirty="0" smtClean="0"/>
                        <a:t> район» к объему расходов бюджета МО «</a:t>
                      </a:r>
                      <a:r>
                        <a:rPr lang="ru-RU" sz="1500" dirty="0" err="1" smtClean="0"/>
                        <a:t>Балезинский</a:t>
                      </a:r>
                      <a:r>
                        <a:rPr lang="ru-RU" sz="1500" dirty="0" smtClean="0"/>
                        <a:t> район»  (за исключением объема расходов , которые осуществляются за счет субвенций, предоставляемых из бюджетов бюджетной системы Российской Федерации), % </a:t>
                      </a:r>
                      <a:endParaRPr lang="ru-RU" sz="1500" dirty="0"/>
                    </a:p>
                  </a:txBody>
                  <a:tcPr>
                    <a:solidFill>
                      <a:srgbClr val="92D050"/>
                    </a:solidFill>
                  </a:tcPr>
                </a:tc>
                <a:tc>
                  <a:txBody>
                    <a:bodyPr/>
                    <a:lstStyle/>
                    <a:p>
                      <a:pPr algn="ctr"/>
                      <a:endParaRPr lang="ru-RU" sz="1500" dirty="0" smtClean="0"/>
                    </a:p>
                    <a:p>
                      <a:pPr algn="ctr"/>
                      <a:endParaRPr lang="ru-RU" sz="1500" dirty="0" smtClean="0"/>
                    </a:p>
                    <a:p>
                      <a:pPr algn="ctr"/>
                      <a:endParaRPr lang="ru-RU" sz="1500" dirty="0" smtClean="0"/>
                    </a:p>
                    <a:p>
                      <a:pPr algn="ctr"/>
                      <a:r>
                        <a:rPr lang="ru-RU" sz="1500" dirty="0" smtClean="0"/>
                        <a:t>0,74</a:t>
                      </a:r>
                      <a:endParaRPr lang="ru-RU" sz="1500" dirty="0"/>
                    </a:p>
                  </a:txBody>
                  <a:tcPr>
                    <a:solidFill>
                      <a:srgbClr val="FFFF00"/>
                    </a:solidFill>
                  </a:tcPr>
                </a:tc>
              </a:tr>
              <a:tr h="1691640">
                <a:tc>
                  <a:txBody>
                    <a:bodyPr/>
                    <a:lstStyle/>
                    <a:p>
                      <a:r>
                        <a:rPr lang="ru-RU" sz="1500" dirty="0" smtClean="0"/>
                        <a:t>Отношение объема заимствований МО «</a:t>
                      </a:r>
                      <a:r>
                        <a:rPr lang="ru-RU" sz="1500" dirty="0" err="1" smtClean="0"/>
                        <a:t>Балезинский</a:t>
                      </a:r>
                      <a:r>
                        <a:rPr lang="ru-RU" sz="1500" dirty="0" smtClean="0"/>
                        <a:t> район» в отчетном финансовом году к сумме,  направляемой в отчетном финансовом году  на финансирование дефицита бюджета и (или) погашение долговых обязательств бюджета  МО «</a:t>
                      </a:r>
                      <a:r>
                        <a:rPr lang="ru-RU" sz="1500" dirty="0" err="1" smtClean="0"/>
                        <a:t>Балезинский</a:t>
                      </a:r>
                      <a:r>
                        <a:rPr lang="ru-RU" sz="1500" dirty="0" smtClean="0"/>
                        <a:t> район», %   </a:t>
                      </a:r>
                      <a:endParaRPr lang="ru-RU" sz="1500" dirty="0"/>
                    </a:p>
                  </a:txBody>
                  <a:tcPr>
                    <a:solidFill>
                      <a:srgbClr val="92D050"/>
                    </a:solidFill>
                  </a:tcPr>
                </a:tc>
                <a:tc>
                  <a:txBody>
                    <a:bodyPr/>
                    <a:lstStyle/>
                    <a:p>
                      <a:pPr algn="ctr"/>
                      <a:endParaRPr lang="ru-RU" sz="1500" dirty="0" smtClean="0"/>
                    </a:p>
                    <a:p>
                      <a:pPr algn="ctr"/>
                      <a:endParaRPr lang="ru-RU" sz="1500" dirty="0" smtClean="0"/>
                    </a:p>
                    <a:p>
                      <a:pPr algn="ctr"/>
                      <a:endParaRPr lang="ru-RU" sz="1500" dirty="0" smtClean="0"/>
                    </a:p>
                    <a:p>
                      <a:pPr algn="ctr"/>
                      <a:r>
                        <a:rPr lang="ru-RU" sz="1500" dirty="0" smtClean="0"/>
                        <a:t>100,0</a:t>
                      </a:r>
                      <a:endParaRPr lang="ru-RU" sz="1500" dirty="0"/>
                    </a:p>
                  </a:txBody>
                  <a:tcPr>
                    <a:solidFill>
                      <a:srgbClr val="FFFF00"/>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37" name="Rectangle 33"/>
          <p:cNvSpPr>
            <a:spLocks noGrp="1" noChangeArrowheads="1"/>
          </p:cNvSpPr>
          <p:nvPr>
            <p:ph type="title"/>
          </p:nvPr>
        </p:nvSpPr>
        <p:spPr>
          <a:xfrm>
            <a:off x="342900" y="366713"/>
            <a:ext cx="6172200" cy="533400"/>
          </a:xfrm>
        </p:spPr>
        <p:txBody>
          <a:bodyPr/>
          <a:lstStyle/>
          <a:p>
            <a:r>
              <a:rPr lang="ru-RU" sz="1400" b="1"/>
              <a:t>Муниципальный долг муниципального образования «Балезинский район» (тыс.руб.)</a:t>
            </a:r>
          </a:p>
        </p:txBody>
      </p:sp>
      <p:graphicFrame>
        <p:nvGraphicFramePr>
          <p:cNvPr id="252005" name="Group 101"/>
          <p:cNvGraphicFramePr>
            <a:graphicFrameLocks noGrp="1"/>
          </p:cNvGraphicFramePr>
          <p:nvPr>
            <p:ph idx="1"/>
            <p:extLst>
              <p:ext uri="{D42A27DB-BD31-4B8C-83A1-F6EECF244321}">
                <p14:modId xmlns:p14="http://schemas.microsoft.com/office/powerpoint/2010/main" val="4003697873"/>
              </p:ext>
            </p:extLst>
          </p:nvPr>
        </p:nvGraphicFramePr>
        <p:xfrm>
          <a:off x="342901" y="2133601"/>
          <a:ext cx="5943620" cy="2208531"/>
        </p:xfrm>
        <a:graphic>
          <a:graphicData uri="http://schemas.openxmlformats.org/drawingml/2006/table">
            <a:tbl>
              <a:tblPr/>
              <a:tblGrid>
                <a:gridCol w="3463312"/>
                <a:gridCol w="1240154"/>
                <a:gridCol w="1240154"/>
              </a:tblGrid>
              <a:tr h="1069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Первоначальная редакция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С учетом поправок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Верхний предел муниципального долга МО «Балезинский район»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70 869,1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70 869,1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rPr>
                        <a:t>в том числе верхний предел долга по муниципальным гарантиям МО «Балезинский район»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1941" name="Picture 37" descr="799caf6cdc386b6a42e5abdc9b69ad42_L"/>
          <p:cNvPicPr>
            <a:picLocks noChangeAspect="1" noChangeArrowheads="1"/>
          </p:cNvPicPr>
          <p:nvPr/>
        </p:nvPicPr>
        <p:blipFill>
          <a:blip r:embed="rId2" cstate="print"/>
          <a:srcRect/>
          <a:stretch>
            <a:fillRect/>
          </a:stretch>
        </p:blipFill>
        <p:spPr bwMode="auto">
          <a:xfrm>
            <a:off x="260351" y="684213"/>
            <a:ext cx="2232025" cy="1873251"/>
          </a:xfrm>
          <a:prstGeom prst="rect">
            <a:avLst/>
          </a:prstGeom>
          <a:noFill/>
        </p:spPr>
      </p:pic>
      <p:graphicFrame>
        <p:nvGraphicFramePr>
          <p:cNvPr id="252049" name="Group 145"/>
          <p:cNvGraphicFramePr>
            <a:graphicFrameLocks noGrp="1"/>
          </p:cNvGraphicFramePr>
          <p:nvPr>
            <p:extLst>
              <p:ext uri="{D42A27DB-BD31-4B8C-83A1-F6EECF244321}">
                <p14:modId xmlns:p14="http://schemas.microsoft.com/office/powerpoint/2010/main" val="506324627"/>
              </p:ext>
            </p:extLst>
          </p:nvPr>
        </p:nvGraphicFramePr>
        <p:xfrm>
          <a:off x="333375" y="6011864"/>
          <a:ext cx="6167459" cy="2808669"/>
        </p:xfrm>
        <a:graphic>
          <a:graphicData uri="http://schemas.openxmlformats.org/drawingml/2006/table">
            <a:tbl>
              <a:tblPr/>
              <a:tblGrid>
                <a:gridCol w="3363506"/>
                <a:gridCol w="1446631"/>
                <a:gridCol w="1357322"/>
              </a:tblGrid>
              <a:tr h="4079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9687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 1 января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 31 декабря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65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1" i="0" u="none" strike="noStrike" cap="none" normalizeH="0" baseline="0" dirty="0" smtClean="0">
                          <a:ln>
                            <a:noFill/>
                          </a:ln>
                          <a:solidFill>
                            <a:schemeClr val="tx1"/>
                          </a:solidFill>
                          <a:effectLst/>
                          <a:latin typeface="Arial" charset="0"/>
                        </a:rPr>
                        <a:t>Муниципальный долг МО «Балезинский район», в т.ч.</a:t>
                      </a:r>
                      <a:endParaRPr kumimoji="0" lang="ru-RU"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72 469,1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70 869,1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rPr>
                        <a:t>бюджетные </a:t>
                      </a:r>
                      <a:r>
                        <a:rPr kumimoji="0" lang="ru-RU" sz="1200" b="0" i="0" u="none" strike="noStrike" cap="none" normalizeH="0" baseline="0" dirty="0" smtClean="0">
                          <a:ln>
                            <a:noFill/>
                          </a:ln>
                          <a:solidFill>
                            <a:schemeClr val="tx1"/>
                          </a:solidFill>
                          <a:effectLst/>
                          <a:latin typeface="Arial" charset="0"/>
                        </a:rPr>
                        <a:t>кредиты из бюджета Удмуртской Республики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7 221,5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5 621,5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кредиты, полученные в кредитных организациях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65 247,6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65 247,6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2008" name="Text Box 104"/>
          <p:cNvSpPr txBox="1">
            <a:spLocks noChangeArrowheads="1"/>
          </p:cNvSpPr>
          <p:nvPr/>
        </p:nvSpPr>
        <p:spPr bwMode="auto">
          <a:xfrm>
            <a:off x="404813" y="5364181"/>
            <a:ext cx="6048375" cy="307777"/>
          </a:xfrm>
          <a:prstGeom prst="rect">
            <a:avLst/>
          </a:prstGeom>
          <a:noFill/>
          <a:ln w="9525">
            <a:noFill/>
            <a:miter lim="800000"/>
            <a:headEnd/>
            <a:tailEnd/>
          </a:ln>
          <a:effectLst/>
        </p:spPr>
        <p:txBody>
          <a:bodyPr>
            <a:spAutoFit/>
          </a:bodyPr>
          <a:lstStyle/>
          <a:p>
            <a:r>
              <a:rPr lang="ru-RU" b="1"/>
              <a:t>Структура муниципального долга МО «Балезинский район» (тыс.руб.)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4"/>
          <p:cNvSpPr>
            <a:spLocks noGrp="1" noChangeArrowheads="1"/>
          </p:cNvSpPr>
          <p:nvPr>
            <p:ph type="title"/>
          </p:nvPr>
        </p:nvSpPr>
        <p:spPr/>
        <p:txBody>
          <a:bodyPr/>
          <a:lstStyle/>
          <a:p>
            <a:r>
              <a:rPr lang="ru-RU" sz="1600" b="1" dirty="0">
                <a:latin typeface="Times New Roman" pitchFamily="18" charset="0"/>
              </a:rPr>
              <a:t>ОСНОВНЫЕ ПАРАМЕТРЫ </a:t>
            </a:r>
            <a:r>
              <a:rPr lang="ru-RU" sz="1600" b="1" dirty="0" smtClean="0">
                <a:latin typeface="Times New Roman" pitchFamily="18" charset="0"/>
              </a:rPr>
              <a:t>ИСПОЛНЕНИЯ БЮДЖЕТА </a:t>
            </a:r>
            <a:r>
              <a:rPr lang="ru-RU" sz="1600" b="1" dirty="0">
                <a:latin typeface="Times New Roman" pitchFamily="18" charset="0"/>
              </a:rPr>
              <a:t>МО «БАЛЕЗИНСКИЙ РАЙОН» </a:t>
            </a:r>
            <a:r>
              <a:rPr lang="ru-RU" sz="1600" b="1" dirty="0" smtClean="0">
                <a:latin typeface="Times New Roman" pitchFamily="18" charset="0"/>
              </a:rPr>
              <a:t>ЗА  2020 </a:t>
            </a:r>
            <a:r>
              <a:rPr lang="ru-RU" sz="1600" b="1" dirty="0">
                <a:latin typeface="Times New Roman" pitchFamily="18" charset="0"/>
              </a:rPr>
              <a:t>ГОД </a:t>
            </a:r>
            <a:r>
              <a:rPr lang="ru-RU" sz="1600" b="1" dirty="0" smtClean="0">
                <a:latin typeface="Times New Roman" pitchFamily="18" charset="0"/>
              </a:rPr>
              <a:t> (</a:t>
            </a:r>
            <a:r>
              <a:rPr lang="ru-RU" sz="1600" b="1" dirty="0">
                <a:latin typeface="Times New Roman" pitchFamily="18" charset="0"/>
              </a:rPr>
              <a:t>тыс.руб.)</a:t>
            </a:r>
          </a:p>
        </p:txBody>
      </p:sp>
      <p:graphicFrame>
        <p:nvGraphicFramePr>
          <p:cNvPr id="206240" name="Group 416"/>
          <p:cNvGraphicFramePr>
            <a:graphicFrameLocks noGrp="1"/>
          </p:cNvGraphicFramePr>
          <p:nvPr>
            <p:ph idx="1"/>
            <p:extLst>
              <p:ext uri="{D42A27DB-BD31-4B8C-83A1-F6EECF244321}">
                <p14:modId xmlns:p14="http://schemas.microsoft.com/office/powerpoint/2010/main" val="329161883"/>
              </p:ext>
            </p:extLst>
          </p:nvPr>
        </p:nvGraphicFramePr>
        <p:xfrm>
          <a:off x="342901" y="1763715"/>
          <a:ext cx="6353265" cy="7129465"/>
        </p:xfrm>
        <a:graphic>
          <a:graphicData uri="http://schemas.openxmlformats.org/drawingml/2006/table">
            <a:tbl>
              <a:tblPr/>
              <a:tblGrid>
                <a:gridCol w="2371720"/>
                <a:gridCol w="1143008"/>
                <a:gridCol w="1214446"/>
                <a:gridCol w="785818"/>
                <a:gridCol w="838273"/>
              </a:tblGrid>
              <a:tr h="241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5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Показатель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План уточненный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Исполнено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 исполнения уточненного плана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Темп роста к 2019 году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smtClean="0">
                          <a:ln>
                            <a:noFill/>
                          </a:ln>
                          <a:solidFill>
                            <a:schemeClr val="tx1"/>
                          </a:solidFill>
                          <a:effectLst/>
                          <a:latin typeface="Arial" charset="0"/>
                        </a:rPr>
                        <a:t>Общий объем доходов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1135869,2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1114416,4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98,1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0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smtClean="0">
                          <a:ln>
                            <a:noFill/>
                          </a:ln>
                          <a:solidFill>
                            <a:schemeClr val="tx1"/>
                          </a:solidFill>
                          <a:effectLst/>
                          <a:latin typeface="Arial" charset="0"/>
                        </a:rPr>
                        <a:t>Налоговые и неналоговые доходы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272 829,1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275 245,5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100,9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100,4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smtClean="0">
                          <a:ln>
                            <a:noFill/>
                          </a:ln>
                          <a:solidFill>
                            <a:schemeClr val="tx1"/>
                          </a:solidFill>
                          <a:effectLst/>
                          <a:latin typeface="Arial" charset="0"/>
                        </a:rPr>
                        <a:t>Безвозмездные поступления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863 040,1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839 170,9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97,2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103,2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0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Общий объем расходов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1147034,1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1112378,9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97,0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smtClean="0">
                          <a:ln>
                            <a:noFill/>
                          </a:ln>
                          <a:solidFill>
                            <a:schemeClr val="tx1"/>
                          </a:solidFill>
                          <a:effectLst/>
                          <a:latin typeface="Arial" charset="0"/>
                        </a:rPr>
                        <a:t>Дефицит (-)/ профицит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11 164,9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2 037,04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5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5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6245" name="Picture 421" descr="75b44b0e9c2e5d305fa323c6c51d3476_xl"/>
          <p:cNvPicPr>
            <a:picLocks noChangeAspect="1" noChangeArrowheads="1"/>
          </p:cNvPicPr>
          <p:nvPr/>
        </p:nvPicPr>
        <p:blipFill>
          <a:blip r:embed="rId2" cstate="print"/>
          <a:srcRect/>
          <a:stretch>
            <a:fillRect/>
          </a:stretch>
        </p:blipFill>
        <p:spPr bwMode="auto">
          <a:xfrm>
            <a:off x="404813" y="2571739"/>
            <a:ext cx="2087562" cy="157163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7876" name="Rectangle 4"/>
          <p:cNvSpPr>
            <a:spLocks noGrp="1" noChangeArrowheads="1"/>
          </p:cNvSpPr>
          <p:nvPr>
            <p:ph type="title"/>
          </p:nvPr>
        </p:nvSpPr>
        <p:spPr>
          <a:xfrm>
            <a:off x="342900" y="107952"/>
            <a:ext cx="6172200" cy="360363"/>
          </a:xfrm>
        </p:spPr>
        <p:txBody>
          <a:bodyPr/>
          <a:lstStyle/>
          <a:p>
            <a:r>
              <a:rPr lang="ru-RU" sz="1400" b="1" dirty="0">
                <a:latin typeface="Times New Roman" pitchFamily="18" charset="0"/>
              </a:rPr>
              <a:t>Доходы бюджета МО «Балезинский район» </a:t>
            </a:r>
            <a:r>
              <a:rPr lang="ru-RU" sz="1400" b="1" dirty="0" smtClean="0">
                <a:latin typeface="Times New Roman" pitchFamily="18" charset="0"/>
              </a:rPr>
              <a:t>за 2020 </a:t>
            </a:r>
            <a:r>
              <a:rPr lang="ru-RU" sz="1400" b="1" dirty="0">
                <a:latin typeface="Times New Roman" pitchFamily="18" charset="0"/>
              </a:rPr>
              <a:t>год </a:t>
            </a:r>
            <a:br>
              <a:rPr lang="ru-RU" sz="1400" b="1" dirty="0">
                <a:latin typeface="Times New Roman" pitchFamily="18" charset="0"/>
              </a:rPr>
            </a:br>
            <a:r>
              <a:rPr lang="ru-RU" sz="1400" b="1" dirty="0">
                <a:latin typeface="Times New Roman" pitchFamily="18" charset="0"/>
              </a:rPr>
              <a:t>(тыс.руб.)</a:t>
            </a:r>
          </a:p>
        </p:txBody>
      </p:sp>
      <p:graphicFrame>
        <p:nvGraphicFramePr>
          <p:cNvPr id="208324" name="Group 452"/>
          <p:cNvGraphicFramePr>
            <a:graphicFrameLocks noGrp="1"/>
          </p:cNvGraphicFramePr>
          <p:nvPr>
            <p:ph idx="1"/>
            <p:extLst>
              <p:ext uri="{D42A27DB-BD31-4B8C-83A1-F6EECF244321}">
                <p14:modId xmlns:p14="http://schemas.microsoft.com/office/powerpoint/2010/main" val="828607662"/>
              </p:ext>
            </p:extLst>
          </p:nvPr>
        </p:nvGraphicFramePr>
        <p:xfrm>
          <a:off x="342900" y="539752"/>
          <a:ext cx="6172200" cy="7884800"/>
        </p:xfrm>
        <a:graphic>
          <a:graphicData uri="http://schemas.openxmlformats.org/drawingml/2006/table">
            <a:tbl>
              <a:tblPr/>
              <a:tblGrid>
                <a:gridCol w="3157538"/>
                <a:gridCol w="928694"/>
                <a:gridCol w="928694"/>
                <a:gridCol w="571504"/>
                <a:gridCol w="585770"/>
              </a:tblGrid>
              <a:tr h="1005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Уточненный план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Исполнено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исполнения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Темп роста к 2018 году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Налоговые и неналоговые доходы, из них: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272829,1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275245,5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прибыль, (НДФЛ)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233583,0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235613,8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товары (работы, услуги), реализуемые на территории РФ (акцизы)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17655,0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17531,0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совокупный доход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8426,0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8444,0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Налоги, сборы и регулярные платежи за пользование природными ресурсами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393,0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393,0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245,5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Государственная пошлина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2179,1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использования имущества, находящегося в муниципальной собственности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5465,0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5624,9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Платежи при пользовании природными ресурсами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2274,0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2276,4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Доходы от оказания платных услуг (работ) и компенсации затрат государства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318,8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Доходы от продажи материальных и нематериальных активов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1163,0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1164,1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Штрафы, санкции, возмещение ущерба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1297,2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136,6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Прочие неналоговые доходы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Безвозмездные поступления, в т.ч.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863040,0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839170,9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Дотации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122327,2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122327,2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Субсидии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177987,9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165177,2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Субвенции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544215,8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535843,8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Иные межбюджетные трансферты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18106,8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440,4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Прочие безвозмездные поступления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Возврат остатков целевых средств прошлых лет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-2591,6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ИТОГО ДОХОДОВ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1135869,2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1114416,4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t>Доля налоговых и неналоговых доходов бюджета МО «Балезинский район»   (%%)</a:t>
            </a:r>
            <a:endParaRPr lang="ru-RU" sz="2000" b="1" dirty="0"/>
          </a:p>
        </p:txBody>
      </p:sp>
      <p:graphicFrame>
        <p:nvGraphicFramePr>
          <p:cNvPr id="4" name="Содержимое 3"/>
          <p:cNvGraphicFramePr>
            <a:graphicFrameLocks noGrp="1"/>
          </p:cNvGraphicFramePr>
          <p:nvPr>
            <p:ph idx="1"/>
          </p:nvPr>
        </p:nvGraphicFramePr>
        <p:xfrm>
          <a:off x="321447" y="2190743"/>
          <a:ext cx="6172200" cy="60346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94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depositphotos_7402859-Russian-rubles-banknotes-and-coins..jpg"/>
          <p:cNvPicPr>
            <a:picLocks noGrp="1" noChangeAspect="1"/>
          </p:cNvPicPr>
          <p:nvPr>
            <p:ph idx="1"/>
          </p:nvPr>
        </p:nvPicPr>
        <p:blipFill>
          <a:blip r:embed="rId2" cstate="print"/>
          <a:stretch>
            <a:fillRect/>
          </a:stretch>
        </p:blipFill>
        <p:spPr>
          <a:xfrm>
            <a:off x="2518165" y="3619503"/>
            <a:ext cx="2357454" cy="3143273"/>
          </a:xfrm>
        </p:spPr>
      </p:pic>
      <p:sp>
        <p:nvSpPr>
          <p:cNvPr id="2" name="Заголовок 1"/>
          <p:cNvSpPr>
            <a:spLocks noGrp="1"/>
          </p:cNvSpPr>
          <p:nvPr>
            <p:ph type="title"/>
          </p:nvPr>
        </p:nvSpPr>
        <p:spPr>
          <a:xfrm>
            <a:off x="342900" y="366185"/>
            <a:ext cx="6172200" cy="1157795"/>
          </a:xfrm>
        </p:spPr>
        <p:txBody>
          <a:bodyPr>
            <a:normAutofit/>
          </a:bodyPr>
          <a:lstStyle/>
          <a:p>
            <a:r>
              <a:rPr lang="ru-RU" sz="2000" b="1" dirty="0" smtClean="0"/>
              <a:t>Структура налоговых и неналоговых доходов бюджета МО «</a:t>
            </a:r>
            <a:r>
              <a:rPr lang="ru-RU" sz="2000" b="1" dirty="0" err="1" smtClean="0"/>
              <a:t>Балезинский</a:t>
            </a:r>
            <a:r>
              <a:rPr lang="ru-RU" sz="2000" b="1" dirty="0" smtClean="0"/>
              <a:t> район» </a:t>
            </a:r>
            <a:endParaRPr lang="ru-RU" sz="2000" b="1" dirty="0"/>
          </a:p>
        </p:txBody>
      </p:sp>
      <p:sp>
        <p:nvSpPr>
          <p:cNvPr id="5" name="Прямоугольник 4"/>
          <p:cNvSpPr/>
          <p:nvPr/>
        </p:nvSpPr>
        <p:spPr>
          <a:xfrm>
            <a:off x="2035960" y="1428728"/>
            <a:ext cx="3161132" cy="12192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smtClean="0">
                <a:solidFill>
                  <a:prstClr val="black"/>
                </a:solidFill>
              </a:rPr>
              <a:t>Налоговые и неналоговые доходы</a:t>
            </a:r>
          </a:p>
          <a:p>
            <a:pPr fontAlgn="auto">
              <a:spcBef>
                <a:spcPts val="0"/>
              </a:spcBef>
              <a:spcAft>
                <a:spcPts val="0"/>
              </a:spcAft>
            </a:pPr>
            <a:r>
              <a:rPr lang="ru-RU" sz="1800" b="1" dirty="0" smtClean="0">
                <a:solidFill>
                  <a:prstClr val="black"/>
                </a:solidFill>
              </a:rPr>
              <a:t>275 245,5 тыс.руб. (100%)  </a:t>
            </a:r>
            <a:endParaRPr lang="ru-RU" sz="1800" b="1" dirty="0">
              <a:solidFill>
                <a:prstClr val="black"/>
              </a:solidFill>
            </a:endParaRPr>
          </a:p>
        </p:txBody>
      </p:sp>
      <p:sp>
        <p:nvSpPr>
          <p:cNvPr id="7" name="Стрелка вверх 6"/>
          <p:cNvSpPr/>
          <p:nvPr/>
        </p:nvSpPr>
        <p:spPr>
          <a:xfrm>
            <a:off x="3482579" y="2571736"/>
            <a:ext cx="363474" cy="1304544"/>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8" name="Прямоугольник 7"/>
          <p:cNvSpPr/>
          <p:nvPr/>
        </p:nvSpPr>
        <p:spPr>
          <a:xfrm>
            <a:off x="267870" y="3238491"/>
            <a:ext cx="1339463" cy="12192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smtClean="0">
                <a:solidFill>
                  <a:prstClr val="black"/>
                </a:solidFill>
              </a:rPr>
              <a:t>НДФЛ</a:t>
            </a:r>
          </a:p>
          <a:p>
            <a:pPr fontAlgn="auto">
              <a:spcBef>
                <a:spcPts val="0"/>
              </a:spcBef>
              <a:spcAft>
                <a:spcPts val="0"/>
              </a:spcAft>
            </a:pPr>
            <a:r>
              <a:rPr lang="ru-RU" sz="1800" b="1" dirty="0" smtClean="0">
                <a:solidFill>
                  <a:prstClr val="black"/>
                </a:solidFill>
              </a:rPr>
              <a:t>235 613,8 тыс.руб. (85,6%)</a:t>
            </a:r>
            <a:endParaRPr lang="ru-RU" sz="1800" b="1" dirty="0">
              <a:solidFill>
                <a:prstClr val="black"/>
              </a:solidFill>
            </a:endParaRPr>
          </a:p>
        </p:txBody>
      </p:sp>
      <p:sp>
        <p:nvSpPr>
          <p:cNvPr id="9" name="Прямоугольник 8"/>
          <p:cNvSpPr/>
          <p:nvPr/>
        </p:nvSpPr>
        <p:spPr>
          <a:xfrm>
            <a:off x="267870" y="5238755"/>
            <a:ext cx="1339463" cy="12192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smtClean="0">
                <a:solidFill>
                  <a:prstClr val="black"/>
                </a:solidFill>
              </a:rPr>
              <a:t>Акцизы</a:t>
            </a:r>
          </a:p>
          <a:p>
            <a:pPr fontAlgn="auto">
              <a:spcBef>
                <a:spcPts val="0"/>
              </a:spcBef>
              <a:spcAft>
                <a:spcPts val="0"/>
              </a:spcAft>
            </a:pPr>
            <a:r>
              <a:rPr lang="ru-RU" sz="1800" b="1" dirty="0" smtClean="0">
                <a:solidFill>
                  <a:prstClr val="black"/>
                </a:solidFill>
              </a:rPr>
              <a:t>17 531,1 тыс.руб. (6,4%)</a:t>
            </a:r>
            <a:endParaRPr lang="ru-RU" sz="1800" b="1" dirty="0">
              <a:solidFill>
                <a:prstClr val="black"/>
              </a:solidFill>
            </a:endParaRPr>
          </a:p>
        </p:txBody>
      </p:sp>
      <p:sp>
        <p:nvSpPr>
          <p:cNvPr id="10" name="Прямоугольник 9"/>
          <p:cNvSpPr/>
          <p:nvPr/>
        </p:nvSpPr>
        <p:spPr>
          <a:xfrm>
            <a:off x="1071547" y="7429521"/>
            <a:ext cx="2089562" cy="131445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b="1" dirty="0" smtClean="0">
              <a:solidFill>
                <a:prstClr val="black"/>
              </a:solidFill>
            </a:endParaRPr>
          </a:p>
          <a:p>
            <a:pPr fontAlgn="auto">
              <a:spcBef>
                <a:spcPts val="0"/>
              </a:spcBef>
              <a:spcAft>
                <a:spcPts val="0"/>
              </a:spcAft>
            </a:pPr>
            <a:r>
              <a:rPr lang="ru-RU" sz="1800" b="1" dirty="0" smtClean="0">
                <a:solidFill>
                  <a:prstClr val="black"/>
                </a:solidFill>
              </a:rPr>
              <a:t>Прочие налоговые и неналоговые доходы</a:t>
            </a:r>
          </a:p>
          <a:p>
            <a:pPr fontAlgn="auto">
              <a:spcBef>
                <a:spcPts val="0"/>
              </a:spcBef>
              <a:spcAft>
                <a:spcPts val="0"/>
              </a:spcAft>
            </a:pPr>
            <a:r>
              <a:rPr lang="ru-RU" sz="1800" b="1" dirty="0" smtClean="0">
                <a:solidFill>
                  <a:prstClr val="black"/>
                </a:solidFill>
              </a:rPr>
              <a:t>4 688,4 тыс.руб. (1,6%)</a:t>
            </a:r>
          </a:p>
          <a:p>
            <a:pPr fontAlgn="auto">
              <a:spcBef>
                <a:spcPts val="0"/>
              </a:spcBef>
              <a:spcAft>
                <a:spcPts val="0"/>
              </a:spcAft>
            </a:pPr>
            <a:endParaRPr lang="ru-RU" sz="1800" b="1" dirty="0">
              <a:solidFill>
                <a:prstClr val="black"/>
              </a:solidFill>
            </a:endParaRPr>
          </a:p>
        </p:txBody>
      </p:sp>
      <p:sp>
        <p:nvSpPr>
          <p:cNvPr id="11" name="Прямоугольник 10"/>
          <p:cNvSpPr/>
          <p:nvPr/>
        </p:nvSpPr>
        <p:spPr>
          <a:xfrm>
            <a:off x="5143525" y="3238492"/>
            <a:ext cx="1553777" cy="140970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smtClean="0">
                <a:solidFill>
                  <a:prstClr val="black"/>
                </a:solidFill>
              </a:rPr>
              <a:t>Налоги на совокупный доход</a:t>
            </a:r>
          </a:p>
          <a:p>
            <a:pPr fontAlgn="auto">
              <a:spcBef>
                <a:spcPts val="0"/>
              </a:spcBef>
              <a:spcAft>
                <a:spcPts val="0"/>
              </a:spcAft>
            </a:pPr>
            <a:r>
              <a:rPr lang="ru-RU" sz="1800" b="1" dirty="0" smtClean="0">
                <a:solidFill>
                  <a:prstClr val="black"/>
                </a:solidFill>
              </a:rPr>
              <a:t>8 444,1 тыс.руб. (3,1%) </a:t>
            </a:r>
            <a:endParaRPr lang="ru-RU" sz="1800" b="1" dirty="0">
              <a:solidFill>
                <a:prstClr val="black"/>
              </a:solidFill>
            </a:endParaRPr>
          </a:p>
        </p:txBody>
      </p:sp>
      <p:sp>
        <p:nvSpPr>
          <p:cNvPr id="12" name="Прямоугольник 11"/>
          <p:cNvSpPr/>
          <p:nvPr/>
        </p:nvSpPr>
        <p:spPr>
          <a:xfrm>
            <a:off x="5197091" y="5619757"/>
            <a:ext cx="1500198" cy="12192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err="1" smtClean="0">
                <a:solidFill>
                  <a:prstClr val="black"/>
                </a:solidFill>
              </a:rPr>
              <a:t>Гос</a:t>
            </a:r>
            <a:r>
              <a:rPr lang="ru-RU" sz="1800" b="1" dirty="0" smtClean="0">
                <a:solidFill>
                  <a:prstClr val="black"/>
                </a:solidFill>
              </a:rPr>
              <a:t>. пошлина</a:t>
            </a:r>
          </a:p>
          <a:p>
            <a:pPr fontAlgn="auto">
              <a:spcBef>
                <a:spcPts val="0"/>
              </a:spcBef>
              <a:spcAft>
                <a:spcPts val="0"/>
              </a:spcAft>
            </a:pPr>
            <a:r>
              <a:rPr lang="ru-RU" sz="1800" b="1" dirty="0" smtClean="0">
                <a:solidFill>
                  <a:prstClr val="black"/>
                </a:solidFill>
              </a:rPr>
              <a:t>2 179,1 тыс.руб. (0,8%)</a:t>
            </a:r>
            <a:endParaRPr lang="ru-RU" sz="1800" b="1" dirty="0">
              <a:solidFill>
                <a:prstClr val="black"/>
              </a:solidFill>
            </a:endParaRPr>
          </a:p>
        </p:txBody>
      </p:sp>
      <p:sp>
        <p:nvSpPr>
          <p:cNvPr id="13" name="Прямоугольник 12"/>
          <p:cNvSpPr/>
          <p:nvPr/>
        </p:nvSpPr>
        <p:spPr>
          <a:xfrm>
            <a:off x="4018364" y="7334269"/>
            <a:ext cx="2464611" cy="142876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smtClean="0">
                <a:solidFill>
                  <a:prstClr val="black"/>
                </a:solidFill>
              </a:rPr>
              <a:t>Доходы от использования и продажи имущества и земельных участков</a:t>
            </a:r>
          </a:p>
          <a:p>
            <a:pPr fontAlgn="auto">
              <a:spcBef>
                <a:spcPts val="0"/>
              </a:spcBef>
              <a:spcAft>
                <a:spcPts val="0"/>
              </a:spcAft>
            </a:pPr>
            <a:r>
              <a:rPr lang="ru-RU" sz="1800" b="1" dirty="0" smtClean="0">
                <a:solidFill>
                  <a:prstClr val="black"/>
                </a:solidFill>
              </a:rPr>
              <a:t>6 789,0 тыс.руб. ( 2,5%)</a:t>
            </a:r>
            <a:endParaRPr lang="ru-RU" sz="1800" b="1" dirty="0">
              <a:solidFill>
                <a:prstClr val="black"/>
              </a:solidFill>
            </a:endParaRPr>
          </a:p>
        </p:txBody>
      </p:sp>
      <p:sp>
        <p:nvSpPr>
          <p:cNvPr id="14" name="Стрелка вправо 13"/>
          <p:cNvSpPr/>
          <p:nvPr/>
        </p:nvSpPr>
        <p:spPr>
          <a:xfrm>
            <a:off x="1768067" y="3714744"/>
            <a:ext cx="733806" cy="6461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15" name="Стрелка вправо 14"/>
          <p:cNvSpPr/>
          <p:nvPr/>
        </p:nvSpPr>
        <p:spPr>
          <a:xfrm>
            <a:off x="1768067" y="5524507"/>
            <a:ext cx="733806" cy="6461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16" name="Стрелка влево 15"/>
          <p:cNvSpPr/>
          <p:nvPr/>
        </p:nvSpPr>
        <p:spPr>
          <a:xfrm>
            <a:off x="4393413" y="3905245"/>
            <a:ext cx="733806" cy="64617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17" name="Стрелка влево 16"/>
          <p:cNvSpPr/>
          <p:nvPr/>
        </p:nvSpPr>
        <p:spPr>
          <a:xfrm>
            <a:off x="4446992" y="5810259"/>
            <a:ext cx="733806" cy="64617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18" name="Стрелка вверх 17"/>
          <p:cNvSpPr/>
          <p:nvPr/>
        </p:nvSpPr>
        <p:spPr>
          <a:xfrm rot="2408278">
            <a:off x="2855348" y="6161884"/>
            <a:ext cx="363474" cy="1209293"/>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19" name="Стрелка вверх 18"/>
          <p:cNvSpPr/>
          <p:nvPr/>
        </p:nvSpPr>
        <p:spPr>
          <a:xfrm rot="19045065">
            <a:off x="4057969" y="6047376"/>
            <a:ext cx="363474" cy="1304544"/>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Tree>
    <p:extLst>
      <p:ext uri="{BB962C8B-B14F-4D97-AF65-F5344CB8AC3E}">
        <p14:creationId xmlns:p14="http://schemas.microsoft.com/office/powerpoint/2010/main" val="109552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31"/>
            <a:ext cx="6172200" cy="676895"/>
          </a:xfrm>
        </p:spPr>
        <p:txBody>
          <a:bodyPr/>
          <a:lstStyle/>
          <a:p>
            <a:r>
              <a:rPr lang="ru-RU" sz="1600" b="1" dirty="0" smtClean="0"/>
              <a:t>Список предприятий – крупнейших налогоплательщиков </a:t>
            </a:r>
            <a:r>
              <a:rPr lang="ru-RU" sz="1600" b="1" dirty="0" err="1" smtClean="0"/>
              <a:t>Балезинского</a:t>
            </a:r>
            <a:r>
              <a:rPr lang="ru-RU" sz="1600" b="1" dirty="0" smtClean="0"/>
              <a:t> района за 2020 год</a:t>
            </a:r>
            <a:endParaRPr lang="ru-RU" sz="1600" b="1"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985535149"/>
              </p:ext>
            </p:extLst>
          </p:nvPr>
        </p:nvGraphicFramePr>
        <p:xfrm>
          <a:off x="342900" y="1403653"/>
          <a:ext cx="6172200" cy="4543155"/>
        </p:xfrm>
        <a:graphic>
          <a:graphicData uri="http://schemas.openxmlformats.org/drawingml/2006/table">
            <a:tbl>
              <a:tblPr firstRow="1" bandRow="1">
                <a:tableStyleId>{5940675A-B579-460E-94D1-54222C63F5DA}</a:tableStyleId>
              </a:tblPr>
              <a:tblGrid>
                <a:gridCol w="709836"/>
                <a:gridCol w="5462364"/>
              </a:tblGrid>
              <a:tr h="443835">
                <a:tc>
                  <a:txBody>
                    <a:bodyPr/>
                    <a:lstStyle/>
                    <a:p>
                      <a:pPr algn="ctr"/>
                      <a:r>
                        <a:rPr lang="ru-RU" sz="1500" dirty="0" smtClean="0"/>
                        <a:t>1 </a:t>
                      </a:r>
                      <a:endParaRPr lang="ru-RU" sz="1500" dirty="0"/>
                    </a:p>
                  </a:txBody>
                  <a:tcPr/>
                </a:tc>
                <a:tc>
                  <a:txBody>
                    <a:bodyPr/>
                    <a:lstStyle/>
                    <a:p>
                      <a:r>
                        <a:rPr lang="ru-RU" sz="1500" dirty="0" smtClean="0"/>
                        <a:t>ОАО «РЖД»</a:t>
                      </a:r>
                      <a:endParaRPr lang="ru-RU" sz="1500" dirty="0"/>
                    </a:p>
                  </a:txBody>
                  <a:tcPr/>
                </a:tc>
              </a:tr>
              <a:tr h="443835">
                <a:tc>
                  <a:txBody>
                    <a:bodyPr/>
                    <a:lstStyle/>
                    <a:p>
                      <a:pPr algn="ctr"/>
                      <a:r>
                        <a:rPr lang="ru-RU" sz="1500" dirty="0" smtClean="0"/>
                        <a:t>2</a:t>
                      </a:r>
                      <a:endParaRPr lang="ru-RU" sz="1500" dirty="0"/>
                    </a:p>
                  </a:txBody>
                  <a:tcPr/>
                </a:tc>
                <a:tc>
                  <a:txBody>
                    <a:bodyPr/>
                    <a:lstStyle/>
                    <a:p>
                      <a:r>
                        <a:rPr lang="ru-RU" sz="1500" dirty="0" smtClean="0"/>
                        <a:t>ОП ООО «ЖЛПК» в п.Балезино</a:t>
                      </a:r>
                      <a:endParaRPr lang="ru-RU" sz="1500" dirty="0"/>
                    </a:p>
                  </a:txBody>
                  <a:tcPr/>
                </a:tc>
              </a:tr>
              <a:tr h="443835">
                <a:tc>
                  <a:txBody>
                    <a:bodyPr/>
                    <a:lstStyle/>
                    <a:p>
                      <a:pPr algn="ctr"/>
                      <a:r>
                        <a:rPr lang="ru-RU" sz="1500" dirty="0" smtClean="0"/>
                        <a:t>3</a:t>
                      </a:r>
                      <a:endParaRPr lang="ru-RU"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smtClean="0"/>
                        <a:t>ООО «</a:t>
                      </a:r>
                      <a:r>
                        <a:rPr lang="ru-RU" sz="1500" dirty="0" err="1" smtClean="0"/>
                        <a:t>Спиртзавод</a:t>
                      </a:r>
                      <a:r>
                        <a:rPr lang="ru-RU" sz="1500" dirty="0" smtClean="0"/>
                        <a:t> </a:t>
                      </a:r>
                      <a:r>
                        <a:rPr lang="ru-RU" sz="1500" dirty="0" err="1" smtClean="0"/>
                        <a:t>Балезинский</a:t>
                      </a:r>
                      <a:r>
                        <a:rPr lang="ru-RU" sz="1500" dirty="0" smtClean="0"/>
                        <a:t>»</a:t>
                      </a:r>
                      <a:endParaRPr lang="ru-RU" sz="1500" dirty="0"/>
                    </a:p>
                  </a:txBody>
                  <a:tcPr/>
                </a:tc>
              </a:tr>
              <a:tr h="443835">
                <a:tc>
                  <a:txBody>
                    <a:bodyPr/>
                    <a:lstStyle/>
                    <a:p>
                      <a:pPr algn="ctr"/>
                      <a:r>
                        <a:rPr lang="ru-RU" sz="1500" dirty="0" smtClean="0"/>
                        <a:t>4</a:t>
                      </a:r>
                      <a:endParaRPr lang="ru-RU" sz="1500" dirty="0"/>
                    </a:p>
                  </a:txBody>
                  <a:tcPr/>
                </a:tc>
                <a:tc>
                  <a:txBody>
                    <a:bodyPr/>
                    <a:lstStyle/>
                    <a:p>
                      <a:r>
                        <a:rPr lang="ru-RU" sz="1500" dirty="0" smtClean="0"/>
                        <a:t>ООО «ЛОКОТЕХ-СЕРВИС» </a:t>
                      </a:r>
                      <a:endParaRPr lang="ru-RU" sz="1500" dirty="0"/>
                    </a:p>
                  </a:txBody>
                  <a:tcPr/>
                </a:tc>
              </a:tr>
              <a:tr h="443835">
                <a:tc>
                  <a:txBody>
                    <a:bodyPr/>
                    <a:lstStyle/>
                    <a:p>
                      <a:pPr algn="ctr"/>
                      <a:r>
                        <a:rPr lang="ru-RU" sz="1500" dirty="0" smtClean="0"/>
                        <a:t>5</a:t>
                      </a:r>
                      <a:endParaRPr lang="ru-RU"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smtClean="0"/>
                        <a:t>СПК «Колхоз имени Мичурина»</a:t>
                      </a:r>
                      <a:endParaRPr lang="ru-RU" sz="1500" dirty="0"/>
                    </a:p>
                  </a:txBody>
                  <a:tcPr/>
                </a:tc>
              </a:tr>
              <a:tr h="443835">
                <a:tc>
                  <a:txBody>
                    <a:bodyPr/>
                    <a:lstStyle/>
                    <a:p>
                      <a:pPr algn="ctr"/>
                      <a:r>
                        <a:rPr lang="ru-RU" sz="1500" dirty="0" smtClean="0"/>
                        <a:t>6</a:t>
                      </a:r>
                      <a:endParaRPr lang="ru-RU"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smtClean="0"/>
                        <a:t>СПК «Колхоз  Путь к коммунизму»</a:t>
                      </a:r>
                      <a:endParaRPr lang="ru-RU" sz="1500" dirty="0"/>
                    </a:p>
                  </a:txBody>
                  <a:tcPr/>
                </a:tc>
              </a:tr>
              <a:tr h="443835">
                <a:tc>
                  <a:txBody>
                    <a:bodyPr/>
                    <a:lstStyle/>
                    <a:p>
                      <a:pPr algn="ctr"/>
                      <a:r>
                        <a:rPr lang="ru-RU" sz="1500" dirty="0" smtClean="0"/>
                        <a:t>7</a:t>
                      </a:r>
                      <a:endParaRPr lang="ru-RU"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smtClean="0"/>
                        <a:t>АО </a:t>
                      </a:r>
                      <a:r>
                        <a:rPr lang="ru-RU" sz="1500" dirty="0" err="1" smtClean="0"/>
                        <a:t>Балезинский</a:t>
                      </a:r>
                      <a:r>
                        <a:rPr lang="ru-RU" sz="1500" dirty="0" smtClean="0"/>
                        <a:t> литейно-механический завод</a:t>
                      </a:r>
                      <a:endParaRPr lang="ru-RU" sz="1500" dirty="0"/>
                    </a:p>
                  </a:txBody>
                  <a:tcPr/>
                </a:tc>
              </a:tr>
              <a:tr h="443835">
                <a:tc>
                  <a:txBody>
                    <a:bodyPr/>
                    <a:lstStyle/>
                    <a:p>
                      <a:pPr algn="ctr"/>
                      <a:r>
                        <a:rPr lang="ru-RU" sz="1500" dirty="0" smtClean="0"/>
                        <a:t>8</a:t>
                      </a:r>
                      <a:endParaRPr lang="ru-RU" sz="1500" dirty="0"/>
                    </a:p>
                  </a:txBody>
                  <a:tcPr/>
                </a:tc>
                <a:tc>
                  <a:txBody>
                    <a:bodyPr/>
                    <a:lstStyle/>
                    <a:p>
                      <a:r>
                        <a:rPr lang="ru-RU" sz="1500" dirty="0" smtClean="0"/>
                        <a:t>ООО «</a:t>
                      </a:r>
                      <a:r>
                        <a:rPr lang="ru-RU" sz="1500" dirty="0" err="1" smtClean="0"/>
                        <a:t>Кеп</a:t>
                      </a:r>
                      <a:r>
                        <a:rPr lang="ru-RU" sz="1500" dirty="0" smtClean="0"/>
                        <a:t>»</a:t>
                      </a:r>
                      <a:endParaRPr lang="ru-RU" sz="1500" dirty="0"/>
                    </a:p>
                  </a:txBody>
                  <a:tcPr/>
                </a:tc>
              </a:tr>
              <a:tr h="548640">
                <a:tc>
                  <a:txBody>
                    <a:bodyPr/>
                    <a:lstStyle/>
                    <a:p>
                      <a:pPr algn="ctr"/>
                      <a:r>
                        <a:rPr lang="ru-RU" sz="1500" dirty="0" smtClean="0"/>
                        <a:t>9</a:t>
                      </a:r>
                      <a:endParaRPr lang="ru-RU" sz="1500" dirty="0"/>
                    </a:p>
                  </a:txBody>
                  <a:tcPr/>
                </a:tc>
                <a:tc>
                  <a:txBody>
                    <a:bodyPr/>
                    <a:lstStyle/>
                    <a:p>
                      <a:r>
                        <a:rPr lang="ru-RU" sz="1500" dirty="0" smtClean="0"/>
                        <a:t>ПАО «МРСК Центра и Приволжья» ООО «</a:t>
                      </a:r>
                      <a:r>
                        <a:rPr lang="ru-RU" sz="1500" dirty="0" err="1" smtClean="0"/>
                        <a:t>Балезинская</a:t>
                      </a:r>
                      <a:r>
                        <a:rPr lang="ru-RU" sz="1500" dirty="0" smtClean="0"/>
                        <a:t> СИС»  </a:t>
                      </a:r>
                      <a:endParaRPr lang="ru-RU" sz="1500" dirty="0"/>
                    </a:p>
                  </a:txBody>
                  <a:tcPr/>
                </a:tc>
              </a:tr>
              <a:tr h="443835">
                <a:tc>
                  <a:txBody>
                    <a:bodyPr/>
                    <a:lstStyle/>
                    <a:p>
                      <a:pPr algn="ctr"/>
                      <a:r>
                        <a:rPr lang="ru-RU" sz="1500" dirty="0" smtClean="0"/>
                        <a:t>10</a:t>
                      </a:r>
                      <a:endParaRPr lang="ru-RU" sz="1500" dirty="0"/>
                    </a:p>
                  </a:txBody>
                  <a:tcPr/>
                </a:tc>
                <a:tc>
                  <a:txBody>
                    <a:bodyPr/>
                    <a:lstStyle/>
                    <a:p>
                      <a:r>
                        <a:rPr lang="ru-RU" sz="1500" dirty="0" smtClean="0"/>
                        <a:t>ПАО «МРСК Центра и Приволжья» </a:t>
                      </a:r>
                      <a:endParaRPr lang="ru-RU" sz="1500" dirty="0"/>
                    </a:p>
                  </a:txBody>
                  <a:tcPr/>
                </a:tc>
              </a:tr>
            </a:tbl>
          </a:graphicData>
        </a:graphic>
      </p:graphicFrame>
      <p:pic>
        <p:nvPicPr>
          <p:cNvPr id="1026" name="Picture 2" descr="P:\Черепанова\Мои документы\Мои рисунки\Бюджет для граждан 2020\42323146_a6ptWRqZfSE0kiOvFoRYupSdwKv044YsefCpAuIT8PA.jpg"/>
          <p:cNvPicPr>
            <a:picLocks noChangeAspect="1" noChangeArrowheads="1"/>
          </p:cNvPicPr>
          <p:nvPr/>
        </p:nvPicPr>
        <p:blipFill>
          <a:blip r:embed="rId2" cstate="print"/>
          <a:srcRect/>
          <a:stretch>
            <a:fillRect/>
          </a:stretch>
        </p:blipFill>
        <p:spPr bwMode="auto">
          <a:xfrm>
            <a:off x="188640" y="6156176"/>
            <a:ext cx="3168352" cy="2664296"/>
          </a:xfrm>
          <a:prstGeom prst="rect">
            <a:avLst/>
          </a:prstGeom>
          <a:noFill/>
        </p:spPr>
      </p:pic>
      <p:pic>
        <p:nvPicPr>
          <p:cNvPr id="3" name="Picture 2" descr="P:\Черепанова\Мои документы\Мои рисунки\Бюджет для граждан 2020\81444004.jpg"/>
          <p:cNvPicPr>
            <a:picLocks noChangeAspect="1" noChangeArrowheads="1"/>
          </p:cNvPicPr>
          <p:nvPr/>
        </p:nvPicPr>
        <p:blipFill>
          <a:blip r:embed="rId3" cstate="print"/>
          <a:srcRect/>
          <a:stretch>
            <a:fillRect/>
          </a:stretch>
        </p:blipFill>
        <p:spPr bwMode="auto">
          <a:xfrm>
            <a:off x="3429000" y="5940152"/>
            <a:ext cx="3240360" cy="2376264"/>
          </a:xfrm>
          <a:prstGeom prst="rect">
            <a:avLst/>
          </a:prstGeom>
          <a:noFill/>
        </p:spPr>
      </p:pic>
      <p:pic>
        <p:nvPicPr>
          <p:cNvPr id="7" name="Рисунок 6" descr="e39ba9161fdffb8dbdebf25fcba4b139.jpg"/>
          <p:cNvPicPr>
            <a:picLocks noChangeAspect="1"/>
          </p:cNvPicPr>
          <p:nvPr/>
        </p:nvPicPr>
        <p:blipFill>
          <a:blip r:embed="rId4" cstate="print"/>
          <a:stretch>
            <a:fillRect/>
          </a:stretch>
        </p:blipFill>
        <p:spPr>
          <a:xfrm>
            <a:off x="4553745" y="1043608"/>
            <a:ext cx="2304256" cy="17281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967293"/>
          </a:xfrm>
        </p:spPr>
        <p:txBody>
          <a:bodyPr>
            <a:normAutofit/>
          </a:bodyPr>
          <a:lstStyle/>
          <a:p>
            <a:r>
              <a:rPr lang="ru-RU" sz="2000" b="1" dirty="0" smtClean="0"/>
              <a:t>Структура расходов бюджета МО «</a:t>
            </a:r>
            <a:r>
              <a:rPr lang="ru-RU" sz="2000" b="1" dirty="0" err="1" smtClean="0"/>
              <a:t>Балезинский</a:t>
            </a:r>
            <a:r>
              <a:rPr lang="ru-RU" sz="2000" b="1" dirty="0" smtClean="0"/>
              <a:t> район» в разрезе отраслей</a:t>
            </a:r>
            <a:endParaRPr lang="ru-RU" sz="2000" b="1" dirty="0"/>
          </a:p>
        </p:txBody>
      </p:sp>
      <p:sp>
        <p:nvSpPr>
          <p:cNvPr id="3" name="Содержимое 2"/>
          <p:cNvSpPr>
            <a:spLocks noGrp="1"/>
          </p:cNvSpPr>
          <p:nvPr>
            <p:ph idx="1"/>
          </p:nvPr>
        </p:nvSpPr>
        <p:spPr>
          <a:xfrm>
            <a:off x="342900" y="1428735"/>
            <a:ext cx="6172200" cy="6739489"/>
          </a:xfrm>
          <a:solidFill>
            <a:schemeClr val="bg1"/>
          </a:solidFill>
          <a:ln>
            <a:solidFill>
              <a:schemeClr val="tx1"/>
            </a:solidFill>
          </a:ln>
        </p:spPr>
        <p:txBody>
          <a:bodyPr>
            <a:normAutofit/>
          </a:bodyPr>
          <a:lstStyle/>
          <a:p>
            <a:endParaRPr lang="ru-RU" sz="1400" b="1" i="1" dirty="0"/>
          </a:p>
        </p:txBody>
      </p:sp>
      <p:sp>
        <p:nvSpPr>
          <p:cNvPr id="22" name="Пятиугольник 21"/>
          <p:cNvSpPr/>
          <p:nvPr/>
        </p:nvSpPr>
        <p:spPr>
          <a:xfrm>
            <a:off x="642918" y="4000497"/>
            <a:ext cx="1928826" cy="2095515"/>
          </a:xfrm>
          <a:prstGeom prst="homePlat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2000" b="1" dirty="0" smtClean="0">
              <a:solidFill>
                <a:prstClr val="black"/>
              </a:solidFill>
            </a:endParaRPr>
          </a:p>
          <a:p>
            <a:pPr fontAlgn="auto">
              <a:spcBef>
                <a:spcPts val="0"/>
              </a:spcBef>
              <a:spcAft>
                <a:spcPts val="0"/>
              </a:spcAft>
            </a:pPr>
            <a:r>
              <a:rPr lang="ru-RU" sz="2000" b="1" dirty="0" smtClean="0">
                <a:solidFill>
                  <a:prstClr val="black"/>
                </a:solidFill>
              </a:rPr>
              <a:t>Расходы бюджета всего </a:t>
            </a:r>
          </a:p>
          <a:p>
            <a:pPr fontAlgn="auto">
              <a:spcBef>
                <a:spcPts val="0"/>
              </a:spcBef>
              <a:spcAft>
                <a:spcPts val="0"/>
              </a:spcAft>
            </a:pPr>
            <a:r>
              <a:rPr lang="ru-RU" sz="2000" b="1" dirty="0" smtClean="0">
                <a:solidFill>
                  <a:prstClr val="black"/>
                </a:solidFill>
              </a:rPr>
              <a:t>1 112 378,9 тыс.руб., в т.ч.</a:t>
            </a:r>
          </a:p>
          <a:p>
            <a:pPr fontAlgn="auto">
              <a:spcBef>
                <a:spcPts val="0"/>
              </a:spcBef>
              <a:spcAft>
                <a:spcPts val="0"/>
              </a:spcAft>
            </a:pPr>
            <a:endParaRPr lang="ru-RU" sz="2000" b="1" dirty="0">
              <a:solidFill>
                <a:prstClr val="black"/>
              </a:solidFill>
            </a:endParaRPr>
          </a:p>
        </p:txBody>
      </p:sp>
      <p:sp>
        <p:nvSpPr>
          <p:cNvPr id="23" name="Скругленный прямоугольник 22"/>
          <p:cNvSpPr/>
          <p:nvPr/>
        </p:nvSpPr>
        <p:spPr>
          <a:xfrm>
            <a:off x="2786058" y="1523981"/>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Общегосударственные вопросы, 52 042,3 тыс.руб. (4,68%)</a:t>
            </a:r>
            <a:endParaRPr lang="ru-RU" b="1" i="1" dirty="0">
              <a:solidFill>
                <a:prstClr val="black"/>
              </a:solidFill>
            </a:endParaRPr>
          </a:p>
        </p:txBody>
      </p:sp>
      <p:sp>
        <p:nvSpPr>
          <p:cNvPr id="24" name="Скругленный прямоугольник 23"/>
          <p:cNvSpPr/>
          <p:nvPr/>
        </p:nvSpPr>
        <p:spPr>
          <a:xfrm>
            <a:off x="2786058" y="2095483"/>
            <a:ext cx="3643338" cy="57150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err="1" smtClean="0">
                <a:solidFill>
                  <a:prstClr val="black"/>
                </a:solidFill>
              </a:rPr>
              <a:t>Нац</a:t>
            </a:r>
            <a:r>
              <a:rPr lang="ru-RU" b="1" i="1" dirty="0" smtClean="0">
                <a:solidFill>
                  <a:prstClr val="black"/>
                </a:solidFill>
              </a:rPr>
              <a:t>. безопасность и правоохранительная деятельность, 2 687,8 тыс.руб. (0,24%)</a:t>
            </a:r>
            <a:endParaRPr lang="ru-RU" b="1" i="1" dirty="0">
              <a:solidFill>
                <a:prstClr val="black"/>
              </a:solidFill>
            </a:endParaRPr>
          </a:p>
        </p:txBody>
      </p:sp>
      <p:sp>
        <p:nvSpPr>
          <p:cNvPr id="27" name="Скругленный прямоугольник 26"/>
          <p:cNvSpPr/>
          <p:nvPr/>
        </p:nvSpPr>
        <p:spPr>
          <a:xfrm>
            <a:off x="2786058" y="2762237"/>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Национальная экономика, 81 652,6 тыс.руб. (7,34%)</a:t>
            </a:r>
            <a:endParaRPr lang="ru-RU" b="1" i="1" dirty="0">
              <a:solidFill>
                <a:prstClr val="black"/>
              </a:solidFill>
            </a:endParaRPr>
          </a:p>
        </p:txBody>
      </p:sp>
      <p:sp>
        <p:nvSpPr>
          <p:cNvPr id="28" name="Скругленный прямоугольник 27"/>
          <p:cNvSpPr/>
          <p:nvPr/>
        </p:nvSpPr>
        <p:spPr>
          <a:xfrm>
            <a:off x="2786058" y="3333741"/>
            <a:ext cx="3643338" cy="57150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Жилищно-коммунальное хозяйство, 62 896,1 тыс.руб. (5,65%) </a:t>
            </a:r>
            <a:endParaRPr lang="ru-RU" b="1" i="1" dirty="0">
              <a:solidFill>
                <a:prstClr val="black"/>
              </a:solidFill>
            </a:endParaRPr>
          </a:p>
        </p:txBody>
      </p:sp>
      <p:sp>
        <p:nvSpPr>
          <p:cNvPr id="29" name="Скругленный прямоугольник 28"/>
          <p:cNvSpPr/>
          <p:nvPr/>
        </p:nvSpPr>
        <p:spPr>
          <a:xfrm>
            <a:off x="2786058" y="4000497"/>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Охрана окружающей  среды, 964,0 тыс.руб. (0,09%)</a:t>
            </a:r>
            <a:endParaRPr lang="ru-RU" b="1" i="1" dirty="0">
              <a:solidFill>
                <a:prstClr val="black"/>
              </a:solidFill>
            </a:endParaRPr>
          </a:p>
        </p:txBody>
      </p:sp>
      <p:sp>
        <p:nvSpPr>
          <p:cNvPr id="30" name="Скругленный прямоугольник 29"/>
          <p:cNvSpPr/>
          <p:nvPr/>
        </p:nvSpPr>
        <p:spPr>
          <a:xfrm>
            <a:off x="2786058" y="5143505"/>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Культура, кинематография 129 542,5 тыс.руб. (11,65%)</a:t>
            </a:r>
            <a:endParaRPr lang="ru-RU" b="1" i="1" dirty="0">
              <a:solidFill>
                <a:prstClr val="black"/>
              </a:solidFill>
            </a:endParaRPr>
          </a:p>
        </p:txBody>
      </p:sp>
      <p:sp>
        <p:nvSpPr>
          <p:cNvPr id="31" name="Скругленный прямоугольник 30"/>
          <p:cNvSpPr/>
          <p:nvPr/>
        </p:nvSpPr>
        <p:spPr>
          <a:xfrm>
            <a:off x="2786058" y="5715009"/>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Социальная политика, 24 332,5 тыс.руб. (2,19%) </a:t>
            </a:r>
            <a:endParaRPr lang="ru-RU" b="1" i="1" dirty="0">
              <a:solidFill>
                <a:prstClr val="black"/>
              </a:solidFill>
            </a:endParaRPr>
          </a:p>
        </p:txBody>
      </p:sp>
      <p:sp>
        <p:nvSpPr>
          <p:cNvPr id="32" name="Скругленный прямоугольник 31"/>
          <p:cNvSpPr/>
          <p:nvPr/>
        </p:nvSpPr>
        <p:spPr>
          <a:xfrm>
            <a:off x="2786058" y="6286513"/>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Физическая культура и спорт, 11 674,9 тыс.руб. (1,05%)</a:t>
            </a:r>
            <a:endParaRPr lang="ru-RU" b="1" i="1" dirty="0">
              <a:solidFill>
                <a:prstClr val="black"/>
              </a:solidFill>
            </a:endParaRPr>
          </a:p>
        </p:txBody>
      </p:sp>
      <p:sp>
        <p:nvSpPr>
          <p:cNvPr id="33" name="Скругленный прямоугольник 32"/>
          <p:cNvSpPr/>
          <p:nvPr/>
        </p:nvSpPr>
        <p:spPr>
          <a:xfrm>
            <a:off x="2786058" y="4572001"/>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Образование, 714 868,5 тыс.руб. (64,26%)</a:t>
            </a:r>
            <a:endParaRPr lang="ru-RU" b="1" i="1" dirty="0">
              <a:solidFill>
                <a:prstClr val="black"/>
              </a:solidFill>
            </a:endParaRPr>
          </a:p>
        </p:txBody>
      </p:sp>
      <p:sp>
        <p:nvSpPr>
          <p:cNvPr id="34" name="Скругленный прямоугольник 33"/>
          <p:cNvSpPr/>
          <p:nvPr/>
        </p:nvSpPr>
        <p:spPr>
          <a:xfrm>
            <a:off x="2786058" y="6858016"/>
            <a:ext cx="3643338" cy="57150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Обслуживание государственного и муниципального долга, 5 056,4 тыс.руб. (0,45%) </a:t>
            </a:r>
            <a:endParaRPr lang="ru-RU" b="1" i="1" dirty="0">
              <a:solidFill>
                <a:prstClr val="black"/>
              </a:solidFill>
            </a:endParaRPr>
          </a:p>
        </p:txBody>
      </p:sp>
      <p:sp>
        <p:nvSpPr>
          <p:cNvPr id="35" name="Скругленный прямоугольник 34"/>
          <p:cNvSpPr/>
          <p:nvPr/>
        </p:nvSpPr>
        <p:spPr>
          <a:xfrm>
            <a:off x="2786058" y="7620024"/>
            <a:ext cx="3643338" cy="47625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Межбюджетные трансферты, 26 661,1 тыс.руб. (2,40%)</a:t>
            </a:r>
            <a:endParaRPr lang="ru-RU" b="1" i="1" dirty="0">
              <a:solidFill>
                <a:prstClr val="black"/>
              </a:solidFill>
            </a:endParaRPr>
          </a:p>
        </p:txBody>
      </p:sp>
    </p:spTree>
    <p:extLst>
      <p:ext uri="{BB962C8B-B14F-4D97-AF65-F5344CB8AC3E}">
        <p14:creationId xmlns:p14="http://schemas.microsoft.com/office/powerpoint/2010/main" val="2970260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b="1" dirty="0" smtClean="0"/>
              <a:t>Структура расходов бюджета МО «</a:t>
            </a:r>
            <a:r>
              <a:rPr lang="ru-RU" sz="1600" b="1" dirty="0" err="1" smtClean="0"/>
              <a:t>Балезинский</a:t>
            </a:r>
            <a:r>
              <a:rPr lang="ru-RU" sz="1600" b="1" dirty="0" smtClean="0"/>
              <a:t> район» по видам расходов бюджетной классификации за 2020 год</a:t>
            </a:r>
            <a:endParaRPr lang="ru-RU" sz="1600" b="1"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705650447"/>
              </p:ext>
            </p:extLst>
          </p:nvPr>
        </p:nvGraphicFramePr>
        <p:xfrm>
          <a:off x="476672" y="1547664"/>
          <a:ext cx="6172200" cy="72728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42900" y="366732"/>
            <a:ext cx="6172200" cy="377825"/>
          </a:xfrm>
        </p:spPr>
        <p:txBody>
          <a:bodyPr/>
          <a:lstStyle/>
          <a:p>
            <a:r>
              <a:rPr lang="ru-RU" sz="1400" b="1">
                <a:latin typeface="Times New Roman" pitchFamily="18" charset="0"/>
              </a:rPr>
              <a:t>АЗБУКА БЮДЖЕТА</a:t>
            </a:r>
          </a:p>
        </p:txBody>
      </p:sp>
      <p:sp>
        <p:nvSpPr>
          <p:cNvPr id="122883" name="Rectangle 3"/>
          <p:cNvSpPr>
            <a:spLocks noGrp="1" noChangeArrowheads="1"/>
          </p:cNvSpPr>
          <p:nvPr>
            <p:ph type="body" idx="1"/>
          </p:nvPr>
        </p:nvSpPr>
        <p:spPr>
          <a:xfrm>
            <a:off x="514350" y="827088"/>
            <a:ext cx="5772150" cy="7777163"/>
          </a:xfrm>
        </p:spPr>
        <p:txBody>
          <a:bodyPr/>
          <a:lstStyle/>
          <a:p>
            <a:pPr algn="just"/>
            <a:r>
              <a:rPr lang="ru-RU" sz="1400" b="1">
                <a:solidFill>
                  <a:srgbClr val="CC0000"/>
                </a:solidFill>
                <a:latin typeface="Times New Roman" pitchFamily="18" charset="0"/>
              </a:rPr>
              <a:t>Бюджет</a:t>
            </a:r>
            <a:r>
              <a:rPr lang="ru-RU" sz="1400">
                <a:latin typeface="Times New Roman" pitchFamily="18" charset="0"/>
              </a:rPr>
              <a:t> – (от старонормандского </a:t>
            </a:r>
            <a:r>
              <a:rPr lang="en-US" sz="1400">
                <a:latin typeface="Times New Roman" pitchFamily="18" charset="0"/>
              </a:rPr>
              <a:t>bougette </a:t>
            </a:r>
            <a:r>
              <a:rPr lang="ru-RU" sz="1400">
                <a:latin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400" b="1">
                <a:solidFill>
                  <a:srgbClr val="CC0000"/>
                </a:solidFill>
                <a:latin typeface="Times New Roman" pitchFamily="18" charset="0"/>
              </a:rPr>
              <a:t>Бюджет муниципального образования</a:t>
            </a:r>
            <a:r>
              <a:rPr lang="ru-RU" sz="1400">
                <a:latin typeface="Times New Roman" pitchFamily="18" charset="0"/>
              </a:rPr>
              <a:t> – фонд денежных средств, предназначенный для финансирования функций, отнесенных к предметам ведения местного самоуправления.</a:t>
            </a:r>
          </a:p>
          <a:p>
            <a:pPr algn="just"/>
            <a:r>
              <a:rPr lang="ru-RU" sz="1400" b="1">
                <a:solidFill>
                  <a:srgbClr val="CC0000"/>
                </a:solidFill>
                <a:latin typeface="Times New Roman" pitchFamily="18" charset="0"/>
              </a:rPr>
              <a:t>Бюджет консолидированный</a:t>
            </a:r>
            <a:r>
              <a:rPr lang="ru-RU" sz="1400">
                <a:latin typeface="Times New Roman" pitchFamily="18" charset="0"/>
              </a:rPr>
              <a:t> – включает в себя бюджет муниципального района и бюджеты муниципальных образований – поселений, входящих в состав данного муниципального района.</a:t>
            </a:r>
          </a:p>
          <a:p>
            <a:pPr algn="just"/>
            <a:r>
              <a:rPr lang="ru-RU" sz="1400" b="1">
                <a:solidFill>
                  <a:srgbClr val="CC0000"/>
                </a:solidFill>
                <a:latin typeface="Times New Roman" pitchFamily="18" charset="0"/>
              </a:rPr>
              <a:t>Государственное (муниципальное) учреждение</a:t>
            </a:r>
            <a:r>
              <a:rPr lang="ru-RU" sz="1400">
                <a:latin typeface="Times New Roman" pitchFamily="18" charset="0"/>
              </a:rPr>
              <a:t> – некоммерческая 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 услуг, выполнения работ. </a:t>
            </a:r>
            <a:r>
              <a:rPr lang="ru-RU" sz="1400" b="1">
                <a:latin typeface="Times New Roman" pitchFamily="18" charset="0"/>
              </a:rPr>
              <a:t>Бюджетное учреждение</a:t>
            </a:r>
            <a:r>
              <a:rPr lang="ru-RU" sz="1400">
                <a:latin typeface="Times New Roman" pitchFamily="18" charset="0"/>
              </a:rPr>
              <a:t> –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культуры, социальной защиты, занятости населения, физической культуры и спорта, а также в иных сферах. </a:t>
            </a:r>
            <a:r>
              <a:rPr lang="ru-RU" sz="1400" b="1">
                <a:latin typeface="Times New Roman" pitchFamily="18" charset="0"/>
              </a:rPr>
              <a:t>Автономное учреждение</a:t>
            </a:r>
            <a:r>
              <a:rPr lang="ru-RU" sz="1400">
                <a:latin typeface="Times New Roman" pitchFamily="18" charset="0"/>
              </a:rPr>
              <a:t> –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 в том числе при проведении мероприятий по работе с детьми и молодежью в указанных сферах). </a:t>
            </a:r>
            <a:r>
              <a:rPr lang="ru-RU" sz="1400" b="1">
                <a:latin typeface="Times New Roman" pitchFamily="18" charset="0"/>
              </a:rPr>
              <a:t>Казенное учреждение</a:t>
            </a:r>
            <a:r>
              <a:rPr lang="ru-RU" sz="1400">
                <a:latin typeface="Times New Roman" pitchFamily="18" charset="0"/>
              </a:rPr>
              <a:t> –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a:xfrm>
            <a:off x="342900" y="366716"/>
            <a:ext cx="6172200" cy="1133453"/>
          </a:xfrm>
        </p:spPr>
        <p:txBody>
          <a:bodyPr/>
          <a:lstStyle/>
          <a:p>
            <a:r>
              <a:rPr lang="ru-RU" sz="1400" b="1" dirty="0">
                <a:latin typeface="Times New Roman" pitchFamily="18" charset="0"/>
              </a:rPr>
              <a:t>Расходы бюджета МО «Балезинский район» по разделам (подразделам) бюджетной классификации </a:t>
            </a:r>
            <a:r>
              <a:rPr lang="ru-RU" sz="1400" b="1" dirty="0" smtClean="0">
                <a:latin typeface="Times New Roman" pitchFamily="18" charset="0"/>
              </a:rPr>
              <a:t>за 2020 </a:t>
            </a:r>
            <a:r>
              <a:rPr lang="ru-RU" sz="1400" b="1" dirty="0">
                <a:latin typeface="Times New Roman" pitchFamily="18" charset="0"/>
              </a:rPr>
              <a:t>год </a:t>
            </a:r>
            <a:r>
              <a:rPr lang="ru-RU" sz="1400" b="1" dirty="0" smtClean="0">
                <a:latin typeface="Times New Roman" pitchFamily="18" charset="0"/>
              </a:rPr>
              <a:t> (</a:t>
            </a:r>
            <a:r>
              <a:rPr lang="ru-RU" sz="1400" b="1" dirty="0">
                <a:latin typeface="Times New Roman" pitchFamily="18" charset="0"/>
              </a:rPr>
              <a:t>тыс.руб.)</a:t>
            </a:r>
            <a:r>
              <a:rPr lang="ru-RU" sz="1200" dirty="0">
                <a:latin typeface="Times New Roman" pitchFamily="18" charset="0"/>
              </a:rPr>
              <a:t> </a:t>
            </a:r>
          </a:p>
        </p:txBody>
      </p:sp>
      <p:graphicFrame>
        <p:nvGraphicFramePr>
          <p:cNvPr id="210358" name="Group 438"/>
          <p:cNvGraphicFramePr>
            <a:graphicFrameLocks noGrp="1"/>
          </p:cNvGraphicFramePr>
          <p:nvPr>
            <p:ph idx="1"/>
            <p:extLst>
              <p:ext uri="{D42A27DB-BD31-4B8C-83A1-F6EECF244321}">
                <p14:modId xmlns:p14="http://schemas.microsoft.com/office/powerpoint/2010/main" val="1421266747"/>
              </p:ext>
            </p:extLst>
          </p:nvPr>
        </p:nvGraphicFramePr>
        <p:xfrm>
          <a:off x="342900" y="1692277"/>
          <a:ext cx="6086496" cy="7266883"/>
        </p:xfrm>
        <a:graphic>
          <a:graphicData uri="http://schemas.openxmlformats.org/drawingml/2006/table">
            <a:tbl>
              <a:tblPr/>
              <a:tblGrid>
                <a:gridCol w="2212941"/>
                <a:gridCol w="906616"/>
                <a:gridCol w="990191"/>
                <a:gridCol w="988374"/>
                <a:gridCol w="988374"/>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Подраздел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Уточненный бюджет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Исполнение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исполнения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1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52834,0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52042,3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Функционирование высшего должностного лица субъекта РФ и муниципального образования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2092,2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2092,2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1433,2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1432,7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Функционирование Правительства РФ, высших исполнительных органов государственной власти субъектов РФ, местных администраций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0104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36760,5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36087,4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Судебная система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9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Обеспечение деятельности финансовых, налоговых и таможенных органов финансового (финансово-бюджетного) надзора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7318,2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7301,8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Обеспечение проведения выборов и референдумов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341,1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341,1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Другие 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4870,4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4768,7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10307" name="Picture 387" descr="article616"/>
          <p:cNvPicPr>
            <a:picLocks noChangeAspect="1" noChangeArrowheads="1"/>
          </p:cNvPicPr>
          <p:nvPr/>
        </p:nvPicPr>
        <p:blipFill>
          <a:blip r:embed="rId2" cstate="print"/>
          <a:srcRect/>
          <a:stretch>
            <a:fillRect/>
          </a:stretch>
        </p:blipFill>
        <p:spPr bwMode="auto">
          <a:xfrm>
            <a:off x="428604" y="2714630"/>
            <a:ext cx="1560236" cy="120931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489" name="Group 401"/>
          <p:cNvGraphicFramePr>
            <a:graphicFrameLocks noGrp="1"/>
          </p:cNvGraphicFramePr>
          <p:nvPr>
            <p:ph/>
            <p:extLst>
              <p:ext uri="{D42A27DB-BD31-4B8C-83A1-F6EECF244321}">
                <p14:modId xmlns:p14="http://schemas.microsoft.com/office/powerpoint/2010/main" val="3922332893"/>
              </p:ext>
            </p:extLst>
          </p:nvPr>
        </p:nvGraphicFramePr>
        <p:xfrm>
          <a:off x="260648" y="596604"/>
          <a:ext cx="6086496" cy="4925367"/>
        </p:xfrm>
        <a:graphic>
          <a:graphicData uri="http://schemas.openxmlformats.org/drawingml/2006/table">
            <a:tbl>
              <a:tblPr/>
              <a:tblGrid>
                <a:gridCol w="2161951"/>
                <a:gridCol w="885726"/>
                <a:gridCol w="1109993"/>
                <a:gridCol w="1071570"/>
                <a:gridCol w="857256"/>
              </a:tblGrid>
              <a:tr h="3053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безопасность и правоохранительная деятельность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2691,2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2687,8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Защита населения и территории от чрезвычайных ситуаций природного и техногенного характера, гражданская оборона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0309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1999,1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Обеспечение пожарной безопасности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17479" name="Picture 391" descr="0024-024-KAFEDRA-USTOJCHIVOSTI-EKONOMIKI-I-ZHIZNEOBESPECHENIJA-tel"/>
          <p:cNvPicPr>
            <a:picLocks noChangeAspect="1" noChangeArrowheads="1"/>
          </p:cNvPicPr>
          <p:nvPr/>
        </p:nvPicPr>
        <p:blipFill>
          <a:blip r:embed="rId2" cstate="print"/>
          <a:srcRect/>
          <a:stretch>
            <a:fillRect/>
          </a:stretch>
        </p:blipFill>
        <p:spPr bwMode="auto">
          <a:xfrm>
            <a:off x="548680" y="1475656"/>
            <a:ext cx="2736850" cy="18716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398" name="Group 262"/>
          <p:cNvGraphicFramePr>
            <a:graphicFrameLocks noGrp="1"/>
          </p:cNvGraphicFramePr>
          <p:nvPr>
            <p:ph/>
            <p:extLst>
              <p:ext uri="{D42A27DB-BD31-4B8C-83A1-F6EECF244321}">
                <p14:modId xmlns:p14="http://schemas.microsoft.com/office/powerpoint/2010/main" val="39858640"/>
              </p:ext>
            </p:extLst>
          </p:nvPr>
        </p:nvGraphicFramePr>
        <p:xfrm>
          <a:off x="342900" y="366716"/>
          <a:ext cx="6229373" cy="8616069"/>
        </p:xfrm>
        <a:graphic>
          <a:graphicData uri="http://schemas.openxmlformats.org/drawingml/2006/table">
            <a:tbl>
              <a:tblPr/>
              <a:tblGrid>
                <a:gridCol w="2264888"/>
                <a:gridCol w="964088"/>
                <a:gridCol w="1071570"/>
                <a:gridCol w="1071570"/>
                <a:gridCol w="857257"/>
              </a:tblGrid>
              <a:tr h="204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экономика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83274,8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81652,6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Сельское хозяйство и рыболовство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0405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Дорожное хозяйство (дорожные фонды)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0409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76526,8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75782,1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Другие вопросы в области национальной экономики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0412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6548,2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5682,5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Жилищно-коммунальное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0500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78601,6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62896,1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Жилищное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0501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1597,5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0502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72828,1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57224,8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Благоустройство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0503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4064,8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3984,8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Другие вопросы в области жилищно-коммунального хозяйства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Другие вопросы в области охраны окружающей среды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19299" name="Picture 163" descr="0005-005-Uroki-selskokhozjajstvennogo-truda"/>
          <p:cNvPicPr>
            <a:picLocks noChangeAspect="1" noChangeArrowheads="1"/>
          </p:cNvPicPr>
          <p:nvPr/>
        </p:nvPicPr>
        <p:blipFill>
          <a:blip r:embed="rId2" cstate="print"/>
          <a:srcRect/>
          <a:stretch>
            <a:fillRect/>
          </a:stretch>
        </p:blipFill>
        <p:spPr bwMode="auto">
          <a:xfrm>
            <a:off x="476259" y="900119"/>
            <a:ext cx="2016125" cy="1368425"/>
          </a:xfrm>
          <a:prstGeom prst="rect">
            <a:avLst/>
          </a:prstGeom>
          <a:noFill/>
        </p:spPr>
      </p:pic>
      <p:pic>
        <p:nvPicPr>
          <p:cNvPr id="219350" name="Picture 214" descr="photo"/>
          <p:cNvPicPr>
            <a:picLocks noChangeAspect="1" noChangeArrowheads="1"/>
          </p:cNvPicPr>
          <p:nvPr/>
        </p:nvPicPr>
        <p:blipFill>
          <a:blip r:embed="rId3" cstate="print"/>
          <a:srcRect/>
          <a:stretch>
            <a:fillRect/>
          </a:stretch>
        </p:blipFill>
        <p:spPr bwMode="auto">
          <a:xfrm>
            <a:off x="470549" y="4139966"/>
            <a:ext cx="1800225" cy="1439863"/>
          </a:xfrm>
          <a:prstGeom prst="rect">
            <a:avLst/>
          </a:prstGeom>
          <a:noFill/>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506" y="7380312"/>
            <a:ext cx="1663622" cy="100811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386" name="Group 202"/>
          <p:cNvGraphicFramePr>
            <a:graphicFrameLocks noGrp="1"/>
          </p:cNvGraphicFramePr>
          <p:nvPr>
            <p:ph/>
            <p:extLst>
              <p:ext uri="{D42A27DB-BD31-4B8C-83A1-F6EECF244321}">
                <p14:modId xmlns:p14="http://schemas.microsoft.com/office/powerpoint/2010/main" val="2116250559"/>
              </p:ext>
            </p:extLst>
          </p:nvPr>
        </p:nvGraphicFramePr>
        <p:xfrm>
          <a:off x="342901" y="179388"/>
          <a:ext cx="5943621" cy="8929309"/>
        </p:xfrm>
        <a:graphic>
          <a:graphicData uri="http://schemas.openxmlformats.org/drawingml/2006/table">
            <a:tbl>
              <a:tblPr/>
              <a:tblGrid>
                <a:gridCol w="2160994"/>
                <a:gridCol w="885334"/>
                <a:gridCol w="966947"/>
                <a:gridCol w="965173"/>
                <a:gridCol w="965173"/>
              </a:tblGrid>
              <a:tr h="151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0700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730332,2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714868,5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Дошкольное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164843,3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159993,3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Общее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479924,7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473936,6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Дополнительное образование детей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45102,7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43345,1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Профессиональная подготовка, переподготовка и повышение квалификации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524,4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Молодежная политика и оздоровление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9721,4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6871,2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Другие вопросы в области образования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30208,0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30197,9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9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129542,5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129542,5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0801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89623,1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89623,1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Другие вопросы в области кинематографии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39919,4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39919,4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81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Социальная политика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25296,7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24332,5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Пенсионное обеспечение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1371" name="Picture 187" descr="427568_html_3a506771"/>
          <p:cNvPicPr>
            <a:picLocks noChangeAspect="1" noChangeArrowheads="1"/>
          </p:cNvPicPr>
          <p:nvPr/>
        </p:nvPicPr>
        <p:blipFill>
          <a:blip r:embed="rId2" cstate="print"/>
          <a:srcRect/>
          <a:stretch>
            <a:fillRect/>
          </a:stretch>
        </p:blipFill>
        <p:spPr bwMode="auto">
          <a:xfrm>
            <a:off x="404813" y="468315"/>
            <a:ext cx="1871662" cy="1079500"/>
          </a:xfrm>
          <a:prstGeom prst="rect">
            <a:avLst/>
          </a:prstGeom>
          <a:noFill/>
        </p:spPr>
      </p:pic>
      <p:pic>
        <p:nvPicPr>
          <p:cNvPr id="221379" name="Picture 195" descr="e84ad42f7063b46ecd6ffb9aef0ae394"/>
          <p:cNvPicPr>
            <a:picLocks noChangeAspect="1" noChangeArrowheads="1"/>
          </p:cNvPicPr>
          <p:nvPr/>
        </p:nvPicPr>
        <p:blipFill>
          <a:blip r:embed="rId3" cstate="print"/>
          <a:srcRect/>
          <a:stretch>
            <a:fillRect/>
          </a:stretch>
        </p:blipFill>
        <p:spPr bwMode="auto">
          <a:xfrm>
            <a:off x="404813" y="4499992"/>
            <a:ext cx="2160240" cy="1510867"/>
          </a:xfrm>
          <a:prstGeom prst="rect">
            <a:avLst/>
          </a:prstGeom>
          <a:noFill/>
        </p:spPr>
      </p:pic>
      <p:pic>
        <p:nvPicPr>
          <p:cNvPr id="221383" name="Picture 199" descr="img6"/>
          <p:cNvPicPr>
            <a:picLocks noChangeAspect="1" noChangeArrowheads="1"/>
          </p:cNvPicPr>
          <p:nvPr/>
        </p:nvPicPr>
        <p:blipFill>
          <a:blip r:embed="rId4" cstate="print"/>
          <a:srcRect/>
          <a:stretch>
            <a:fillRect/>
          </a:stretch>
        </p:blipFill>
        <p:spPr bwMode="auto">
          <a:xfrm>
            <a:off x="429221" y="7452321"/>
            <a:ext cx="1944688" cy="129698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582" name="Group 150"/>
          <p:cNvGraphicFramePr>
            <a:graphicFrameLocks noGrp="1"/>
          </p:cNvGraphicFramePr>
          <p:nvPr>
            <p:ph/>
            <p:extLst>
              <p:ext uri="{D42A27DB-BD31-4B8C-83A1-F6EECF244321}">
                <p14:modId xmlns:p14="http://schemas.microsoft.com/office/powerpoint/2010/main" val="3590042614"/>
              </p:ext>
            </p:extLst>
          </p:nvPr>
        </p:nvGraphicFramePr>
        <p:xfrm>
          <a:off x="357171" y="323515"/>
          <a:ext cx="6015059" cy="8515365"/>
        </p:xfrm>
        <a:graphic>
          <a:graphicData uri="http://schemas.openxmlformats.org/drawingml/2006/table">
            <a:tbl>
              <a:tblPr/>
              <a:tblGrid>
                <a:gridCol w="2186967"/>
                <a:gridCol w="895975"/>
                <a:gridCol w="978569"/>
                <a:gridCol w="976774"/>
                <a:gridCol w="976774"/>
              </a:tblGrid>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Социальное обеспечение населения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5459,8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Охрана семьи и детства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18240,0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17632,0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67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Физическая культура и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11702,7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11674,9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Физическая 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10402,7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10402,7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Массовый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1272,2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8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Обслуживание государственного и муниципального долга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5056,4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5056,4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Обслуживание государственного внутреннего и муниципального долга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0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Межбюджетные трансферты общего характера бюджетам субъектов РФ и муниципальных образований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1400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26691,1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26661,1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Дотации на выравнивание бюджетной обеспеченности субъектов РФ и муниципальных образований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1401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5992,4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5992,4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Иные дотации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20698,7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20668,7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ИТОГО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1147034,1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1112378,9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4540" name="Picture 108" descr="799caf6cdc386b6a42e5abdc9b69ad42_L"/>
          <p:cNvPicPr>
            <a:picLocks noChangeAspect="1" noChangeArrowheads="1"/>
          </p:cNvPicPr>
          <p:nvPr/>
        </p:nvPicPr>
        <p:blipFill>
          <a:blip r:embed="rId2" cstate="print"/>
          <a:srcRect/>
          <a:stretch>
            <a:fillRect/>
          </a:stretch>
        </p:blipFill>
        <p:spPr bwMode="auto">
          <a:xfrm>
            <a:off x="571481" y="4000499"/>
            <a:ext cx="1800225" cy="1150937"/>
          </a:xfrm>
          <a:prstGeom prst="rect">
            <a:avLst/>
          </a:prstGeom>
          <a:noFill/>
        </p:spPr>
      </p:pic>
      <p:pic>
        <p:nvPicPr>
          <p:cNvPr id="274551" name="Picture 119" descr="548aae9858533_1418374808"/>
          <p:cNvPicPr>
            <a:picLocks noChangeAspect="1" noChangeArrowheads="1"/>
          </p:cNvPicPr>
          <p:nvPr/>
        </p:nvPicPr>
        <p:blipFill>
          <a:blip r:embed="rId3" cstate="print"/>
          <a:srcRect/>
          <a:stretch>
            <a:fillRect/>
          </a:stretch>
        </p:blipFill>
        <p:spPr bwMode="auto">
          <a:xfrm>
            <a:off x="2500307" y="6143637"/>
            <a:ext cx="2089150" cy="1223963"/>
          </a:xfrm>
          <a:prstGeom prst="rect">
            <a:avLst/>
          </a:prstGeom>
          <a:noFill/>
        </p:spPr>
      </p:pic>
      <p:pic>
        <p:nvPicPr>
          <p:cNvPr id="274552" name="Picture 120" descr="9b4332dc218fec643161fb515083ce19"/>
          <p:cNvPicPr>
            <a:picLocks noChangeAspect="1" noChangeArrowheads="1"/>
          </p:cNvPicPr>
          <p:nvPr/>
        </p:nvPicPr>
        <p:blipFill>
          <a:blip r:embed="rId4" cstate="print"/>
          <a:srcRect/>
          <a:stretch>
            <a:fillRect/>
          </a:stretch>
        </p:blipFill>
        <p:spPr bwMode="auto">
          <a:xfrm>
            <a:off x="404823" y="1403369"/>
            <a:ext cx="2160587" cy="14398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342900" y="107951"/>
            <a:ext cx="6172200" cy="431800"/>
          </a:xfrm>
        </p:spPr>
        <p:txBody>
          <a:bodyPr/>
          <a:lstStyle/>
          <a:p>
            <a:r>
              <a:rPr lang="ru-RU" sz="1600" b="1">
                <a:latin typeface="Times New Roman" pitchFamily="18" charset="0"/>
              </a:rPr>
              <a:t>Расходы бюджета МО «Балезинский район» на реализацию муниципальных программ (тыс.руб.)  </a:t>
            </a:r>
          </a:p>
        </p:txBody>
      </p:sp>
      <p:pic>
        <p:nvPicPr>
          <p:cNvPr id="223362" name="Picture 130" descr="1"/>
          <p:cNvPicPr>
            <a:picLocks noChangeAspect="1" noChangeArrowheads="1"/>
          </p:cNvPicPr>
          <p:nvPr/>
        </p:nvPicPr>
        <p:blipFill>
          <a:blip r:embed="rId2" cstate="print">
            <a:lum bright="40000"/>
          </a:blip>
          <a:srcRect/>
          <a:stretch>
            <a:fillRect/>
          </a:stretch>
        </p:blipFill>
        <p:spPr bwMode="auto">
          <a:xfrm>
            <a:off x="404813" y="827096"/>
            <a:ext cx="6192837" cy="7561263"/>
          </a:xfrm>
          <a:prstGeom prst="rect">
            <a:avLst/>
          </a:prstGeom>
          <a:noFill/>
        </p:spPr>
      </p:pic>
      <p:graphicFrame>
        <p:nvGraphicFramePr>
          <p:cNvPr id="223526" name="Group 294"/>
          <p:cNvGraphicFramePr>
            <a:graphicFrameLocks noGrp="1"/>
          </p:cNvGraphicFramePr>
          <p:nvPr>
            <p:extLst>
              <p:ext uri="{D42A27DB-BD31-4B8C-83A1-F6EECF244321}">
                <p14:modId xmlns:p14="http://schemas.microsoft.com/office/powerpoint/2010/main" val="3613587982"/>
              </p:ext>
            </p:extLst>
          </p:nvPr>
        </p:nvGraphicFramePr>
        <p:xfrm>
          <a:off x="404811" y="684228"/>
          <a:ext cx="6167460" cy="6953887"/>
        </p:xfrm>
        <a:graphic>
          <a:graphicData uri="http://schemas.openxmlformats.org/drawingml/2006/table">
            <a:tbl>
              <a:tblPr/>
              <a:tblGrid>
                <a:gridCol w="1858993"/>
                <a:gridCol w="1266648"/>
                <a:gridCol w="1015181"/>
                <a:gridCol w="1013319"/>
                <a:gridCol w="1013319"/>
              </a:tblGrid>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муниципальной программы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Целевая статья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Уточненный бюджет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Исполнение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исполнения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Развитие образования и воспитание на 2015 и 2020 годы</a:t>
                      </a:r>
                      <a:r>
                        <a:rPr kumimoji="0" lang="ru-RU" sz="1500" b="1" i="0" u="none" strike="noStrike" cap="none" normalizeH="0" baseline="0" smtClean="0">
                          <a:ln>
                            <a:noFill/>
                          </a:ln>
                          <a:solidFill>
                            <a:schemeClr val="accent2"/>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0100000000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731 590,0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716 078,2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Охрана здоровья и формирование здорового образа жизни населения, профилактика немедицинского потребления наркотиков и других психоактивных веществ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0200000000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11 705,7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11 677,9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Развитие культуры на 2015-2020 годы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0300000000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129 542,6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129 542,6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Социальная поддержка населения на 2015-2020 годы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0400000000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25 754,0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24 614,0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Создание условий для устойчивого экономического развития на 2015-2020 годы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0500000000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Безопасность на 2015-2020 годы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0600000000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2 789,5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2 786,1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Муниципальное хозяйство на 2015-2020 годы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0700000000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158 962,8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141 966,8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538" name="Picture 282" descr="1"/>
          <p:cNvPicPr>
            <a:picLocks noChangeAspect="1" noChangeArrowheads="1"/>
          </p:cNvPicPr>
          <p:nvPr/>
        </p:nvPicPr>
        <p:blipFill>
          <a:blip r:embed="rId2" cstate="print">
            <a:lum bright="40000"/>
          </a:blip>
          <a:srcRect/>
          <a:stretch>
            <a:fillRect/>
          </a:stretch>
        </p:blipFill>
        <p:spPr bwMode="auto">
          <a:xfrm>
            <a:off x="404813" y="250827"/>
            <a:ext cx="6192837" cy="8569325"/>
          </a:xfrm>
          <a:prstGeom prst="rect">
            <a:avLst/>
          </a:prstGeom>
          <a:noFill/>
        </p:spPr>
      </p:pic>
      <p:graphicFrame>
        <p:nvGraphicFramePr>
          <p:cNvPr id="224831" name="Group 575"/>
          <p:cNvGraphicFramePr>
            <a:graphicFrameLocks noGrp="1"/>
          </p:cNvGraphicFramePr>
          <p:nvPr>
            <p:ph/>
            <p:extLst>
              <p:ext uri="{D42A27DB-BD31-4B8C-83A1-F6EECF244321}">
                <p14:modId xmlns:p14="http://schemas.microsoft.com/office/powerpoint/2010/main" val="3136782509"/>
              </p:ext>
            </p:extLst>
          </p:nvPr>
        </p:nvGraphicFramePr>
        <p:xfrm>
          <a:off x="342900" y="366718"/>
          <a:ext cx="6229373" cy="5843908"/>
        </p:xfrm>
        <a:graphic>
          <a:graphicData uri="http://schemas.openxmlformats.org/drawingml/2006/table">
            <a:tbl>
              <a:tblPr/>
              <a:tblGrid>
                <a:gridCol w="1872531"/>
                <a:gridCol w="1273767"/>
                <a:gridCol w="1022733"/>
                <a:gridCol w="1020874"/>
                <a:gridCol w="1039468"/>
              </a:tblGrid>
              <a:tr h="8445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муниципальной программы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Целевая статья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Уточненный бюджет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Исполнение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исполнения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Энергосбережение и повышение энергетической эффективности муниципального образования «Балезинский район» на 2015-2020 годы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0800000000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1 545,6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1 540,2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Муниципальное управление на 2015-2020 годы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0900000000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41 042,5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40 560,9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Управление муниципальными финансами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1100000000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38 096,0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38 042,7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err="1" smtClean="0">
                          <a:ln>
                            <a:noFill/>
                          </a:ln>
                          <a:solidFill>
                            <a:schemeClr val="accent2"/>
                          </a:solidFill>
                          <a:effectLst/>
                          <a:latin typeface="Arial" charset="0"/>
                        </a:rPr>
                        <a:t>Непрограммные</a:t>
                      </a:r>
                      <a:r>
                        <a:rPr kumimoji="0" lang="ru-RU" sz="1200" b="1" i="0" u="none" strike="noStrike" cap="none" normalizeH="0" baseline="0" dirty="0" smtClean="0">
                          <a:ln>
                            <a:noFill/>
                          </a:ln>
                          <a:solidFill>
                            <a:schemeClr val="accent2"/>
                          </a:solidFill>
                          <a:effectLst/>
                          <a:latin typeface="Arial" charset="0"/>
                        </a:rPr>
                        <a:t> направления расходов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9900000000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5 817,4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5 381,6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ИТОГО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1 147 034,1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1 112 378,9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42900" y="107967"/>
            <a:ext cx="6172200" cy="503239"/>
          </a:xfrm>
        </p:spPr>
        <p:txBody>
          <a:bodyPr/>
          <a:lstStyle/>
          <a:p>
            <a:pPr eaLnBrk="1" hangingPunct="1"/>
            <a:r>
              <a:rPr lang="ru-RU" sz="1600" b="1" dirty="0" smtClean="0">
                <a:latin typeface="Times New Roman" pitchFamily="18" charset="0"/>
              </a:rPr>
              <a:t>Муниципальная программа «Развитие образования и воспитание» </a:t>
            </a:r>
          </a:p>
        </p:txBody>
      </p:sp>
      <p:sp>
        <p:nvSpPr>
          <p:cNvPr id="21507" name="Rectangle 3"/>
          <p:cNvSpPr>
            <a:spLocks noGrp="1" noChangeArrowheads="1"/>
          </p:cNvSpPr>
          <p:nvPr>
            <p:ph type="body" sz="half" idx="1"/>
          </p:nvPr>
        </p:nvSpPr>
        <p:spPr>
          <a:xfrm>
            <a:off x="342901" y="2700339"/>
            <a:ext cx="6254750" cy="1079500"/>
          </a:xfrm>
        </p:spPr>
        <p:txBody>
          <a:bodyPr/>
          <a:lstStyle/>
          <a:p>
            <a:pPr eaLnBrk="1" hangingPunct="1">
              <a:buFontTx/>
              <a:buNone/>
            </a:pPr>
            <a:r>
              <a:rPr lang="ru-RU" sz="1200" b="1" dirty="0" smtClean="0">
                <a:latin typeface="Times New Roman" pitchFamily="18" charset="0"/>
              </a:rPr>
              <a:t>Цель программы:</a:t>
            </a:r>
            <a:r>
              <a:rPr lang="ru-RU" sz="1200" dirty="0" smtClean="0">
                <a:latin typeface="Times New Roman" pitchFamily="18" charset="0"/>
              </a:rPr>
              <a:t> организация предоставления, повышение качества и                доступности дошкольного, общего, дополнительного образования детей на территории </a:t>
            </a:r>
            <a:r>
              <a:rPr lang="ru-RU" sz="1200" dirty="0" err="1" smtClean="0">
                <a:latin typeface="Times New Roman" pitchFamily="18" charset="0"/>
              </a:rPr>
              <a:t>Балезинского</a:t>
            </a:r>
            <a:r>
              <a:rPr lang="ru-RU" sz="1200" dirty="0" smtClean="0">
                <a:latin typeface="Times New Roman" pitchFamily="18" charset="0"/>
              </a:rPr>
              <a:t> района, создание условий для успешной      социализации и самореализации детей и молодежи.</a:t>
            </a:r>
          </a:p>
          <a:p>
            <a:pPr eaLnBrk="1" hangingPunct="1">
              <a:buFontTx/>
              <a:buNone/>
            </a:pPr>
            <a:r>
              <a:rPr lang="ru-RU" sz="1400" b="1" dirty="0" smtClean="0">
                <a:latin typeface="Times New Roman" pitchFamily="18" charset="0"/>
              </a:rPr>
              <a:t>                    </a:t>
            </a:r>
          </a:p>
        </p:txBody>
      </p:sp>
      <p:pic>
        <p:nvPicPr>
          <p:cNvPr id="21508" name="Picture 4" descr="5495476fa3bea371c4bfdf15002327c9"/>
          <p:cNvPicPr>
            <a:picLocks noChangeAspect="1" noChangeArrowheads="1"/>
          </p:cNvPicPr>
          <p:nvPr/>
        </p:nvPicPr>
        <p:blipFill>
          <a:blip r:embed="rId2" cstate="print"/>
          <a:srcRect/>
          <a:stretch>
            <a:fillRect/>
          </a:stretch>
        </p:blipFill>
        <p:spPr bwMode="auto">
          <a:xfrm>
            <a:off x="2" y="684213"/>
            <a:ext cx="2232025" cy="1728787"/>
          </a:xfrm>
          <a:prstGeom prst="rect">
            <a:avLst/>
          </a:prstGeom>
          <a:noFill/>
          <a:ln w="9525">
            <a:noFill/>
            <a:miter lim="800000"/>
            <a:headEnd/>
            <a:tailEnd/>
          </a:ln>
        </p:spPr>
      </p:pic>
      <p:pic>
        <p:nvPicPr>
          <p:cNvPr id="21510" name="Picture 7" descr="0019-019-CHastnoe-obrazovanie"/>
          <p:cNvPicPr>
            <a:picLocks noChangeAspect="1" noChangeArrowheads="1"/>
          </p:cNvPicPr>
          <p:nvPr/>
        </p:nvPicPr>
        <p:blipFill>
          <a:blip r:embed="rId3" cstate="print"/>
          <a:srcRect/>
          <a:stretch>
            <a:fillRect/>
          </a:stretch>
        </p:blipFill>
        <p:spPr bwMode="auto">
          <a:xfrm>
            <a:off x="1928802" y="611196"/>
            <a:ext cx="2714644" cy="1889111"/>
          </a:xfrm>
          <a:prstGeom prst="rect">
            <a:avLst/>
          </a:prstGeom>
          <a:noFill/>
          <a:ln w="9525">
            <a:noFill/>
            <a:miter lim="800000"/>
            <a:headEnd/>
            <a:tailEnd/>
          </a:ln>
        </p:spPr>
      </p:pic>
      <p:graphicFrame>
        <p:nvGraphicFramePr>
          <p:cNvPr id="230528" name="Group 128"/>
          <p:cNvGraphicFramePr>
            <a:graphicFrameLocks noGrp="1"/>
          </p:cNvGraphicFramePr>
          <p:nvPr>
            <p:ph sz="half" idx="2"/>
            <p:extLst>
              <p:ext uri="{D42A27DB-BD31-4B8C-83A1-F6EECF244321}">
                <p14:modId xmlns:p14="http://schemas.microsoft.com/office/powerpoint/2010/main" val="4147501686"/>
              </p:ext>
            </p:extLst>
          </p:nvPr>
        </p:nvGraphicFramePr>
        <p:xfrm>
          <a:off x="500046" y="6000764"/>
          <a:ext cx="6167459" cy="2428893"/>
        </p:xfrm>
        <a:graphic>
          <a:graphicData uri="http://schemas.openxmlformats.org/drawingml/2006/table">
            <a:tbl>
              <a:tblPr/>
              <a:tblGrid>
                <a:gridCol w="3505022"/>
                <a:gridCol w="733611"/>
                <a:gridCol w="642942"/>
                <a:gridCol w="642942"/>
                <a:gridCol w="642942"/>
              </a:tblGrid>
              <a:tr h="7170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получающих дошкольную услугу и (или) услугу по их содержанию в муниципальных образовательных учреждениях, в общей численности детей в возрасте 1-6 лет,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состоящих на учете для определения в муниципальные дошкольные образовательные учреждения, в общей численности детей в возрасте 1-6 лет,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d7f3fe5d736df407657858875a09b976.JPG"/>
          <p:cNvPicPr>
            <a:picLocks noChangeAspect="1" noChangeArrowheads="1"/>
          </p:cNvPicPr>
          <p:nvPr/>
        </p:nvPicPr>
        <p:blipFill>
          <a:blip r:embed="rId4" cstate="print"/>
          <a:srcRect/>
          <a:stretch>
            <a:fillRect/>
          </a:stretch>
        </p:blipFill>
        <p:spPr bwMode="auto">
          <a:xfrm>
            <a:off x="4500571" y="714348"/>
            <a:ext cx="2214578" cy="1643075"/>
          </a:xfrm>
          <a:prstGeom prst="rect">
            <a:avLst/>
          </a:prstGeom>
          <a:noFill/>
        </p:spPr>
      </p:pic>
      <p:graphicFrame>
        <p:nvGraphicFramePr>
          <p:cNvPr id="8" name="Таблица 7"/>
          <p:cNvGraphicFramePr>
            <a:graphicFrameLocks noGrp="1"/>
          </p:cNvGraphicFramePr>
          <p:nvPr>
            <p:extLst>
              <p:ext uri="{D42A27DB-BD31-4B8C-83A1-F6EECF244321}">
                <p14:modId xmlns:p14="http://schemas.microsoft.com/office/powerpoint/2010/main" val="689109388"/>
              </p:ext>
            </p:extLst>
          </p:nvPr>
        </p:nvGraphicFramePr>
        <p:xfrm>
          <a:off x="285731" y="3769045"/>
          <a:ext cx="6286540" cy="1005843"/>
        </p:xfrm>
        <a:graphic>
          <a:graphicData uri="http://schemas.openxmlformats.org/drawingml/2006/table">
            <a:tbl>
              <a:tblPr firstRow="1" bandRow="1">
                <a:tableStyleId>{5940675A-B579-460E-94D1-54222C63F5DA}</a:tableStyleId>
              </a:tblPr>
              <a:tblGrid>
                <a:gridCol w="1257308"/>
                <a:gridCol w="1257308"/>
                <a:gridCol w="1257308"/>
                <a:gridCol w="1257308"/>
                <a:gridCol w="1257308"/>
              </a:tblGrid>
              <a:tr h="35719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648651">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716 078,2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581 683,5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433 156,3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482 313,3</a:t>
                      </a:r>
                      <a:endParaRPr lang="ru-RU" sz="1200" dirty="0">
                        <a:latin typeface="Times New Roman" pitchFamily="18" charset="0"/>
                        <a:cs typeface="Times New Roman" pitchFamily="18" charset="0"/>
                      </a:endParaRPr>
                    </a:p>
                  </a:txBody>
                  <a:tcPr/>
                </a:tc>
              </a:tr>
            </a:tbl>
          </a:graphicData>
        </a:graphic>
      </p:graphicFrame>
      <p:sp>
        <p:nvSpPr>
          <p:cNvPr id="9" name="TextBox 8"/>
          <p:cNvSpPr txBox="1"/>
          <p:nvPr/>
        </p:nvSpPr>
        <p:spPr>
          <a:xfrm>
            <a:off x="571482" y="5500713"/>
            <a:ext cx="5929354" cy="307777"/>
          </a:xfrm>
          <a:prstGeom prst="rect">
            <a:avLst/>
          </a:prstGeom>
          <a:noFill/>
        </p:spPr>
        <p:txBody>
          <a:bodyPr wrap="square" rtlCol="0">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709" name="Group 285"/>
          <p:cNvGraphicFramePr>
            <a:graphicFrameLocks noGrp="1"/>
          </p:cNvGraphicFramePr>
          <p:nvPr>
            <p:ph/>
            <p:extLst>
              <p:ext uri="{D42A27DB-BD31-4B8C-83A1-F6EECF244321}">
                <p14:modId xmlns:p14="http://schemas.microsoft.com/office/powerpoint/2010/main" val="491462988"/>
              </p:ext>
            </p:extLst>
          </p:nvPr>
        </p:nvGraphicFramePr>
        <p:xfrm>
          <a:off x="357167" y="642911"/>
          <a:ext cx="6238897" cy="7858181"/>
        </p:xfrm>
        <a:graphic>
          <a:graphicData uri="http://schemas.openxmlformats.org/drawingml/2006/table">
            <a:tbl>
              <a:tblPr/>
              <a:tblGrid>
                <a:gridCol w="3095625"/>
                <a:gridCol w="785818"/>
                <a:gridCol w="857256"/>
                <a:gridCol w="714380"/>
                <a:gridCol w="785818"/>
              </a:tblGrid>
              <a:tr h="7509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(факт)</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выпускников муниципальных общеобразовательных учреждений, сдавших единый государственный экзамен по русскому языку и математике, в общей численности выпускников муниципальных общеобразовательных учреждений, сдававших единый государственный экзамен по данным предметам,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детей первой и второй групп здоровья в общей численности обучающихся в муниципальных общеобразовательных учреждениях,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88,6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7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обучающихся муниципальных общеобразовательных организаций горячим питанием,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6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и подростков, охваченных всеми формами отдыха, оздоровления и занятости в общей численности обучающихся общеобразовательных организаций,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Удельный вес обучающихся по программам общего образования, участвующих в олимпиадах и конкурсах различного уровня, в общей численности обучающихся по программам общего образования,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68,0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учащихся, занявших призовые места в конкурсах, фестивалях, смотрах, выставках, конференциях, спортивных состязаниях и иных мероприятиях различного уровня,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12,5</a:t>
                      </a:r>
                      <a:endParaRPr kumimoji="0" lang="ru-RU" sz="1100" b="0" i="0" u="none" strike="noStrike" cap="none" normalizeH="0" baseline="0" dirty="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888" name="Group 192"/>
          <p:cNvGraphicFramePr>
            <a:graphicFrameLocks noGrp="1"/>
          </p:cNvGraphicFramePr>
          <p:nvPr>
            <p:ph/>
            <p:extLst>
              <p:ext uri="{D42A27DB-BD31-4B8C-83A1-F6EECF244321}">
                <p14:modId xmlns:p14="http://schemas.microsoft.com/office/powerpoint/2010/main" val="3821054501"/>
              </p:ext>
            </p:extLst>
          </p:nvPr>
        </p:nvGraphicFramePr>
        <p:xfrm>
          <a:off x="333375" y="107957"/>
          <a:ext cx="6167459" cy="4712531"/>
        </p:xfrm>
        <a:graphic>
          <a:graphicData uri="http://schemas.openxmlformats.org/drawingml/2006/table">
            <a:tbl>
              <a:tblPr/>
              <a:tblGrid>
                <a:gridCol w="2952749"/>
                <a:gridCol w="785818"/>
                <a:gridCol w="857256"/>
                <a:gridCol w="857256"/>
                <a:gridCol w="714380"/>
              </a:tblGrid>
              <a:tr h="6919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(факт)</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молодежных и детских общественных объединений,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трудоустроенных молодых людей, в возрасте от 14 до 18 лет, студентов в свободное от учебы время и незанятой молодежи, на территории муниципального образования,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370,0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обучающихся в муниципальных общеобразовательных учреждениях, занимающихся во вторую смену, в общей численности обучающихся в муниципальных общеобразовательных учреждениях,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21,0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Обеспеченность учебниками,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родителей, удовлетворенных качеством дошкольного, общего и дополнительного образования,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85,0</a:t>
                      </a:r>
                      <a:endParaRPr kumimoji="0" lang="ru-RU" sz="11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85,0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b5d7a662b721c64a9414c7f5e1d491d7.jpg"/>
          <p:cNvPicPr>
            <a:picLocks noChangeAspect="1" noChangeArrowheads="1"/>
          </p:cNvPicPr>
          <p:nvPr/>
        </p:nvPicPr>
        <p:blipFill>
          <a:blip r:embed="rId2" cstate="print"/>
          <a:srcRect/>
          <a:stretch>
            <a:fillRect/>
          </a:stretch>
        </p:blipFill>
        <p:spPr bwMode="auto">
          <a:xfrm>
            <a:off x="285728" y="5286383"/>
            <a:ext cx="3143272" cy="2428892"/>
          </a:xfrm>
          <a:prstGeom prst="rect">
            <a:avLst/>
          </a:prstGeom>
          <a:noFill/>
        </p:spPr>
      </p:pic>
      <p:pic>
        <p:nvPicPr>
          <p:cNvPr id="2" name="Picture 2" descr="C:\Users\User\Desktop\рисунки бюджет для граждан 2019\013751169c705fe3a399072ed17857bd.JPG"/>
          <p:cNvPicPr>
            <a:picLocks noChangeAspect="1" noChangeArrowheads="1"/>
          </p:cNvPicPr>
          <p:nvPr/>
        </p:nvPicPr>
        <p:blipFill>
          <a:blip r:embed="rId3" cstate="print"/>
          <a:srcRect/>
          <a:stretch>
            <a:fillRect/>
          </a:stretch>
        </p:blipFill>
        <p:spPr bwMode="auto">
          <a:xfrm>
            <a:off x="3643314" y="6072199"/>
            <a:ext cx="3048000" cy="228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flipV="1">
            <a:off x="620714" y="-2052636"/>
            <a:ext cx="5153025" cy="96839"/>
          </a:xfrm>
        </p:spPr>
        <p:txBody>
          <a:bodyPr/>
          <a:lstStyle/>
          <a:p>
            <a:endParaRPr lang="ru-RU" sz="4000"/>
          </a:p>
        </p:txBody>
      </p:sp>
      <p:sp>
        <p:nvSpPr>
          <p:cNvPr id="129027" name="Rectangle 3"/>
          <p:cNvSpPr>
            <a:spLocks noGrp="1" noChangeArrowheads="1"/>
          </p:cNvSpPr>
          <p:nvPr>
            <p:ph type="body" idx="1"/>
          </p:nvPr>
        </p:nvSpPr>
        <p:spPr>
          <a:xfrm>
            <a:off x="458788" y="252413"/>
            <a:ext cx="5772150" cy="8351837"/>
          </a:xfrm>
        </p:spPr>
        <p:txBody>
          <a:bodyPr/>
          <a:lstStyle/>
          <a:p>
            <a:pPr algn="just"/>
            <a:r>
              <a:rPr lang="ru-RU" sz="1400" b="1">
                <a:solidFill>
                  <a:srgbClr val="CC0000"/>
                </a:solidFill>
                <a:latin typeface="Times New Roman" pitchFamily="18" charset="0"/>
              </a:rPr>
              <a:t>Муниципальная программа</a:t>
            </a:r>
            <a:r>
              <a:rPr lang="ru-RU" sz="1400">
                <a:latin typeface="Times New Roman" pitchFamily="18" charset="0"/>
              </a:rPr>
              <a:t> – документ муниципального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a:t>
            </a:r>
          </a:p>
          <a:p>
            <a:pPr algn="just"/>
            <a:r>
              <a:rPr lang="ru-RU" sz="1400" b="1">
                <a:solidFill>
                  <a:srgbClr val="CC0000"/>
                </a:solidFill>
                <a:latin typeface="Times New Roman" pitchFamily="18" charset="0"/>
              </a:rPr>
              <a:t>Муниципальные услуги (работы)</a:t>
            </a:r>
            <a:r>
              <a:rPr lang="ru-RU" sz="1400">
                <a:latin typeface="Times New Roman" pitchFamily="18" charset="0"/>
              </a:rPr>
              <a:t> – услуги (работы),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p>
          <a:p>
            <a:pPr algn="just"/>
            <a:r>
              <a:rPr lang="ru-RU" sz="1400" b="1">
                <a:solidFill>
                  <a:srgbClr val="CC0000"/>
                </a:solidFill>
                <a:latin typeface="Times New Roman" pitchFamily="18" charset="0"/>
              </a:rPr>
              <a:t>Муниципальный долг</a:t>
            </a:r>
            <a:r>
              <a:rPr lang="ru-RU" sz="1400">
                <a:latin typeface="Times New Roman" pitchFamily="18" charset="0"/>
              </a:rPr>
              <a:t> – обязательства, возникающие из муниципальных заимствований (кредиты),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принятые на себя муниципальным образованием.</a:t>
            </a:r>
          </a:p>
          <a:p>
            <a:pPr algn="just"/>
            <a:r>
              <a:rPr lang="ru-RU" sz="1400" b="1">
                <a:solidFill>
                  <a:srgbClr val="CC0000"/>
                </a:solidFill>
                <a:latin typeface="Times New Roman" pitchFamily="18" charset="0"/>
              </a:rPr>
              <a:t>Доходы бюджета</a:t>
            </a:r>
            <a:r>
              <a:rPr lang="ru-RU" sz="1400">
                <a:latin typeface="Times New Roman" pitchFamily="18" charset="0"/>
              </a:rPr>
              <a:t> – поступающие от населения, организаций, учреждений в бюджет денежные средства в виде: налогов, неналоговых поступлений (доходы от продажи имущества, штрафы и т.п.), безвозмездных поступлений. Не включаются в состав доходов кредиты, доходы от выпуска ценных бумаг, полученные органами местного самоуправления.</a:t>
            </a:r>
          </a:p>
          <a:p>
            <a:pPr algn="just"/>
            <a:r>
              <a:rPr lang="ru-RU" sz="1400" b="1">
                <a:solidFill>
                  <a:srgbClr val="CC0000"/>
                </a:solidFill>
                <a:latin typeface="Times New Roman" pitchFamily="18" charset="0"/>
              </a:rPr>
              <a:t>Расходы бюджета</a:t>
            </a:r>
            <a:r>
              <a:rPr lang="ru-RU" sz="1400">
                <a:latin typeface="Times New Roman" pitchFamily="18" charset="0"/>
              </a:rPr>
              <a:t> – выплачиваемые из бюджета денежные средства.</a:t>
            </a:r>
          </a:p>
          <a:p>
            <a:pPr algn="just"/>
            <a:r>
              <a:rPr lang="ru-RU" sz="1400" b="1">
                <a:solidFill>
                  <a:srgbClr val="CC0000"/>
                </a:solidFill>
                <a:latin typeface="Times New Roman" pitchFamily="18" charset="0"/>
              </a:rPr>
              <a:t>Дефицит бюджета</a:t>
            </a:r>
            <a:r>
              <a:rPr lang="ru-RU" sz="1400">
                <a:latin typeface="Times New Roman" pitchFamily="18" charset="0"/>
              </a:rPr>
              <a:t> – превышение расходов бюджета над его доходами.</a:t>
            </a:r>
          </a:p>
          <a:p>
            <a:pPr algn="just"/>
            <a:r>
              <a:rPr lang="ru-RU" sz="1400" b="1">
                <a:solidFill>
                  <a:srgbClr val="CC0000"/>
                </a:solidFill>
                <a:latin typeface="Times New Roman" pitchFamily="18" charset="0"/>
              </a:rPr>
              <a:t>Профицит бюджета</a:t>
            </a:r>
            <a:r>
              <a:rPr lang="ru-RU" sz="1400">
                <a:latin typeface="Times New Roman" pitchFamily="18" charset="0"/>
              </a:rPr>
              <a:t> – превышение доходов бюджета над его расходами.</a:t>
            </a:r>
          </a:p>
          <a:p>
            <a:pPr algn="just"/>
            <a:r>
              <a:rPr lang="ru-RU" sz="1400" b="1">
                <a:solidFill>
                  <a:srgbClr val="CC0000"/>
                </a:solidFill>
                <a:latin typeface="Times New Roman" pitchFamily="18" charset="0"/>
              </a:rPr>
              <a:t>Межбюджетные отношения</a:t>
            </a:r>
            <a:r>
              <a:rPr lang="ru-RU" sz="1400">
                <a:latin typeface="Times New Roman" pitchFamily="18"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2900" y="214283"/>
            <a:ext cx="6172200" cy="714380"/>
          </a:xfrm>
        </p:spPr>
        <p:txBody>
          <a:bodyPr/>
          <a:lstStyle/>
          <a:p>
            <a:pPr eaLnBrk="1" hangingPunct="1"/>
            <a:r>
              <a:rPr lang="ru-RU" sz="1400" b="1" dirty="0" smtClean="0">
                <a:latin typeface="Times New Roman" pitchFamily="18" charset="0"/>
              </a:rPr>
              <a:t>Муниципальная программа «Охрана здоровья и формирование здорового образа жизни населения»</a:t>
            </a:r>
          </a:p>
        </p:txBody>
      </p:sp>
      <p:sp>
        <p:nvSpPr>
          <p:cNvPr id="24579" name="Rectangle 3"/>
          <p:cNvSpPr>
            <a:spLocks noGrp="1" noChangeArrowheads="1"/>
          </p:cNvSpPr>
          <p:nvPr>
            <p:ph type="body" sz="half" idx="1"/>
          </p:nvPr>
        </p:nvSpPr>
        <p:spPr>
          <a:xfrm>
            <a:off x="342902" y="2500318"/>
            <a:ext cx="5965825" cy="785817"/>
          </a:xfrm>
        </p:spPr>
        <p:txBody>
          <a:bodyPr/>
          <a:lstStyle/>
          <a:p>
            <a:pPr eaLnBrk="1" hangingPunct="1"/>
            <a:endParaRPr lang="ru-RU" sz="1200" dirty="0" smtClean="0">
              <a:latin typeface="Times New Roman" pitchFamily="18" charset="0"/>
            </a:endParaRPr>
          </a:p>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сохранение и укрепление здорового образа жизни населения. Профилактика и противодействие незаконному обороту наркотических средств</a:t>
            </a:r>
          </a:p>
          <a:p>
            <a:pPr eaLnBrk="1" hangingPunct="1"/>
            <a:endParaRPr lang="ru-RU" sz="1400" b="1" dirty="0" smtClean="0">
              <a:latin typeface="Times New Roman" pitchFamily="18" charset="0"/>
            </a:endParaRPr>
          </a:p>
          <a:p>
            <a:pPr eaLnBrk="1" hangingPunct="1"/>
            <a:endParaRPr lang="ru-RU" sz="1400" b="1" dirty="0" smtClean="0">
              <a:latin typeface="Times New Roman" pitchFamily="18" charset="0"/>
            </a:endParaRPr>
          </a:p>
        </p:txBody>
      </p:sp>
      <p:pic>
        <p:nvPicPr>
          <p:cNvPr id="24581" name="Picture 10" descr="9b4332dc218fec643161fb515083ce19"/>
          <p:cNvPicPr>
            <a:picLocks noChangeAspect="1" noChangeArrowheads="1"/>
          </p:cNvPicPr>
          <p:nvPr/>
        </p:nvPicPr>
        <p:blipFill>
          <a:blip r:embed="rId3" cstate="print"/>
          <a:srcRect/>
          <a:stretch>
            <a:fillRect/>
          </a:stretch>
        </p:blipFill>
        <p:spPr bwMode="auto">
          <a:xfrm>
            <a:off x="3857629" y="1000100"/>
            <a:ext cx="2740022" cy="1714512"/>
          </a:xfrm>
          <a:prstGeom prst="rect">
            <a:avLst/>
          </a:prstGeom>
          <a:noFill/>
          <a:ln w="9525">
            <a:noFill/>
            <a:miter lim="800000"/>
            <a:headEnd/>
            <a:tailEnd/>
          </a:ln>
        </p:spPr>
      </p:pic>
      <p:graphicFrame>
        <p:nvGraphicFramePr>
          <p:cNvPr id="232558" name="Group 110"/>
          <p:cNvGraphicFramePr>
            <a:graphicFrameLocks noGrp="1"/>
          </p:cNvGraphicFramePr>
          <p:nvPr>
            <p:ph sz="half" idx="2"/>
            <p:extLst>
              <p:ext uri="{D42A27DB-BD31-4B8C-83A1-F6EECF244321}">
                <p14:modId xmlns:p14="http://schemas.microsoft.com/office/powerpoint/2010/main" val="2948199846"/>
              </p:ext>
            </p:extLst>
          </p:nvPr>
        </p:nvGraphicFramePr>
        <p:xfrm>
          <a:off x="642920" y="5786448"/>
          <a:ext cx="5880121" cy="3261360"/>
        </p:xfrm>
        <a:graphic>
          <a:graphicData uri="http://schemas.openxmlformats.org/drawingml/2006/table">
            <a:tbl>
              <a:tblPr/>
              <a:tblGrid>
                <a:gridCol w="2928958"/>
                <a:gridCol w="714380"/>
                <a:gridCol w="714380"/>
                <a:gridCol w="785818"/>
                <a:gridCol w="736585"/>
              </a:tblGrid>
              <a:tr h="64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населения систематически занимающегося физической культурой и спортом,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49,66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проведенных физкультурных и спортивных мероприятий, ед.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граждан, выполнивших нормативы испытаний (тестов) Всероссийского физкультурно-спортивного комплекса «Готов к труду и обороне» (ГТО), в общей численности населения, принявшего участие в выполнении нормативов испытаний (тестов) Всероссийского физкультурно-спортивного комплекса «Готов к труду и обороне» (ГТО)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KEraeHprpYA.jpg"/>
          <p:cNvPicPr>
            <a:picLocks noChangeAspect="1" noChangeArrowheads="1"/>
          </p:cNvPicPr>
          <p:nvPr/>
        </p:nvPicPr>
        <p:blipFill>
          <a:blip r:embed="rId4" cstate="print"/>
          <a:srcRect/>
          <a:stretch>
            <a:fillRect/>
          </a:stretch>
        </p:blipFill>
        <p:spPr bwMode="auto">
          <a:xfrm>
            <a:off x="571480" y="785787"/>
            <a:ext cx="2786082" cy="1857388"/>
          </a:xfrm>
          <a:prstGeom prst="rect">
            <a:avLst/>
          </a:prstGeom>
          <a:noFill/>
        </p:spPr>
      </p:pic>
      <p:graphicFrame>
        <p:nvGraphicFramePr>
          <p:cNvPr id="7" name="Таблица 6"/>
          <p:cNvGraphicFramePr>
            <a:graphicFrameLocks noGrp="1"/>
          </p:cNvGraphicFramePr>
          <p:nvPr>
            <p:extLst>
              <p:ext uri="{D42A27DB-BD31-4B8C-83A1-F6EECF244321}">
                <p14:modId xmlns:p14="http://schemas.microsoft.com/office/powerpoint/2010/main" val="86694516"/>
              </p:ext>
            </p:extLst>
          </p:nvPr>
        </p:nvGraphicFramePr>
        <p:xfrm>
          <a:off x="428606" y="3571868"/>
          <a:ext cx="6143665" cy="1428760"/>
        </p:xfrm>
        <a:graphic>
          <a:graphicData uri="http://schemas.openxmlformats.org/drawingml/2006/table">
            <a:tbl>
              <a:tblPr firstRow="1" bandRow="1">
                <a:tableStyleId>{5940675A-B579-460E-94D1-54222C63F5DA}</a:tableStyleId>
              </a:tblPr>
              <a:tblGrid>
                <a:gridCol w="1228733"/>
                <a:gridCol w="1228733"/>
                <a:gridCol w="1228733"/>
                <a:gridCol w="1228733"/>
                <a:gridCol w="1228733"/>
              </a:tblGrid>
              <a:tr h="50737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92138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11 677,9</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9 960,9</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9 671,4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9 676,9</a:t>
                      </a:r>
                    </a:p>
                  </a:txBody>
                  <a:tcPr/>
                </a:tc>
              </a:tr>
            </a:tbl>
          </a:graphicData>
        </a:graphic>
      </p:graphicFrame>
      <p:sp>
        <p:nvSpPr>
          <p:cNvPr id="8" name="Прямоугольник 7"/>
          <p:cNvSpPr/>
          <p:nvPr/>
        </p:nvSpPr>
        <p:spPr>
          <a:xfrm rot="10800000" flipV="1">
            <a:off x="642918" y="5238170"/>
            <a:ext cx="5715040"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016" name="Group 104"/>
          <p:cNvGraphicFramePr>
            <a:graphicFrameLocks noGrp="1"/>
          </p:cNvGraphicFramePr>
          <p:nvPr>
            <p:ph/>
            <p:extLst>
              <p:ext uri="{D42A27DB-BD31-4B8C-83A1-F6EECF244321}">
                <p14:modId xmlns:p14="http://schemas.microsoft.com/office/powerpoint/2010/main" val="1932191430"/>
              </p:ext>
            </p:extLst>
          </p:nvPr>
        </p:nvGraphicFramePr>
        <p:xfrm>
          <a:off x="476672" y="539557"/>
          <a:ext cx="6072230" cy="2866832"/>
        </p:xfrm>
        <a:graphic>
          <a:graphicData uri="http://schemas.openxmlformats.org/drawingml/2006/table">
            <a:tbl>
              <a:tblPr/>
              <a:tblGrid>
                <a:gridCol w="2928958"/>
                <a:gridCol w="785818"/>
                <a:gridCol w="785818"/>
                <a:gridCol w="785818"/>
                <a:gridCol w="785818"/>
              </a:tblGrid>
              <a:tr h="676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2019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(факт)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Смертность от всех причин на 1000 чел,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Младенческая смертность на 1000 родившихся, ед.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5,8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a:t>
                      </a:r>
                      <a:r>
                        <a:rPr kumimoji="0" lang="ru-RU" sz="1100" b="0" i="0" u="none" strike="noStrike" cap="none" normalizeH="0" baseline="0" dirty="0" err="1" smtClean="0">
                          <a:ln>
                            <a:noFill/>
                          </a:ln>
                          <a:solidFill>
                            <a:schemeClr val="tx1"/>
                          </a:solidFill>
                          <a:effectLst/>
                          <a:latin typeface="Arial" charset="0"/>
                        </a:rPr>
                        <a:t>аккредитированных</a:t>
                      </a:r>
                      <a:r>
                        <a:rPr kumimoji="0" lang="ru-RU" sz="1100" b="0" i="0" u="none" strike="noStrike" cap="none" normalizeH="0" baseline="0" dirty="0" smtClean="0">
                          <a:ln>
                            <a:noFill/>
                          </a:ln>
                          <a:solidFill>
                            <a:schemeClr val="tx1"/>
                          </a:solidFill>
                          <a:effectLst/>
                          <a:latin typeface="Arial" charset="0"/>
                        </a:rPr>
                        <a:t> специалистов,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организованных мероприятий, направленных на профилактику наркомании среди подростков и молодежи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28</a:t>
                      </a:r>
                      <a:endParaRPr kumimoji="0" lang="ru-RU" sz="11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84" name="Picture 106" descr="766389873eb8e99036ff1461750897d7"/>
          <p:cNvPicPr>
            <a:picLocks noChangeAspect="1" noChangeArrowheads="1"/>
          </p:cNvPicPr>
          <p:nvPr/>
        </p:nvPicPr>
        <p:blipFill>
          <a:blip r:embed="rId2" cstate="print"/>
          <a:srcRect/>
          <a:stretch>
            <a:fillRect/>
          </a:stretch>
        </p:blipFill>
        <p:spPr bwMode="auto">
          <a:xfrm>
            <a:off x="332658" y="3563888"/>
            <a:ext cx="3384376" cy="2304256"/>
          </a:xfrm>
          <a:prstGeom prst="rect">
            <a:avLst/>
          </a:prstGeom>
          <a:noFill/>
          <a:ln w="9525">
            <a:noFill/>
            <a:miter lim="800000"/>
            <a:headEnd/>
            <a:tailEnd/>
          </a:ln>
        </p:spPr>
      </p:pic>
      <p:pic>
        <p:nvPicPr>
          <p:cNvPr id="25685" name="Picture 107" descr="e270f78898299a100af579d5793fb106"/>
          <p:cNvPicPr>
            <a:picLocks noChangeAspect="1" noChangeArrowheads="1"/>
          </p:cNvPicPr>
          <p:nvPr/>
        </p:nvPicPr>
        <p:blipFill>
          <a:blip r:embed="rId3" cstate="print"/>
          <a:srcRect/>
          <a:stretch>
            <a:fillRect/>
          </a:stretch>
        </p:blipFill>
        <p:spPr bwMode="auto">
          <a:xfrm>
            <a:off x="3714766" y="6072199"/>
            <a:ext cx="3059113"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2900" y="214282"/>
            <a:ext cx="6172200" cy="469931"/>
          </a:xfrm>
        </p:spPr>
        <p:txBody>
          <a:bodyPr/>
          <a:lstStyle/>
          <a:p>
            <a:pPr eaLnBrk="1" hangingPunct="1"/>
            <a:r>
              <a:rPr lang="ru-RU" sz="1400" b="1" dirty="0" smtClean="0">
                <a:latin typeface="Times New Roman" pitchFamily="18" charset="0"/>
              </a:rPr>
              <a:t>Муниципальная программа «Развитие культуры»</a:t>
            </a:r>
          </a:p>
        </p:txBody>
      </p:sp>
      <p:sp>
        <p:nvSpPr>
          <p:cNvPr id="26627" name="Rectangle 3"/>
          <p:cNvSpPr>
            <a:spLocks noGrp="1" noChangeArrowheads="1"/>
          </p:cNvSpPr>
          <p:nvPr>
            <p:ph type="body" sz="half" idx="1"/>
          </p:nvPr>
        </p:nvSpPr>
        <p:spPr>
          <a:xfrm>
            <a:off x="188914" y="2857492"/>
            <a:ext cx="6181725" cy="994429"/>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 создание условий, обеспечивающих равный доступ населения </a:t>
            </a:r>
            <a:r>
              <a:rPr lang="ru-RU" sz="1400" dirty="0" err="1" smtClean="0">
                <a:latin typeface="Times New Roman" pitchFamily="18" charset="0"/>
              </a:rPr>
              <a:t>Балезинского</a:t>
            </a:r>
            <a:r>
              <a:rPr lang="ru-RU" sz="1400" dirty="0" smtClean="0">
                <a:latin typeface="Times New Roman" pitchFamily="18" charset="0"/>
              </a:rPr>
              <a:t> района к культурным ценностям и услугам, формирование благоприятной среды для творческой самореализации граждан в рамках решения вопросов местного значения. </a:t>
            </a:r>
          </a:p>
          <a:p>
            <a:pPr algn="ctr" eaLnBrk="1" hangingPunct="1">
              <a:buFontTx/>
              <a:buNone/>
            </a:pPr>
            <a:endParaRPr lang="ru-RU" sz="1400" b="1" dirty="0" smtClean="0">
              <a:latin typeface="Times New Roman" pitchFamily="18" charset="0"/>
            </a:endParaRPr>
          </a:p>
        </p:txBody>
      </p:sp>
      <p:pic>
        <p:nvPicPr>
          <p:cNvPr id="26629" name="Picture 14" descr="839623e2df84ebb4741affee4920dde0"/>
          <p:cNvPicPr>
            <a:picLocks noChangeAspect="1" noChangeArrowheads="1"/>
          </p:cNvPicPr>
          <p:nvPr/>
        </p:nvPicPr>
        <p:blipFill>
          <a:blip r:embed="rId2" cstate="print"/>
          <a:srcRect/>
          <a:stretch>
            <a:fillRect/>
          </a:stretch>
        </p:blipFill>
        <p:spPr bwMode="auto">
          <a:xfrm>
            <a:off x="3213101" y="684212"/>
            <a:ext cx="3095625" cy="2089151"/>
          </a:xfrm>
          <a:prstGeom prst="rect">
            <a:avLst/>
          </a:prstGeom>
          <a:noFill/>
          <a:ln w="9525">
            <a:noFill/>
            <a:miter lim="800000"/>
            <a:headEnd/>
            <a:tailEnd/>
          </a:ln>
        </p:spPr>
      </p:pic>
      <p:graphicFrame>
        <p:nvGraphicFramePr>
          <p:cNvPr id="233618" name="Group 146"/>
          <p:cNvGraphicFramePr>
            <a:graphicFrameLocks noGrp="1"/>
          </p:cNvGraphicFramePr>
          <p:nvPr>
            <p:ph sz="half" idx="2"/>
            <p:extLst>
              <p:ext uri="{D42A27DB-BD31-4B8C-83A1-F6EECF244321}">
                <p14:modId xmlns:p14="http://schemas.microsoft.com/office/powerpoint/2010/main" val="1155991187"/>
              </p:ext>
            </p:extLst>
          </p:nvPr>
        </p:nvGraphicFramePr>
        <p:xfrm>
          <a:off x="333374" y="5220080"/>
          <a:ext cx="6167461" cy="3870783"/>
        </p:xfrm>
        <a:graphic>
          <a:graphicData uri="http://schemas.openxmlformats.org/drawingml/2006/table">
            <a:tbl>
              <a:tblPr/>
              <a:tblGrid>
                <a:gridCol w="3599683"/>
                <a:gridCol w="710390"/>
                <a:gridCol w="642942"/>
                <a:gridCol w="642942"/>
                <a:gridCol w="571504"/>
              </a:tblGrid>
              <a:tr h="640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(факт)</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населения муниципального района библиотечным обслуживанием,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49,0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посещений библиотек в расчете на 1 жителя муниципального района в год,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экземпляров новых поступлений в библиотечные фонды публичных библиотек Балезинского района на 1000 человек населения,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Среднее количество посетителей культурно-зрелищных мероприятий (в расчете на 1 мероприятие), чел.</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42,0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64,0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Среднее число клубных формирований на одно культурно-досуговое учреждение,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7,5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7,5</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коллективов самодеятельного художественного творчества, имеющих звание «народный» или «образцовый»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REWXkui5iwg.jpg"/>
          <p:cNvPicPr>
            <a:picLocks noChangeAspect="1" noChangeArrowheads="1"/>
          </p:cNvPicPr>
          <p:nvPr/>
        </p:nvPicPr>
        <p:blipFill>
          <a:blip r:embed="rId3" cstate="print"/>
          <a:srcRect/>
          <a:stretch>
            <a:fillRect/>
          </a:stretch>
        </p:blipFill>
        <p:spPr bwMode="auto">
          <a:xfrm>
            <a:off x="214290" y="714351"/>
            <a:ext cx="2928958" cy="2143140"/>
          </a:xfrm>
          <a:prstGeom prst="rect">
            <a:avLst/>
          </a:prstGeom>
          <a:noFill/>
        </p:spPr>
      </p:pic>
      <p:graphicFrame>
        <p:nvGraphicFramePr>
          <p:cNvPr id="7" name="Таблица 6"/>
          <p:cNvGraphicFramePr>
            <a:graphicFrameLocks noGrp="1"/>
          </p:cNvGraphicFramePr>
          <p:nvPr>
            <p:extLst>
              <p:ext uri="{D42A27DB-BD31-4B8C-83A1-F6EECF244321}">
                <p14:modId xmlns:p14="http://schemas.microsoft.com/office/powerpoint/2010/main" val="4109504924"/>
              </p:ext>
            </p:extLst>
          </p:nvPr>
        </p:nvGraphicFramePr>
        <p:xfrm>
          <a:off x="357166" y="3851920"/>
          <a:ext cx="6286545" cy="1005840"/>
        </p:xfrm>
        <a:graphic>
          <a:graphicData uri="http://schemas.openxmlformats.org/drawingml/2006/table">
            <a:tbl>
              <a:tblPr firstRow="1" bandRow="1">
                <a:tableStyleId>{5940675A-B579-460E-94D1-54222C63F5DA}</a:tableStyleId>
              </a:tblPr>
              <a:tblGrid>
                <a:gridCol w="1300167"/>
                <a:gridCol w="1300167"/>
                <a:gridCol w="1300167"/>
                <a:gridCol w="1300167"/>
                <a:gridCol w="1085877"/>
              </a:tblGrid>
              <a:tr h="27432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731520">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129 542,6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117 131,4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116 805,2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121 506,8</a:t>
                      </a:r>
                    </a:p>
                  </a:txBody>
                  <a:tcPr/>
                </a:tc>
              </a:tr>
            </a:tbl>
          </a:graphicData>
        </a:graphic>
      </p:graphicFrame>
      <p:sp>
        <p:nvSpPr>
          <p:cNvPr id="8" name="Прямоугольник 7"/>
          <p:cNvSpPr/>
          <p:nvPr/>
        </p:nvSpPr>
        <p:spPr>
          <a:xfrm>
            <a:off x="529386" y="4932483"/>
            <a:ext cx="621510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151" name="Group 167"/>
          <p:cNvGraphicFramePr>
            <a:graphicFrameLocks noGrp="1"/>
          </p:cNvGraphicFramePr>
          <p:nvPr>
            <p:ph/>
            <p:extLst>
              <p:ext uri="{D42A27DB-BD31-4B8C-83A1-F6EECF244321}">
                <p14:modId xmlns:p14="http://schemas.microsoft.com/office/powerpoint/2010/main" val="1513141231"/>
              </p:ext>
            </p:extLst>
          </p:nvPr>
        </p:nvGraphicFramePr>
        <p:xfrm>
          <a:off x="342900" y="366716"/>
          <a:ext cx="6086496" cy="3631253"/>
        </p:xfrm>
        <a:graphic>
          <a:graphicData uri="http://schemas.openxmlformats.org/drawingml/2006/table">
            <a:tbl>
              <a:tblPr/>
              <a:tblGrid>
                <a:gridCol w="3157538"/>
                <a:gridCol w="714380"/>
                <a:gridCol w="714380"/>
                <a:gridCol w="785818"/>
                <a:gridCol w="714380"/>
              </a:tblGrid>
              <a:tr h="640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(факт)</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Увеличение численности участников культурно-досуговых мероприятий (по сравнению с предыдущим годом),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7,2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Увеличение доли представленных (во всех формах) зрителю музейных предметов основного фонда, %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49,0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Увеличение количества музейных выставок и выставочных проектов, % к 2012 году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233,0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посетителей домов ремесел, тыс.чел.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5,2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0,0</a:t>
                      </a:r>
                      <a:endParaRPr kumimoji="0" lang="ru-RU" sz="11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Уровень удовлетворенности населения качеством и доступностью муниципальных услуг в сфере культуры, %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90,0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90,0</a:t>
                      </a:r>
                      <a:endParaRPr kumimoji="0" lang="ru-RU" sz="11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bVtEVh0Q7ho.jpg"/>
          <p:cNvPicPr>
            <a:picLocks noChangeAspect="1" noChangeArrowheads="1"/>
          </p:cNvPicPr>
          <p:nvPr/>
        </p:nvPicPr>
        <p:blipFill>
          <a:blip r:embed="rId2" cstate="print"/>
          <a:srcRect/>
          <a:stretch>
            <a:fillRect/>
          </a:stretch>
        </p:blipFill>
        <p:spPr bwMode="auto">
          <a:xfrm>
            <a:off x="142852" y="4286250"/>
            <a:ext cx="3500486" cy="2714644"/>
          </a:xfrm>
          <a:prstGeom prst="rect">
            <a:avLst/>
          </a:prstGeom>
          <a:noFill/>
        </p:spPr>
      </p:pic>
      <p:pic>
        <p:nvPicPr>
          <p:cNvPr id="2" name="Picture 2" descr="C:\Users\User\Desktop\рисунки бюджет для граждан 2019\78448afe846e2fe4331043034231c094.jpg"/>
          <p:cNvPicPr>
            <a:picLocks noChangeAspect="1" noChangeArrowheads="1"/>
          </p:cNvPicPr>
          <p:nvPr/>
        </p:nvPicPr>
        <p:blipFill>
          <a:blip r:embed="rId3" cstate="print"/>
          <a:srcRect/>
          <a:stretch>
            <a:fillRect/>
          </a:stretch>
        </p:blipFill>
        <p:spPr bwMode="auto">
          <a:xfrm>
            <a:off x="3810000" y="6286512"/>
            <a:ext cx="3048000" cy="2286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366715"/>
            <a:ext cx="6172200" cy="1181100"/>
          </a:xfrm>
        </p:spPr>
        <p:txBody>
          <a:bodyPr/>
          <a:lstStyle/>
          <a:p>
            <a:pPr eaLnBrk="1" hangingPunct="1"/>
            <a:r>
              <a:rPr lang="ru-RU" sz="1400" b="1" dirty="0" smtClean="0">
                <a:latin typeface="Times New Roman" pitchFamily="18" charset="0"/>
              </a:rPr>
              <a:t>Муниципальная программа «Создание условий для устойчивого экономического развития»</a:t>
            </a:r>
            <a:br>
              <a:rPr lang="ru-RU" sz="1400" b="1" dirty="0" smtClean="0">
                <a:latin typeface="Times New Roman" pitchFamily="18" charset="0"/>
              </a:rPr>
            </a:br>
            <a:r>
              <a:rPr lang="ru-RU" sz="1400" b="1" dirty="0" smtClean="0">
                <a:latin typeface="Times New Roman" pitchFamily="18" charset="0"/>
              </a:rPr>
              <a:t/>
            </a:r>
            <a:br>
              <a:rPr lang="ru-RU" sz="1400" b="1" dirty="0" smtClean="0">
                <a:latin typeface="Times New Roman" pitchFamily="18" charset="0"/>
              </a:rPr>
            </a:br>
            <a:endParaRPr lang="ru-RU" sz="1400" b="1" dirty="0" smtClean="0">
              <a:latin typeface="Times New Roman" pitchFamily="18" charset="0"/>
            </a:endParaRPr>
          </a:p>
        </p:txBody>
      </p:sp>
      <p:sp>
        <p:nvSpPr>
          <p:cNvPr id="32771" name="Rectangle 3"/>
          <p:cNvSpPr>
            <a:spLocks noGrp="1" noChangeArrowheads="1"/>
          </p:cNvSpPr>
          <p:nvPr>
            <p:ph type="body" sz="half" idx="1"/>
          </p:nvPr>
        </p:nvSpPr>
        <p:spPr>
          <a:xfrm>
            <a:off x="428604" y="3428993"/>
            <a:ext cx="6110288" cy="1223963"/>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обеспечение устойчивого экономического развития района, повышение доходов и обеспечение занятости населения.</a:t>
            </a: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eaLnBrk="1" hangingPunct="1">
              <a:buFontTx/>
              <a:buNone/>
            </a:pPr>
            <a:endParaRPr lang="ru-RU" sz="1400" b="1" dirty="0" smtClean="0">
              <a:latin typeface="Times New Roman" pitchFamily="18" charset="0"/>
            </a:endParaRPr>
          </a:p>
          <a:p>
            <a:pPr eaLnBrk="1" hangingPunct="1">
              <a:buFontTx/>
              <a:buNone/>
            </a:pPr>
            <a:endParaRPr lang="ru-RU" sz="1200" dirty="0" smtClean="0">
              <a:latin typeface="Times New Roman" pitchFamily="18" charset="0"/>
            </a:endParaRPr>
          </a:p>
          <a:p>
            <a:pPr algn="ctr" eaLnBrk="1" hangingPunct="1">
              <a:buFontTx/>
              <a:buNone/>
            </a:pPr>
            <a:endParaRPr lang="ru-RU" sz="2800" dirty="0" smtClean="0">
              <a:latin typeface="Times New Roman" pitchFamily="18" charset="0"/>
            </a:endParaRPr>
          </a:p>
          <a:p>
            <a:pPr eaLnBrk="1" hangingPunct="1">
              <a:buFontTx/>
              <a:buNone/>
            </a:pPr>
            <a:endParaRPr lang="ru-RU" sz="2800" dirty="0" smtClean="0">
              <a:latin typeface="Times New Roman" pitchFamily="18" charset="0"/>
            </a:endParaRPr>
          </a:p>
        </p:txBody>
      </p:sp>
      <p:graphicFrame>
        <p:nvGraphicFramePr>
          <p:cNvPr id="310381" name="Group 109"/>
          <p:cNvGraphicFramePr>
            <a:graphicFrameLocks noGrp="1"/>
          </p:cNvGraphicFramePr>
          <p:nvPr>
            <p:ph sz="half" idx="2"/>
            <p:extLst>
              <p:ext uri="{D42A27DB-BD31-4B8C-83A1-F6EECF244321}">
                <p14:modId xmlns:p14="http://schemas.microsoft.com/office/powerpoint/2010/main" val="1969456221"/>
              </p:ext>
            </p:extLst>
          </p:nvPr>
        </p:nvGraphicFramePr>
        <p:xfrm>
          <a:off x="214293" y="5643573"/>
          <a:ext cx="6429419" cy="3341867"/>
        </p:xfrm>
        <a:graphic>
          <a:graphicData uri="http://schemas.openxmlformats.org/drawingml/2006/table">
            <a:tbl>
              <a:tblPr/>
              <a:tblGrid>
                <a:gridCol w="3574747"/>
                <a:gridCol w="720080"/>
                <a:gridCol w="720080"/>
                <a:gridCol w="720080"/>
                <a:gridCol w="694432"/>
              </a:tblGrid>
              <a:tr h="640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(факт)</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3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Среднемесячная номинальная начисленная заработная плата работников крупных и средних предприятий и некоммерческих организаций, руб.</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28442,4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25132,8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26896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26896</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3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Индекс производства продукции сельского хозяйства в хозяйствах всех категорий (в сопоставимых ценах),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Валовое производство молока, тонн</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52249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52407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52407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52407</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Общая посевная площадь, га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59553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59553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59553</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Общее поголовье крупного рогатого скота, голов</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22363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27688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27688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27688</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Удой молока на одну фуражную корову, кг.</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6139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5716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5716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5716</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839" name="Picture 111" descr="depositphotos_4757730-stock-photo-couple-shopping-in-supermarket"/>
          <p:cNvPicPr>
            <a:picLocks noChangeAspect="1" noChangeArrowheads="1"/>
          </p:cNvPicPr>
          <p:nvPr/>
        </p:nvPicPr>
        <p:blipFill>
          <a:blip r:embed="rId2" cstate="print"/>
          <a:srcRect/>
          <a:stretch>
            <a:fillRect/>
          </a:stretch>
        </p:blipFill>
        <p:spPr bwMode="auto">
          <a:xfrm>
            <a:off x="3357576" y="1042991"/>
            <a:ext cx="3238501" cy="1979612"/>
          </a:xfrm>
          <a:prstGeom prst="rect">
            <a:avLst/>
          </a:prstGeom>
          <a:noFill/>
          <a:ln w="9525">
            <a:noFill/>
            <a:miter lim="800000"/>
            <a:headEnd/>
            <a:tailEnd/>
          </a:ln>
        </p:spPr>
      </p:pic>
      <p:pic>
        <p:nvPicPr>
          <p:cNvPr id="1026" name="Picture 2" descr="C:\Users\User\Desktop\рисунки бюджет для граждан 2019\20180620_093612.jpg"/>
          <p:cNvPicPr>
            <a:picLocks noChangeAspect="1" noChangeArrowheads="1"/>
          </p:cNvPicPr>
          <p:nvPr/>
        </p:nvPicPr>
        <p:blipFill>
          <a:blip r:embed="rId3" cstate="print"/>
          <a:srcRect/>
          <a:stretch>
            <a:fillRect/>
          </a:stretch>
        </p:blipFill>
        <p:spPr bwMode="auto">
          <a:xfrm>
            <a:off x="142852" y="1000112"/>
            <a:ext cx="3214710" cy="2357455"/>
          </a:xfrm>
          <a:prstGeom prst="rect">
            <a:avLst/>
          </a:prstGeom>
          <a:noFill/>
        </p:spPr>
      </p:pic>
      <p:graphicFrame>
        <p:nvGraphicFramePr>
          <p:cNvPr id="7" name="Таблица 6"/>
          <p:cNvGraphicFramePr>
            <a:graphicFrameLocks noGrp="1"/>
          </p:cNvGraphicFramePr>
          <p:nvPr>
            <p:extLst>
              <p:ext uri="{D42A27DB-BD31-4B8C-83A1-F6EECF244321}">
                <p14:modId xmlns:p14="http://schemas.microsoft.com/office/powerpoint/2010/main" val="4039895037"/>
              </p:ext>
            </p:extLst>
          </p:nvPr>
        </p:nvGraphicFramePr>
        <p:xfrm>
          <a:off x="214293" y="4000496"/>
          <a:ext cx="6500855" cy="1005840"/>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27432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731520">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188,0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0,0</a:t>
                      </a:r>
                    </a:p>
                  </a:txBody>
                  <a:tcPr/>
                </a:tc>
              </a:tr>
            </a:tbl>
          </a:graphicData>
        </a:graphic>
      </p:graphicFrame>
      <p:sp>
        <p:nvSpPr>
          <p:cNvPr id="8" name="Прямоугольник 7"/>
          <p:cNvSpPr/>
          <p:nvPr/>
        </p:nvSpPr>
        <p:spPr>
          <a:xfrm rot="10800000" flipV="1">
            <a:off x="428604" y="5174264"/>
            <a:ext cx="642939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95" name="Group 75"/>
          <p:cNvGraphicFramePr>
            <a:graphicFrameLocks noGrp="1"/>
          </p:cNvGraphicFramePr>
          <p:nvPr>
            <p:ph/>
            <p:extLst>
              <p:ext uri="{D42A27DB-BD31-4B8C-83A1-F6EECF244321}">
                <p14:modId xmlns:p14="http://schemas.microsoft.com/office/powerpoint/2010/main" val="3173389483"/>
              </p:ext>
            </p:extLst>
          </p:nvPr>
        </p:nvGraphicFramePr>
        <p:xfrm>
          <a:off x="342900" y="366713"/>
          <a:ext cx="6086496" cy="4396365"/>
        </p:xfrm>
        <a:graphic>
          <a:graphicData uri="http://schemas.openxmlformats.org/drawingml/2006/table">
            <a:tbl>
              <a:tblPr/>
              <a:tblGrid>
                <a:gridCol w="3228976"/>
                <a:gridCol w="714380"/>
                <a:gridCol w="714380"/>
                <a:gridCol w="714380"/>
                <a:gridCol w="714380"/>
              </a:tblGrid>
              <a:tr h="640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(факт)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Среднемесячная номинальная заработная плата в сельском хозяйстве, 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22120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25376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25376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25376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Число субъектов малого и среднего предпринимательства в расчета на 10 тыс. человек населения,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144,7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153,67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153,67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153,67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6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Доходы бюджета района от поступления единого налога на вмененный доход и поступлений от патентной системы налогообложения, тыс.руб.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7239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8331,7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8331,7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7331,7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Розничный товарооборот (во всех каналах реализации), млн.руб.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1110,4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3089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4320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Объем бытовых услуг населению, млн.руб.</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9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Объем инвестиций в основной капитал (за исключением бюджетных средств), млн.руб.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247,9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247,9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61" name="Picture 77" descr="dcc1c404e71968f86e7679269a3c3b80"/>
          <p:cNvPicPr>
            <a:picLocks noChangeAspect="1" noChangeArrowheads="1"/>
          </p:cNvPicPr>
          <p:nvPr/>
        </p:nvPicPr>
        <p:blipFill>
          <a:blip r:embed="rId2" cstate="print"/>
          <a:srcRect/>
          <a:stretch>
            <a:fillRect/>
          </a:stretch>
        </p:blipFill>
        <p:spPr bwMode="auto">
          <a:xfrm>
            <a:off x="3141669" y="5940425"/>
            <a:ext cx="3311525" cy="2090739"/>
          </a:xfrm>
          <a:prstGeom prst="rect">
            <a:avLst/>
          </a:prstGeom>
          <a:noFill/>
          <a:ln w="9525">
            <a:noFill/>
            <a:miter lim="800000"/>
            <a:headEnd/>
            <a:tailEnd/>
          </a:ln>
        </p:spPr>
      </p:pic>
      <p:pic>
        <p:nvPicPr>
          <p:cNvPr id="1026" name="Picture 2" descr="C:\Users\User\Desktop\рисунки бюджет для граждан 2019\20180629_152729.jpg"/>
          <p:cNvPicPr>
            <a:picLocks noChangeAspect="1" noChangeArrowheads="1"/>
          </p:cNvPicPr>
          <p:nvPr/>
        </p:nvPicPr>
        <p:blipFill>
          <a:blip r:embed="rId3" cstate="print"/>
          <a:srcRect/>
          <a:stretch>
            <a:fillRect/>
          </a:stretch>
        </p:blipFill>
        <p:spPr bwMode="auto">
          <a:xfrm>
            <a:off x="214290" y="5214943"/>
            <a:ext cx="3143272" cy="257176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179388"/>
            <a:ext cx="6172200" cy="1152525"/>
          </a:xfrm>
        </p:spPr>
        <p:txBody>
          <a:bodyPr/>
          <a:lstStyle/>
          <a:p>
            <a:pPr eaLnBrk="1" hangingPunct="1"/>
            <a:r>
              <a:rPr lang="ru-RU" sz="1400" b="1" dirty="0" smtClean="0">
                <a:latin typeface="Times New Roman" pitchFamily="18" charset="0"/>
              </a:rPr>
              <a:t>Муниципальная программа «Безопасность»</a:t>
            </a:r>
          </a:p>
        </p:txBody>
      </p:sp>
      <p:sp>
        <p:nvSpPr>
          <p:cNvPr id="34819" name="Rectangle 3"/>
          <p:cNvSpPr>
            <a:spLocks noGrp="1" noChangeArrowheads="1"/>
          </p:cNvSpPr>
          <p:nvPr>
            <p:ph type="body" sz="half" idx="1"/>
          </p:nvPr>
        </p:nvSpPr>
        <p:spPr>
          <a:xfrm>
            <a:off x="342901" y="3276600"/>
            <a:ext cx="6110288" cy="863600"/>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укрепление общественного порядка</a:t>
            </a:r>
            <a:r>
              <a:rPr lang="ru-RU" sz="1200" dirty="0" smtClean="0">
                <a:latin typeface="Times New Roman" pitchFamily="18" charset="0"/>
              </a:rPr>
              <a:t> </a:t>
            </a:r>
          </a:p>
          <a:p>
            <a:pPr eaLnBrk="1" hangingPunct="1">
              <a:buFontTx/>
              <a:buNone/>
            </a:pPr>
            <a:endParaRPr lang="ru-RU" sz="1200" dirty="0" smtClean="0">
              <a:latin typeface="Times New Roman" pitchFamily="18" charset="0"/>
            </a:endParaRPr>
          </a:p>
        </p:txBody>
      </p:sp>
      <p:graphicFrame>
        <p:nvGraphicFramePr>
          <p:cNvPr id="314464" name="Group 96"/>
          <p:cNvGraphicFramePr>
            <a:graphicFrameLocks noGrp="1"/>
          </p:cNvGraphicFramePr>
          <p:nvPr>
            <p:ph sz="half" idx="2"/>
            <p:extLst>
              <p:ext uri="{D42A27DB-BD31-4B8C-83A1-F6EECF244321}">
                <p14:modId xmlns:p14="http://schemas.microsoft.com/office/powerpoint/2010/main" val="4095525270"/>
              </p:ext>
            </p:extLst>
          </p:nvPr>
        </p:nvGraphicFramePr>
        <p:xfrm>
          <a:off x="285729" y="5429261"/>
          <a:ext cx="6357983" cy="3758051"/>
        </p:xfrm>
        <a:graphic>
          <a:graphicData uri="http://schemas.openxmlformats.org/drawingml/2006/table">
            <a:tbl>
              <a:tblPr/>
              <a:tblGrid>
                <a:gridCol w="3429024"/>
                <a:gridCol w="785818"/>
                <a:gridCol w="785818"/>
                <a:gridCol w="714380"/>
                <a:gridCol w="642943"/>
              </a:tblGrid>
              <a:tr h="6400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(факт)</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Удельный вес созданных резервов финансовых и материальных ресурсов в целях ГО и для ликвидации ЧС от норм необходимого запаса,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4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Процент охвата населения, проживающего в Балезинском районе своевременным оповещением и информированием, в том числе с использованием специализированных технических средств оповещения и информирования населения, об угрозе возникновения ЧС,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Наличие созданной системы обеспечения вызовов экстренных служб по номеру «112» на базе ЕДДС МО «Балезинский район», единиц</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добровольных формирований граждан по охране общественного порядка в сельских поселениях, </a:t>
                      </a:r>
                      <a:r>
                        <a:rPr kumimoji="0" lang="ru-RU" sz="1100" b="0" i="0" u="none" strike="noStrike" cap="none" normalizeH="0" baseline="0" dirty="0" err="1" smtClean="0">
                          <a:ln>
                            <a:noFill/>
                          </a:ln>
                          <a:solidFill>
                            <a:schemeClr val="tx1"/>
                          </a:solidFill>
                          <a:effectLst/>
                          <a:latin typeface="Arial" charset="0"/>
                        </a:rPr>
                        <a:t>к-во</a:t>
                      </a:r>
                      <a:r>
                        <a:rPr kumimoji="0" lang="ru-RU" sz="1100" b="0" i="0" u="none" strike="noStrike" cap="none" normalizeH="0" baseline="0" dirty="0" smtClean="0">
                          <a:ln>
                            <a:noFill/>
                          </a:ln>
                          <a:solidFill>
                            <a:schemeClr val="tx1"/>
                          </a:solidFill>
                          <a:effectLst/>
                          <a:latin typeface="Arial" charset="0"/>
                        </a:rPr>
                        <a:t> в реестре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17</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70" name="Picture 78" descr="93bdca82bc787cc72c4475f29e3be29e"/>
          <p:cNvPicPr>
            <a:picLocks noChangeAspect="1" noChangeArrowheads="1"/>
          </p:cNvPicPr>
          <p:nvPr/>
        </p:nvPicPr>
        <p:blipFill>
          <a:blip r:embed="rId2" cstate="print"/>
          <a:srcRect/>
          <a:stretch>
            <a:fillRect/>
          </a:stretch>
        </p:blipFill>
        <p:spPr bwMode="auto">
          <a:xfrm>
            <a:off x="549275" y="1331915"/>
            <a:ext cx="2286000" cy="1714500"/>
          </a:xfrm>
          <a:prstGeom prst="rect">
            <a:avLst/>
          </a:prstGeom>
          <a:noFill/>
          <a:ln w="9525">
            <a:noFill/>
            <a:miter lim="800000"/>
            <a:headEnd/>
            <a:tailEnd/>
          </a:ln>
        </p:spPr>
      </p:pic>
      <p:pic>
        <p:nvPicPr>
          <p:cNvPr id="34871" name="Picture 79" descr="1552818"/>
          <p:cNvPicPr>
            <a:picLocks noChangeAspect="1" noChangeArrowheads="1"/>
          </p:cNvPicPr>
          <p:nvPr/>
        </p:nvPicPr>
        <p:blipFill>
          <a:blip r:embed="rId3" cstate="print"/>
          <a:srcRect/>
          <a:stretch>
            <a:fillRect/>
          </a:stretch>
        </p:blipFill>
        <p:spPr bwMode="auto">
          <a:xfrm>
            <a:off x="3141663" y="1187456"/>
            <a:ext cx="2952750" cy="1962151"/>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p14="http://schemas.microsoft.com/office/powerpoint/2010/main" val="1008397917"/>
              </p:ext>
            </p:extLst>
          </p:nvPr>
        </p:nvGraphicFramePr>
        <p:xfrm>
          <a:off x="214293" y="3714744"/>
          <a:ext cx="6500855" cy="1143008"/>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311729">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831279">
                <a:tc vMerge="1">
                  <a:txBody>
                    <a:bodyPr/>
                    <a:lstStyle/>
                    <a:p>
                      <a:endParaRPr lang="ru-RU" dirty="0"/>
                    </a:p>
                  </a:txBody>
                  <a:tcPr/>
                </a:tc>
                <a:tc>
                  <a:txBody>
                    <a:bodyPr/>
                    <a:lstStyle/>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2 786,1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2 409,1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2 406,8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2 473,9</a:t>
                      </a:r>
                    </a:p>
                  </a:txBody>
                  <a:tcPr/>
                </a:tc>
              </a:tr>
            </a:tbl>
          </a:graphicData>
        </a:graphic>
      </p:graphicFrame>
      <p:sp>
        <p:nvSpPr>
          <p:cNvPr id="8" name="Прямоугольник 7"/>
          <p:cNvSpPr/>
          <p:nvPr/>
        </p:nvSpPr>
        <p:spPr>
          <a:xfrm>
            <a:off x="214290" y="5072072"/>
            <a:ext cx="6500858" cy="492443"/>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a:p>
            <a:endParaRPr lang="ru-RU"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79" name="Group 63"/>
          <p:cNvGraphicFramePr>
            <a:graphicFrameLocks noGrp="1"/>
          </p:cNvGraphicFramePr>
          <p:nvPr>
            <p:ph/>
            <p:extLst>
              <p:ext uri="{D42A27DB-BD31-4B8C-83A1-F6EECF244321}">
                <p14:modId xmlns:p14="http://schemas.microsoft.com/office/powerpoint/2010/main" val="2258751976"/>
              </p:ext>
            </p:extLst>
          </p:nvPr>
        </p:nvGraphicFramePr>
        <p:xfrm>
          <a:off x="342900" y="366712"/>
          <a:ext cx="6157934" cy="3158995"/>
        </p:xfrm>
        <a:graphic>
          <a:graphicData uri="http://schemas.openxmlformats.org/drawingml/2006/table">
            <a:tbl>
              <a:tblPr/>
              <a:tblGrid>
                <a:gridCol w="2871786"/>
                <a:gridCol w="857256"/>
                <a:gridCol w="857256"/>
                <a:gridCol w="785818"/>
                <a:gridCol w="785818"/>
              </a:tblGrid>
              <a:tr h="6766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 (факт)</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Наличие добровольной народной дружины в районном центре, к-во в реестре</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Взыскание штрафов, наложенных административной комиссией, %</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32,6</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7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мероприятий, направленных на гармонизацию межэтнических отношений, ед.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84" name="Picture 64" descr="img13"/>
          <p:cNvPicPr>
            <a:picLocks noChangeAspect="1" noChangeArrowheads="1"/>
          </p:cNvPicPr>
          <p:nvPr/>
        </p:nvPicPr>
        <p:blipFill>
          <a:blip r:embed="rId2" cstate="print"/>
          <a:srcRect/>
          <a:stretch>
            <a:fillRect/>
          </a:stretch>
        </p:blipFill>
        <p:spPr bwMode="auto">
          <a:xfrm>
            <a:off x="188913" y="3635375"/>
            <a:ext cx="4032250" cy="2808288"/>
          </a:xfrm>
          <a:prstGeom prst="rect">
            <a:avLst/>
          </a:prstGeom>
          <a:noFill/>
          <a:ln w="9525">
            <a:noFill/>
            <a:miter lim="800000"/>
            <a:headEnd/>
            <a:tailEnd/>
          </a:ln>
        </p:spPr>
      </p:pic>
      <p:pic>
        <p:nvPicPr>
          <p:cNvPr id="35885" name="Picture 66" descr="img4 (1)"/>
          <p:cNvPicPr>
            <a:picLocks noChangeAspect="1" noChangeArrowheads="1"/>
          </p:cNvPicPr>
          <p:nvPr/>
        </p:nvPicPr>
        <p:blipFill>
          <a:blip r:embed="rId3" cstate="print"/>
          <a:srcRect/>
          <a:stretch>
            <a:fillRect/>
          </a:stretch>
        </p:blipFill>
        <p:spPr bwMode="auto">
          <a:xfrm>
            <a:off x="2492375" y="6443682"/>
            <a:ext cx="3744913" cy="242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d-irina\d\Мои документы\Мои рисунки\1.jpg"/>
          <p:cNvPicPr>
            <a:picLocks noGrp="1" noChangeAspect="1" noChangeArrowheads="1"/>
          </p:cNvPicPr>
          <p:nvPr>
            <p:ph/>
          </p:nvPr>
        </p:nvPicPr>
        <p:blipFill>
          <a:blip r:embed="rId2" cstate="print"/>
          <a:srcRect/>
          <a:stretch>
            <a:fillRect/>
          </a:stretch>
        </p:blipFill>
        <p:spPr bwMode="auto">
          <a:xfrm>
            <a:off x="500042" y="285722"/>
            <a:ext cx="2357454" cy="1857388"/>
          </a:xfrm>
          <a:prstGeom prst="rect">
            <a:avLst/>
          </a:prstGeom>
          <a:noFill/>
        </p:spPr>
      </p:pic>
      <p:pic>
        <p:nvPicPr>
          <p:cNvPr id="2" name="Picture 2" descr="\\Bud-irina\d\Мои документы\Мои рисунки\Finance-3.jpg"/>
          <p:cNvPicPr>
            <a:picLocks noChangeAspect="1" noChangeArrowheads="1"/>
          </p:cNvPicPr>
          <p:nvPr/>
        </p:nvPicPr>
        <p:blipFill>
          <a:blip r:embed="rId3" cstate="print"/>
          <a:srcRect/>
          <a:stretch>
            <a:fillRect/>
          </a:stretch>
        </p:blipFill>
        <p:spPr bwMode="auto">
          <a:xfrm>
            <a:off x="3714752" y="571475"/>
            <a:ext cx="2214578" cy="1649412"/>
          </a:xfrm>
          <a:prstGeom prst="rect">
            <a:avLst/>
          </a:prstGeom>
          <a:solidFill>
            <a:schemeClr val="tx2"/>
          </a:solidFill>
        </p:spPr>
      </p:pic>
      <p:sp>
        <p:nvSpPr>
          <p:cNvPr id="4" name="TextBox 3"/>
          <p:cNvSpPr txBox="1"/>
          <p:nvPr/>
        </p:nvSpPr>
        <p:spPr>
          <a:xfrm>
            <a:off x="357166" y="2357423"/>
            <a:ext cx="5857916" cy="1446550"/>
          </a:xfrm>
          <a:prstGeom prst="rect">
            <a:avLst/>
          </a:prstGeom>
          <a:noFill/>
        </p:spPr>
        <p:txBody>
          <a:bodyPr wrap="square" rtlCol="0">
            <a:spAutoFit/>
          </a:bodyPr>
          <a:lstStyle/>
          <a:p>
            <a:r>
              <a:rPr lang="ru-RU" b="1" dirty="0" smtClean="0">
                <a:solidFill>
                  <a:srgbClr val="000000"/>
                </a:solidFill>
              </a:rPr>
              <a:t>Муниципальная программа «Управление муниципальными финансами» </a:t>
            </a:r>
          </a:p>
          <a:p>
            <a:pPr algn="l"/>
            <a:r>
              <a:rPr lang="ru-RU" sz="1200" b="1" dirty="0" smtClean="0">
                <a:solidFill>
                  <a:srgbClr val="000000"/>
                </a:solidFill>
              </a:rPr>
              <a:t>Цель программы:  </a:t>
            </a:r>
            <a:r>
              <a:rPr lang="ru-RU" sz="1200" dirty="0" smtClean="0">
                <a:solidFill>
                  <a:srgbClr val="000000"/>
                </a:solidFill>
              </a:rPr>
              <a:t>Обеспечение исполнения расходных обязательств муниципального образования «</a:t>
            </a:r>
            <a:r>
              <a:rPr lang="ru-RU" sz="1200" dirty="0" err="1" smtClean="0">
                <a:solidFill>
                  <a:srgbClr val="000000"/>
                </a:solidFill>
              </a:rPr>
              <a:t>Балезинский</a:t>
            </a:r>
            <a:r>
              <a:rPr lang="ru-RU" sz="1200" dirty="0" smtClean="0">
                <a:solidFill>
                  <a:srgbClr val="000000"/>
                </a:solidFill>
              </a:rPr>
              <a:t> район» при сохранении долгосрочной сбалансированности и устойчивости бюджета муниципального образования «</a:t>
            </a:r>
            <a:r>
              <a:rPr lang="ru-RU" sz="1200" dirty="0" err="1" smtClean="0">
                <a:solidFill>
                  <a:srgbClr val="000000"/>
                </a:solidFill>
              </a:rPr>
              <a:t>Балезинский</a:t>
            </a:r>
            <a:r>
              <a:rPr lang="ru-RU" sz="1200" dirty="0" smtClean="0">
                <a:solidFill>
                  <a:srgbClr val="000000"/>
                </a:solidFill>
              </a:rPr>
              <a:t> район», повышение эффективности управления муниципальными финансами</a:t>
            </a:r>
            <a:endParaRPr lang="ru-RU" sz="1200" dirty="0">
              <a:solidFill>
                <a:srgbClr val="00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59915794"/>
              </p:ext>
            </p:extLst>
          </p:nvPr>
        </p:nvGraphicFramePr>
        <p:xfrm>
          <a:off x="285727" y="3929057"/>
          <a:ext cx="6429423" cy="1071571"/>
        </p:xfrm>
        <a:graphic>
          <a:graphicData uri="http://schemas.openxmlformats.org/drawingml/2006/table">
            <a:tbl>
              <a:tblPr firstRow="1" bandRow="1">
                <a:tableStyleId>{5940675A-B579-460E-94D1-54222C63F5DA}</a:tableStyleId>
              </a:tblPr>
              <a:tblGrid>
                <a:gridCol w="1329717"/>
                <a:gridCol w="1329717"/>
                <a:gridCol w="1329717"/>
                <a:gridCol w="1329717"/>
                <a:gridCol w="1110555"/>
              </a:tblGrid>
              <a:tr h="292247">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2020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r>
              <a:tr h="77932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38 042,7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28 841,7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27 882,8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27 889,3</a:t>
                      </a:r>
                    </a:p>
                  </a:txBody>
                  <a:tcPr/>
                </a:tc>
              </a:tr>
            </a:tbl>
          </a:graphicData>
        </a:graphic>
      </p:graphicFrame>
      <p:sp>
        <p:nvSpPr>
          <p:cNvPr id="6" name="Прямоугольник 5"/>
          <p:cNvSpPr/>
          <p:nvPr/>
        </p:nvSpPr>
        <p:spPr>
          <a:xfrm>
            <a:off x="285728" y="5143517"/>
            <a:ext cx="6357982"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graphicFrame>
        <p:nvGraphicFramePr>
          <p:cNvPr id="7" name="Таблица 6"/>
          <p:cNvGraphicFramePr>
            <a:graphicFrameLocks noGrp="1"/>
          </p:cNvGraphicFramePr>
          <p:nvPr>
            <p:extLst>
              <p:ext uri="{D42A27DB-BD31-4B8C-83A1-F6EECF244321}">
                <p14:modId xmlns:p14="http://schemas.microsoft.com/office/powerpoint/2010/main" val="1642967186"/>
              </p:ext>
            </p:extLst>
          </p:nvPr>
        </p:nvGraphicFramePr>
        <p:xfrm>
          <a:off x="285728" y="5572133"/>
          <a:ext cx="6429422" cy="3499080"/>
        </p:xfrm>
        <a:graphic>
          <a:graphicData uri="http://schemas.openxmlformats.org/drawingml/2006/table">
            <a:tbl>
              <a:tblPr/>
              <a:tblGrid>
                <a:gridCol w="3791344"/>
                <a:gridCol w="709250"/>
                <a:gridCol w="642942"/>
                <a:gridCol w="642943"/>
                <a:gridCol w="642943"/>
              </a:tblGrid>
              <a:tr h="6400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2020 год (факт)</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Объем налоговых и неналоговых доходов консолидированного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район»,тыс.руб.</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301 072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315 613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325 081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334 833</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Отношение дефицита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к доходам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профицит</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более 10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более 10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более 10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2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Отношение объема просроченной кредиторской задолженности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к расходам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расходов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формируемых в рамках муниципальных программ в общем объеме расходов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99,5</a:t>
                      </a:r>
                      <a:endParaRPr kumimoji="0" lang="ru-RU" sz="1100" b="0" i="0" u="none" strike="noStrike" cap="none" normalizeH="0" baseline="0" dirty="0" smtClean="0">
                        <a:ln>
                          <a:noFill/>
                        </a:ln>
                        <a:solidFill>
                          <a:schemeClr val="tx1"/>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менее 95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менее 95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менее 95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29238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28" y="142846"/>
            <a:ext cx="6172200" cy="428628"/>
          </a:xfrm>
        </p:spPr>
        <p:txBody>
          <a:bodyPr/>
          <a:lstStyle/>
          <a:p>
            <a:pPr eaLnBrk="1" hangingPunct="1"/>
            <a:r>
              <a:rPr lang="ru-RU" sz="1200" b="1" dirty="0" smtClean="0"/>
              <a:t>Меры социальной поддержки за счет бюджета МО «</a:t>
            </a:r>
            <a:r>
              <a:rPr lang="ru-RU" sz="1200" b="1" dirty="0" err="1" smtClean="0"/>
              <a:t>Балезинский</a:t>
            </a:r>
            <a:r>
              <a:rPr lang="ru-RU" sz="1200" b="1" dirty="0" smtClean="0"/>
              <a:t> район» в 2020 году</a:t>
            </a:r>
          </a:p>
        </p:txBody>
      </p:sp>
      <p:sp>
        <p:nvSpPr>
          <p:cNvPr id="29699" name="Rectangle 3"/>
          <p:cNvSpPr>
            <a:spLocks noGrp="1" noChangeArrowheads="1"/>
          </p:cNvSpPr>
          <p:nvPr>
            <p:ph type="body" sz="half" idx="1"/>
          </p:nvPr>
        </p:nvSpPr>
        <p:spPr>
          <a:xfrm>
            <a:off x="342900" y="2143126"/>
            <a:ext cx="5822950" cy="285753"/>
          </a:xfrm>
        </p:spPr>
        <p:txBody>
          <a:bodyPr/>
          <a:lstStyle/>
          <a:p>
            <a:pPr algn="ctr" eaLnBrk="1" hangingPunct="1">
              <a:lnSpc>
                <a:spcPct val="90000"/>
              </a:lnSpc>
              <a:buFontTx/>
              <a:buNone/>
            </a:pPr>
            <a:r>
              <a:rPr lang="ru-RU" sz="1200" b="1" u="sng" dirty="0" smtClean="0"/>
              <a:t> </a:t>
            </a:r>
          </a:p>
        </p:txBody>
      </p:sp>
      <p:pic>
        <p:nvPicPr>
          <p:cNvPr id="29700" name="Picture 4" descr="dementia-hands"/>
          <p:cNvPicPr>
            <a:picLocks noChangeAspect="1" noChangeArrowheads="1"/>
          </p:cNvPicPr>
          <p:nvPr/>
        </p:nvPicPr>
        <p:blipFill>
          <a:blip r:embed="rId2" cstate="print"/>
          <a:srcRect/>
          <a:stretch>
            <a:fillRect/>
          </a:stretch>
        </p:blipFill>
        <p:spPr bwMode="auto">
          <a:xfrm>
            <a:off x="642918" y="428599"/>
            <a:ext cx="2211406" cy="1601772"/>
          </a:xfrm>
          <a:prstGeom prst="rect">
            <a:avLst/>
          </a:prstGeom>
          <a:noFill/>
          <a:ln w="9525">
            <a:noFill/>
            <a:miter lim="800000"/>
            <a:headEnd/>
            <a:tailEnd/>
          </a:ln>
        </p:spPr>
      </p:pic>
      <p:pic>
        <p:nvPicPr>
          <p:cNvPr id="29701" name="Picture 5" descr="portrait"/>
          <p:cNvPicPr>
            <a:picLocks noChangeAspect="1" noChangeArrowheads="1"/>
          </p:cNvPicPr>
          <p:nvPr/>
        </p:nvPicPr>
        <p:blipFill>
          <a:blip r:embed="rId3" cstate="print"/>
          <a:srcRect/>
          <a:stretch>
            <a:fillRect/>
          </a:stretch>
        </p:blipFill>
        <p:spPr bwMode="auto">
          <a:xfrm>
            <a:off x="3929068" y="428596"/>
            <a:ext cx="2092322" cy="1458896"/>
          </a:xfrm>
          <a:prstGeom prst="rect">
            <a:avLst/>
          </a:prstGeom>
          <a:noFill/>
          <a:ln w="9525">
            <a:noFill/>
            <a:miter lim="800000"/>
            <a:headEnd/>
            <a:tailEnd/>
          </a:ln>
        </p:spPr>
      </p:pic>
      <p:graphicFrame>
        <p:nvGraphicFramePr>
          <p:cNvPr id="303314" name="Group 210"/>
          <p:cNvGraphicFramePr>
            <a:graphicFrameLocks noGrp="1"/>
          </p:cNvGraphicFramePr>
          <p:nvPr>
            <p:ph sz="half" idx="2"/>
            <p:extLst>
              <p:ext uri="{D42A27DB-BD31-4B8C-83A1-F6EECF244321}">
                <p14:modId xmlns:p14="http://schemas.microsoft.com/office/powerpoint/2010/main" val="3367438361"/>
              </p:ext>
            </p:extLst>
          </p:nvPr>
        </p:nvGraphicFramePr>
        <p:xfrm>
          <a:off x="142852" y="2263793"/>
          <a:ext cx="6715148" cy="6844720"/>
        </p:xfrm>
        <a:graphic>
          <a:graphicData uri="http://schemas.openxmlformats.org/drawingml/2006/table">
            <a:tbl>
              <a:tblPr/>
              <a:tblGrid>
                <a:gridCol w="2971290"/>
                <a:gridCol w="2409120"/>
                <a:gridCol w="543217"/>
                <a:gridCol w="791521"/>
              </a:tblGrid>
              <a:tr h="1188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Размер выплат в руб.</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Сумма за 2020 год, тыс.</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руб.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7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Компенсация части платы за присмотр и уход за детьми в образовательных организациях, реализующих программу дошкольного образования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Возмещение расходов по факту: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20% на первого ребенка,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50% на второго ребенка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70% на третьего ребенка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503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ребенка,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416 родителей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1 029,2</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83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Расходы по предоставлению мер социальной поддержки по освобождению родителей (законных представителей), если один или оба из которых являются инвалидами первой или второй группы и не имеют других доходов, кроме пенсии, от платы за присмотр и уход за детьми в образовательных организациях, реализующих программу дошкольного образования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(в 2020 году плата составляет 1300 руб.в месяц)</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чел.</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30,2</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2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социальной поддержки многодетным семьям</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Бесплатное питание в школе исходя из 60,0 рублей в день на 1 ребенка;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Бесплатный проезд учащихся в автобусах пригородных и внутрирайонных линий  330 рублей в месяц для учащихся образовательных школ и 730 рублей в месяц для студентов</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675 чел.</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552 уч-ся школ41 студент</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5 481,6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2 208,7</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49275" y="-252414"/>
            <a:ext cx="5153025" cy="69851"/>
          </a:xfrm>
        </p:spPr>
        <p:txBody>
          <a:bodyPr/>
          <a:lstStyle/>
          <a:p>
            <a:endParaRPr lang="ru-RU" sz="4000"/>
          </a:p>
        </p:txBody>
      </p:sp>
      <p:sp>
        <p:nvSpPr>
          <p:cNvPr id="133123" name="Rectangle 3"/>
          <p:cNvSpPr>
            <a:spLocks noGrp="1" noChangeArrowheads="1"/>
          </p:cNvSpPr>
          <p:nvPr>
            <p:ph type="body" idx="1"/>
          </p:nvPr>
        </p:nvSpPr>
        <p:spPr>
          <a:xfrm>
            <a:off x="404813" y="323855"/>
            <a:ext cx="5772150" cy="8570913"/>
          </a:xfrm>
        </p:spPr>
        <p:txBody>
          <a:bodyPr/>
          <a:lstStyle/>
          <a:p>
            <a:pPr algn="just"/>
            <a:r>
              <a:rPr lang="ru-RU" sz="1400" b="1">
                <a:solidFill>
                  <a:srgbClr val="CC0000"/>
                </a:solidFill>
                <a:latin typeface="Times New Roman" pitchFamily="18" charset="0"/>
              </a:rPr>
              <a:t>Межбюджетные трансферты</a:t>
            </a:r>
            <a:r>
              <a:rPr lang="ru-RU" sz="1400">
                <a:latin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Виды: </a:t>
            </a:r>
            <a:r>
              <a:rPr lang="ru-RU" sz="1400" b="1">
                <a:latin typeface="Times New Roman" pitchFamily="18" charset="0"/>
              </a:rPr>
              <a:t>дотации </a:t>
            </a:r>
            <a:r>
              <a:rPr lang="ru-RU" sz="1400">
                <a:latin typeface="Times New Roman" pitchFamily="18" charset="0"/>
              </a:rPr>
              <a:t>– (от </a:t>
            </a:r>
            <a:r>
              <a:rPr lang="ru-RU" sz="1400" u="sng">
                <a:latin typeface="Times New Roman" pitchFamily="18" charset="0"/>
              </a:rPr>
              <a:t>лат</a:t>
            </a:r>
            <a:r>
              <a:rPr lang="ru-RU" sz="1400">
                <a:latin typeface="Times New Roman" pitchFamily="18" charset="0"/>
              </a:rPr>
              <a:t>. </a:t>
            </a:r>
            <a:r>
              <a:rPr lang="en-US" sz="1400">
                <a:latin typeface="Times New Roman" pitchFamily="18" charset="0"/>
              </a:rPr>
              <a:t>dotatio – </a:t>
            </a:r>
            <a:r>
              <a:rPr lang="ru-RU" sz="1400">
                <a:latin typeface="Times New Roman" pitchFamily="18" charset="0"/>
              </a:rPr>
              <a:t>дар, пожертвование) – межбюджетные трансферты, предоставляемые на безвозмездной и безвозвратной основе без установления направлений  и (или) условий их использования; </a:t>
            </a:r>
            <a:r>
              <a:rPr lang="ru-RU" sz="1400" b="1">
                <a:latin typeface="Times New Roman" pitchFamily="18" charset="0"/>
              </a:rPr>
              <a:t>субсидии</a:t>
            </a:r>
            <a:r>
              <a:rPr lang="ru-RU" sz="1400">
                <a:latin typeface="Times New Roman" pitchFamily="18" charset="0"/>
              </a:rPr>
              <a:t> – (от </a:t>
            </a:r>
            <a:r>
              <a:rPr lang="ru-RU" sz="1400" u="sng">
                <a:latin typeface="Times New Roman" pitchFamily="18" charset="0"/>
              </a:rPr>
              <a:t>лат</a:t>
            </a:r>
            <a:r>
              <a:rPr lang="ru-RU" sz="1400">
                <a:latin typeface="Times New Roman" pitchFamily="18" charset="0"/>
              </a:rPr>
              <a:t>. </a:t>
            </a:r>
            <a:r>
              <a:rPr lang="en-US" sz="1400">
                <a:latin typeface="Times New Roman" pitchFamily="18" charset="0"/>
              </a:rPr>
              <a:t>subsidium – </a:t>
            </a:r>
            <a:r>
              <a:rPr lang="ru-RU" sz="1400">
                <a:latin typeface="Times New Roman" pitchFamily="18" charset="0"/>
              </a:rPr>
              <a:t>помощь, поддержка) межбюджетные трансферты, предоставляемые в целях софинансирования расходных обязательств того бюджета, которому они предоставляются; </a:t>
            </a:r>
            <a:r>
              <a:rPr lang="ru-RU" sz="1400" b="1">
                <a:latin typeface="Times New Roman" pitchFamily="18" charset="0"/>
              </a:rPr>
              <a:t>субвенции </a:t>
            </a:r>
            <a:r>
              <a:rPr lang="ru-RU" sz="1400">
                <a:latin typeface="Times New Roman" pitchFamily="18" charset="0"/>
              </a:rPr>
              <a:t>– (от </a:t>
            </a:r>
            <a:r>
              <a:rPr lang="ru-RU" sz="1400" u="sng">
                <a:latin typeface="Times New Roman" pitchFamily="18" charset="0"/>
              </a:rPr>
              <a:t>лат</a:t>
            </a:r>
            <a:r>
              <a:rPr lang="ru-RU" sz="1400">
                <a:latin typeface="Times New Roman" pitchFamily="18" charset="0"/>
              </a:rPr>
              <a:t>. </a:t>
            </a:r>
            <a:r>
              <a:rPr lang="en-US" sz="1400">
                <a:latin typeface="Times New Roman" pitchFamily="18" charset="0"/>
              </a:rPr>
              <a:t>subvenire – </a:t>
            </a:r>
            <a:r>
              <a:rPr lang="ru-RU" sz="1400">
                <a:latin typeface="Times New Roman" pitchFamily="18" charset="0"/>
              </a:rPr>
              <a:t>«приходить на помощь») межбюджетные трансферты, предоставляемые ф целях финансирования расходных обязательств того бюджета, которому они предоставляются, возникающих при передаче полномочий с того бюджета, из которого они предоставляются.</a:t>
            </a:r>
          </a:p>
          <a:p>
            <a:pPr algn="just"/>
            <a:r>
              <a:rPr lang="ru-RU" sz="1400" b="1">
                <a:solidFill>
                  <a:srgbClr val="CC0000"/>
                </a:solidFill>
                <a:latin typeface="Times New Roman" pitchFamily="18" charset="0"/>
              </a:rPr>
              <a:t>Финансовый орган муниципального образования</a:t>
            </a:r>
            <a:r>
              <a:rPr lang="ru-RU" sz="1400">
                <a:latin typeface="Times New Roman" pitchFamily="18" charset="0"/>
              </a:rPr>
              <a:t> -  органы (должностные лица) местных администраций муниципальных образований, осуществляющие составление и организацию исполнения местных бюджетов.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256" name="Group 80"/>
          <p:cNvGraphicFramePr>
            <a:graphicFrameLocks noGrp="1"/>
          </p:cNvGraphicFramePr>
          <p:nvPr>
            <p:ph/>
            <p:extLst>
              <p:ext uri="{D42A27DB-BD31-4B8C-83A1-F6EECF244321}">
                <p14:modId xmlns:p14="http://schemas.microsoft.com/office/powerpoint/2010/main" val="1196673036"/>
              </p:ext>
            </p:extLst>
          </p:nvPr>
        </p:nvGraphicFramePr>
        <p:xfrm>
          <a:off x="2" y="142846"/>
          <a:ext cx="6857998" cy="8965660"/>
        </p:xfrm>
        <a:graphic>
          <a:graphicData uri="http://schemas.openxmlformats.org/drawingml/2006/table">
            <a:tbl>
              <a:tblPr/>
              <a:tblGrid>
                <a:gridCol w="3033888"/>
                <a:gridCol w="2220748"/>
                <a:gridCol w="714380"/>
                <a:gridCol w="888982"/>
              </a:tblGrid>
              <a:tr h="8229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Размер выплат в руб.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Сумма за 2020 год, </a:t>
                      </a:r>
                      <a:r>
                        <a:rPr kumimoji="0" lang="ru-RU" sz="1200" b="1" i="0" u="none" strike="noStrike" cap="none" normalizeH="0" baseline="0" dirty="0" err="1" smtClean="0">
                          <a:ln>
                            <a:noFill/>
                          </a:ln>
                          <a:solidFill>
                            <a:schemeClr val="tx1"/>
                          </a:solidFill>
                          <a:effectLst/>
                          <a:latin typeface="Arial" charset="0"/>
                        </a:rPr>
                        <a:t>тыс.руб</a:t>
                      </a:r>
                      <a:r>
                        <a:rPr kumimoji="0" lang="ru-RU" sz="1200" b="1" i="0" u="none" strike="noStrike" cap="none" normalizeH="0" baseline="0" dirty="0" smtClean="0">
                          <a:ln>
                            <a:noFill/>
                          </a:ln>
                          <a:solidFill>
                            <a:schemeClr val="tx1"/>
                          </a:solidFill>
                          <a:effectLst/>
                          <a:latin typeface="Arial"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8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безвозмездных субсидий многодетным семьям на улучшение жилищных условий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Возмещение фактических расходов</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1 семья</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642,7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Выплаты приемной семье и выплаты семьям опекунов на содержание подопечных детей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На 1 ребенка до 6 лет – 7126 руб. в месяц;</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На 1 ребенка от 6 лет – 7308 руб. в месяц;</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Компенсация приемной семье за книгоиздательскую продукцию и </a:t>
                      </a:r>
                      <a:r>
                        <a:rPr kumimoji="0" lang="ru-RU" sz="1200" b="0" i="0" u="none" strike="noStrike" cap="none" normalizeH="0" baseline="0" dirty="0" err="1" smtClean="0">
                          <a:ln>
                            <a:noFill/>
                          </a:ln>
                          <a:solidFill>
                            <a:schemeClr val="tx1"/>
                          </a:solidFill>
                          <a:effectLst/>
                          <a:latin typeface="Times New Roman" pitchFamily="18" charset="0"/>
                        </a:rPr>
                        <a:t>ком.услуги</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74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7 430,7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3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Выплата единовременных пособий при всех формах устройства детей, лишенных родительского попечения, в семью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20 101 рублей на 1 ребенка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205,8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Выплата денежных средств на содержание усыновленных (удочеренных) детей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10 000 рублей на 1 ребенка ежемесячно</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360,0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2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по присмотру и уходу за детьми-инвалидами, детьми-сиротами и детьми, оставшимися без попечения родителей, а также за детьми с туберкулезной интоксикацией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 1300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153,3</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Реализация льгот гражданам, имеющим звание Почетный гражданин муниципального образования «</a:t>
                      </a:r>
                      <a:r>
                        <a:rPr kumimoji="0" lang="ru-RU" sz="1200" b="0" i="0" u="none" strike="noStrike" cap="none" normalizeH="0" baseline="0" dirty="0" err="1" smtClean="0">
                          <a:ln>
                            <a:noFill/>
                          </a:ln>
                          <a:solidFill>
                            <a:schemeClr val="tx1"/>
                          </a:solidFill>
                          <a:effectLst/>
                          <a:latin typeface="Times New Roman" pitchFamily="18" charset="0"/>
                        </a:rPr>
                        <a:t>Балезинский</a:t>
                      </a:r>
                      <a:r>
                        <a:rPr kumimoji="0" lang="ru-RU" sz="1200" b="0" i="0" u="none" strike="noStrike" cap="none" normalizeH="0" baseline="0" dirty="0" smtClean="0">
                          <a:ln>
                            <a:noFill/>
                          </a:ln>
                          <a:solidFill>
                            <a:schemeClr val="tx1"/>
                          </a:solidFill>
                          <a:effectLst/>
                          <a:latin typeface="Times New Roman" pitchFamily="18" charset="0"/>
                        </a:rPr>
                        <a:t>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1150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14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197,8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дополнительной социальной поддержки граждан  по оплате коммунальных услуг в виде частичной компенсации произведенных расходов за коммунальные услуги по отоплению и горячему водоснабжению</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Производится расчет исходя из текущего и индексированного   тарифов и нормативов</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271 семья</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3 170,7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27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на обеспечение жилыми помещениями детей-сирот и детей. Оставшихся без попечения родителей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Содержание закрепленного за детьми – сиротами жилья не более 9104 руб. в месяц и приобретенного жилья для детей – сирот – 447 руб. за </a:t>
                      </a:r>
                      <a:r>
                        <a:rPr kumimoji="0" lang="ru-RU" sz="1200" b="0" i="0" u="none" strike="noStrike" cap="none" normalizeH="0" baseline="0" dirty="0" err="1" smtClean="0">
                          <a:ln>
                            <a:noFill/>
                          </a:ln>
                          <a:solidFill>
                            <a:schemeClr val="tx1"/>
                          </a:solidFill>
                          <a:effectLst/>
                          <a:latin typeface="Times New Roman" pitchFamily="18" charset="0"/>
                        </a:rPr>
                        <a:t>кв.м</a:t>
                      </a:r>
                      <a:r>
                        <a:rPr kumimoji="0" lang="ru-RU" sz="1200" b="0" i="0" u="none" strike="noStrike" cap="none" normalizeH="0" baseline="0" smtClean="0">
                          <a:ln>
                            <a:noFill/>
                          </a:ln>
                          <a:solidFill>
                            <a:schemeClr val="tx1"/>
                          </a:solidFill>
                          <a:effectLst/>
                          <a:latin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14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89,7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жильем молодых семей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 порядке очередности</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1 685,0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90"/>
            <a:ext cx="6172200" cy="389391"/>
          </a:xfrm>
        </p:spPr>
        <p:txBody>
          <a:bodyPr>
            <a:normAutofit fontScale="90000"/>
          </a:bodyPr>
          <a:lstStyle/>
          <a:p>
            <a:r>
              <a:rPr lang="ru-RU" sz="1600" b="1" dirty="0" smtClean="0"/>
              <a:t/>
            </a:r>
            <a:br>
              <a:rPr lang="ru-RU" sz="1600" b="1" dirty="0" smtClean="0"/>
            </a:br>
            <a:r>
              <a:rPr lang="ru-RU" sz="1600" b="1" dirty="0"/>
              <a:t/>
            </a:r>
            <a:br>
              <a:rPr lang="ru-RU" sz="1600" b="1" dirty="0"/>
            </a:br>
            <a:r>
              <a:rPr lang="ru-RU" sz="1600" b="1" dirty="0" smtClean="0"/>
              <a:t/>
            </a:r>
            <a:br>
              <a:rPr lang="ru-RU" sz="1600" b="1" dirty="0" smtClean="0"/>
            </a:br>
            <a:r>
              <a:rPr lang="ru-RU" sz="1600" b="1" dirty="0"/>
              <a:t/>
            </a:r>
            <a:br>
              <a:rPr lang="ru-RU" sz="1600" b="1" dirty="0"/>
            </a:br>
            <a:r>
              <a:rPr lang="ru-RU" sz="1600" b="1" dirty="0" smtClean="0"/>
              <a:t/>
            </a:r>
            <a:br>
              <a:rPr lang="ru-RU" sz="1600" b="1" dirty="0" smtClean="0"/>
            </a:br>
            <a:r>
              <a:rPr lang="ru-RU" sz="1600" b="1" dirty="0" smtClean="0"/>
              <a:t>Финансовая помощь бюджетам сельских поселений  в 2020 году</a:t>
            </a:r>
            <a:br>
              <a:rPr lang="ru-RU" sz="1600" b="1" dirty="0" smtClean="0"/>
            </a:br>
            <a:r>
              <a:rPr lang="ru-RU" sz="1300" dirty="0" smtClean="0">
                <a:latin typeface="Times New Roman" pitchFamily="18" charset="0"/>
              </a:rPr>
              <a:t>Формирование </a:t>
            </a:r>
            <a:r>
              <a:rPr lang="ru-RU" sz="1300" dirty="0">
                <a:latin typeface="Times New Roman" pitchFamily="18" charset="0"/>
              </a:rPr>
              <a:t>межбюджетных отношений в </a:t>
            </a:r>
            <a:r>
              <a:rPr lang="ru-RU" sz="1300" dirty="0" err="1">
                <a:latin typeface="Times New Roman" pitchFamily="18" charset="0"/>
              </a:rPr>
              <a:t>Балезинском</a:t>
            </a:r>
            <a:r>
              <a:rPr lang="ru-RU" sz="1300" dirty="0">
                <a:latin typeface="Times New Roman" pitchFamily="18" charset="0"/>
              </a:rPr>
              <a:t> районе  осуществляется в соответствии с законодательством Российской Федерации, Законом Удмуртской Республики от 21.11.2006 г. № 52-РЗ «О регулировании межбюджетных отношений в Удмуртской Республике, решением Совета депутатов МО «</a:t>
            </a:r>
            <a:r>
              <a:rPr lang="ru-RU" sz="1300" dirty="0" err="1">
                <a:latin typeface="Times New Roman" pitchFamily="18" charset="0"/>
              </a:rPr>
              <a:t>Балезинский</a:t>
            </a:r>
            <a:r>
              <a:rPr lang="ru-RU" sz="1300" dirty="0">
                <a:latin typeface="Times New Roman" pitchFamily="18" charset="0"/>
              </a:rPr>
              <a:t> район» от 25.09.2014 года № 22-161 «О порядке предоставления иных межбюджетных трансфертов из бюджета муниципального образования «</a:t>
            </a:r>
            <a:r>
              <a:rPr lang="ru-RU" sz="1300" dirty="0" err="1">
                <a:latin typeface="Times New Roman" pitchFamily="18" charset="0"/>
              </a:rPr>
              <a:t>Балезинский</a:t>
            </a:r>
            <a:r>
              <a:rPr lang="ru-RU" sz="1300" dirty="0">
                <a:latin typeface="Times New Roman" pitchFamily="18" charset="0"/>
              </a:rPr>
              <a:t> район» бюджетам поселений, входящих в состав муниципального образования «</a:t>
            </a:r>
            <a:r>
              <a:rPr lang="ru-RU" sz="1300" dirty="0" err="1">
                <a:latin typeface="Times New Roman" pitchFamily="18" charset="0"/>
              </a:rPr>
              <a:t>Балезинский</a:t>
            </a:r>
            <a:r>
              <a:rPr lang="ru-RU" sz="1300" dirty="0">
                <a:latin typeface="Times New Roman" pitchFamily="18" charset="0"/>
              </a:rPr>
              <a:t> район».</a:t>
            </a:r>
            <a:r>
              <a:rPr lang="ru-RU" sz="1300" b="1" dirty="0" smtClean="0"/>
              <a:t> </a:t>
            </a:r>
            <a:endParaRPr lang="ru-RU" sz="1300" b="1" dirty="0"/>
          </a:p>
        </p:txBody>
      </p:sp>
      <p:sp>
        <p:nvSpPr>
          <p:cNvPr id="3" name="Содержимое 2"/>
          <p:cNvSpPr>
            <a:spLocks noGrp="1"/>
          </p:cNvSpPr>
          <p:nvPr>
            <p:ph idx="1"/>
          </p:nvPr>
        </p:nvSpPr>
        <p:spPr>
          <a:xfrm>
            <a:off x="347423" y="2195736"/>
            <a:ext cx="6172200" cy="4320480"/>
          </a:xfrm>
        </p:spPr>
        <p:txBody>
          <a:bodyPr/>
          <a:lstStyle/>
          <a:p>
            <a:endParaRPr lang="ru-RU" dirty="0"/>
          </a:p>
        </p:txBody>
      </p:sp>
      <p:sp>
        <p:nvSpPr>
          <p:cNvPr id="4" name="Прямоугольник 3"/>
          <p:cNvSpPr/>
          <p:nvPr/>
        </p:nvSpPr>
        <p:spPr>
          <a:xfrm>
            <a:off x="1339438" y="2410397"/>
            <a:ext cx="4447016" cy="86545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600" b="1" dirty="0" smtClean="0">
                <a:solidFill>
                  <a:prstClr val="black"/>
                </a:solidFill>
              </a:rPr>
              <a:t>Межбюджетные трансферты из бюджета МО «</a:t>
            </a:r>
            <a:r>
              <a:rPr lang="ru-RU" sz="1600" b="1" dirty="0" err="1" smtClean="0">
                <a:solidFill>
                  <a:prstClr val="black"/>
                </a:solidFill>
              </a:rPr>
              <a:t>Балезинский</a:t>
            </a:r>
            <a:r>
              <a:rPr lang="ru-RU" sz="1600" b="1" dirty="0" smtClean="0">
                <a:solidFill>
                  <a:prstClr val="black"/>
                </a:solidFill>
              </a:rPr>
              <a:t> район» всего 40 290,2 тыс.руб., в т.ч.</a:t>
            </a:r>
            <a:endParaRPr lang="ru-RU" sz="1600" b="1" dirty="0">
              <a:solidFill>
                <a:prstClr val="black"/>
              </a:solidFill>
            </a:endParaRPr>
          </a:p>
        </p:txBody>
      </p:sp>
      <p:sp>
        <p:nvSpPr>
          <p:cNvPr id="5" name="Прямоугольник 4"/>
          <p:cNvSpPr/>
          <p:nvPr/>
        </p:nvSpPr>
        <p:spPr>
          <a:xfrm>
            <a:off x="1821650" y="3851920"/>
            <a:ext cx="1339463" cy="216024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600" b="1" i="1" dirty="0" smtClean="0">
                <a:solidFill>
                  <a:prstClr val="black"/>
                </a:solidFill>
              </a:rPr>
              <a:t>Дотации – </a:t>
            </a:r>
          </a:p>
          <a:p>
            <a:pPr fontAlgn="auto">
              <a:spcBef>
                <a:spcPts val="0"/>
              </a:spcBef>
              <a:spcAft>
                <a:spcPts val="0"/>
              </a:spcAft>
            </a:pPr>
            <a:r>
              <a:rPr lang="ru-RU" sz="1600" b="1" i="1" dirty="0" smtClean="0">
                <a:solidFill>
                  <a:prstClr val="black"/>
                </a:solidFill>
              </a:rPr>
              <a:t>26 661,1 тыс.руб.</a:t>
            </a:r>
            <a:endParaRPr lang="ru-RU" sz="1600" b="1" i="1" dirty="0">
              <a:solidFill>
                <a:prstClr val="black"/>
              </a:solidFill>
            </a:endParaRPr>
          </a:p>
        </p:txBody>
      </p:sp>
      <p:sp>
        <p:nvSpPr>
          <p:cNvPr id="6" name="Прямоугольник 5"/>
          <p:cNvSpPr/>
          <p:nvPr/>
        </p:nvSpPr>
        <p:spPr>
          <a:xfrm>
            <a:off x="4179099" y="3851920"/>
            <a:ext cx="1285884" cy="216024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600" b="1" i="1" dirty="0" smtClean="0">
                <a:solidFill>
                  <a:prstClr val="black"/>
                </a:solidFill>
              </a:rPr>
              <a:t>Иные межбюджетные трансферты – 13 629,1 тыс.руб. </a:t>
            </a:r>
            <a:endParaRPr lang="ru-RU" sz="1600" b="1" i="1" dirty="0">
              <a:solidFill>
                <a:prstClr val="black"/>
              </a:solidFill>
            </a:endParaRPr>
          </a:p>
        </p:txBody>
      </p:sp>
      <p:sp>
        <p:nvSpPr>
          <p:cNvPr id="7" name="Выгнутая влево стрелка 6"/>
          <p:cNvSpPr/>
          <p:nvPr/>
        </p:nvSpPr>
        <p:spPr>
          <a:xfrm>
            <a:off x="642918" y="2857488"/>
            <a:ext cx="548640" cy="2476517"/>
          </a:xfrm>
          <a:prstGeom prst="curved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black"/>
              </a:solidFill>
            </a:endParaRPr>
          </a:p>
        </p:txBody>
      </p:sp>
      <p:sp>
        <p:nvSpPr>
          <p:cNvPr id="8" name="Выгнутая вправо стрелка 7"/>
          <p:cNvSpPr/>
          <p:nvPr/>
        </p:nvSpPr>
        <p:spPr>
          <a:xfrm>
            <a:off x="5947190" y="2762237"/>
            <a:ext cx="548640" cy="2571768"/>
          </a:xfrm>
          <a:prstGeom prst="curved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20" y="6948270"/>
            <a:ext cx="2920029"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8" descr="PWChiaosp0o"/>
          <p:cNvPicPr>
            <a:picLocks noChangeAspect="1" noChangeArrowheads="1"/>
          </p:cNvPicPr>
          <p:nvPr/>
        </p:nvPicPr>
        <p:blipFill>
          <a:blip r:embed="rId3" cstate="print"/>
          <a:srcRect/>
          <a:stretch>
            <a:fillRect/>
          </a:stretch>
        </p:blipFill>
        <p:spPr bwMode="auto">
          <a:xfrm>
            <a:off x="3789363" y="7019927"/>
            <a:ext cx="2735262" cy="1943100"/>
          </a:xfrm>
          <a:prstGeom prst="rect">
            <a:avLst/>
          </a:prstGeom>
          <a:noFill/>
        </p:spPr>
      </p:pic>
    </p:spTree>
    <p:extLst>
      <p:ext uri="{BB962C8B-B14F-4D97-AF65-F5344CB8AC3E}">
        <p14:creationId xmlns:p14="http://schemas.microsoft.com/office/powerpoint/2010/main" val="2347081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42900" y="107950"/>
            <a:ext cx="6172200" cy="792163"/>
          </a:xfrm>
        </p:spPr>
        <p:txBody>
          <a:bodyPr/>
          <a:lstStyle/>
          <a:p>
            <a:r>
              <a:rPr lang="ru-RU" sz="1600" b="1" dirty="0">
                <a:latin typeface="Times New Roman" pitchFamily="18" charset="0"/>
              </a:rPr>
              <a:t>Основные параметры консолидированного бюджета </a:t>
            </a:r>
            <a:r>
              <a:rPr lang="ru-RU" sz="1600" b="1" dirty="0" err="1">
                <a:latin typeface="Times New Roman" pitchFamily="18" charset="0"/>
              </a:rPr>
              <a:t>Балезинского</a:t>
            </a:r>
            <a:r>
              <a:rPr lang="ru-RU" sz="1600" b="1" dirty="0">
                <a:latin typeface="Times New Roman" pitchFamily="18" charset="0"/>
              </a:rPr>
              <a:t> района </a:t>
            </a:r>
            <a:r>
              <a:rPr lang="ru-RU" sz="1600" b="1" dirty="0" smtClean="0">
                <a:latin typeface="Times New Roman" pitchFamily="18" charset="0"/>
              </a:rPr>
              <a:t>за 2019 </a:t>
            </a:r>
            <a:r>
              <a:rPr lang="ru-RU" sz="1600" b="1" dirty="0">
                <a:latin typeface="Times New Roman" pitchFamily="18" charset="0"/>
              </a:rPr>
              <a:t>год</a:t>
            </a:r>
            <a:r>
              <a:rPr lang="ru-RU" sz="1600" dirty="0">
                <a:latin typeface="Times New Roman" pitchFamily="18" charset="0"/>
              </a:rPr>
              <a:t> </a:t>
            </a:r>
          </a:p>
        </p:txBody>
      </p:sp>
      <p:graphicFrame>
        <p:nvGraphicFramePr>
          <p:cNvPr id="239680" name="Group 64"/>
          <p:cNvGraphicFramePr>
            <a:graphicFrameLocks noGrp="1"/>
          </p:cNvGraphicFramePr>
          <p:nvPr>
            <p:ph idx="1"/>
          </p:nvPr>
        </p:nvGraphicFramePr>
        <p:xfrm>
          <a:off x="342900" y="827089"/>
          <a:ext cx="6172200" cy="8139115"/>
        </p:xfrm>
        <a:graphic>
          <a:graphicData uri="http://schemas.openxmlformats.org/drawingml/2006/table">
            <a:tbl>
              <a:tblPr/>
              <a:tblGrid>
                <a:gridCol w="2798763"/>
                <a:gridCol w="1150937"/>
                <a:gridCol w="1081088"/>
                <a:gridCol w="1141412"/>
              </a:tblGrid>
              <a:tr h="995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Консолидированный бюджет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Бюджет района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Бюджеты поселений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91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ДОХОДЫ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1113032,4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1087754,0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58055,1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09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РАСХОДЫ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1112720,1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1087196,0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58300,8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36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ПРОФИЦИТ (ДЕФИЦИТ)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312,3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558,0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-245,7</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39669" name="Picture 53" descr="depositphotos_7402859-Russian-rubles-banknotes-and-coins"/>
          <p:cNvPicPr>
            <a:picLocks noChangeAspect="1" noChangeArrowheads="1"/>
          </p:cNvPicPr>
          <p:nvPr/>
        </p:nvPicPr>
        <p:blipFill>
          <a:blip r:embed="rId2" cstate="print"/>
          <a:srcRect/>
          <a:stretch>
            <a:fillRect/>
          </a:stretch>
        </p:blipFill>
        <p:spPr bwMode="auto">
          <a:xfrm>
            <a:off x="404813" y="2125679"/>
            <a:ext cx="2519362" cy="2014537"/>
          </a:xfrm>
          <a:prstGeom prst="rect">
            <a:avLst/>
          </a:prstGeom>
          <a:noFill/>
        </p:spPr>
      </p:pic>
      <p:pic>
        <p:nvPicPr>
          <p:cNvPr id="239673" name="Picture 57" descr="S001h49138745858477636300"/>
          <p:cNvPicPr>
            <a:picLocks noChangeAspect="1" noChangeArrowheads="1"/>
          </p:cNvPicPr>
          <p:nvPr/>
        </p:nvPicPr>
        <p:blipFill>
          <a:blip r:embed="rId3" cstate="print"/>
          <a:srcRect/>
          <a:stretch>
            <a:fillRect/>
          </a:stretch>
        </p:blipFill>
        <p:spPr bwMode="auto">
          <a:xfrm>
            <a:off x="476250" y="4500565"/>
            <a:ext cx="2592388" cy="2160587"/>
          </a:xfrm>
          <a:prstGeom prst="rect">
            <a:avLst/>
          </a:prstGeom>
          <a:noFill/>
        </p:spPr>
      </p:pic>
      <p:pic>
        <p:nvPicPr>
          <p:cNvPr id="239681" name="Picture 65" descr="fb4402242_7521794"/>
          <p:cNvPicPr>
            <a:picLocks noChangeAspect="1" noChangeArrowheads="1"/>
          </p:cNvPicPr>
          <p:nvPr/>
        </p:nvPicPr>
        <p:blipFill>
          <a:blip r:embed="rId4" cstate="print"/>
          <a:srcRect/>
          <a:stretch>
            <a:fillRect/>
          </a:stretch>
        </p:blipFill>
        <p:spPr bwMode="auto">
          <a:xfrm>
            <a:off x="476250" y="7021531"/>
            <a:ext cx="2374900" cy="183515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 y="107949"/>
            <a:ext cx="6172200" cy="749275"/>
          </a:xfrm>
        </p:spPr>
        <p:txBody>
          <a:bodyPr/>
          <a:lstStyle/>
          <a:p>
            <a:pPr eaLnBrk="1" hangingPunct="1"/>
            <a:r>
              <a:rPr lang="ru-RU" sz="1600" b="1" dirty="0" smtClean="0">
                <a:latin typeface="Times New Roman" pitchFamily="18" charset="0"/>
              </a:rPr>
              <a:t>Расходы консолидированного бюджета </a:t>
            </a:r>
            <a:r>
              <a:rPr lang="ru-RU" sz="1600" b="1" dirty="0" err="1" smtClean="0">
                <a:latin typeface="Times New Roman" pitchFamily="18" charset="0"/>
              </a:rPr>
              <a:t>Балезинского</a:t>
            </a:r>
            <a:r>
              <a:rPr lang="ru-RU" sz="1600" b="1" dirty="0" smtClean="0">
                <a:latin typeface="Times New Roman" pitchFamily="18" charset="0"/>
              </a:rPr>
              <a:t> района в расчете на душу населения (руб.)  </a:t>
            </a:r>
          </a:p>
        </p:txBody>
      </p:sp>
      <p:pic>
        <p:nvPicPr>
          <p:cNvPr id="19459" name="Picture 130" descr="1"/>
          <p:cNvPicPr>
            <a:picLocks noChangeAspect="1" noChangeArrowheads="1"/>
          </p:cNvPicPr>
          <p:nvPr/>
        </p:nvPicPr>
        <p:blipFill>
          <a:blip r:embed="rId2" cstate="print">
            <a:grayscl/>
          </a:blip>
          <a:stretch>
            <a:fillRect/>
          </a:stretch>
        </p:blipFill>
        <p:spPr bwMode="auto">
          <a:xfrm>
            <a:off x="285729" y="827096"/>
            <a:ext cx="6429420" cy="7816879"/>
          </a:xfrm>
          <a:prstGeom prst="rect">
            <a:avLst/>
          </a:prstGeom>
          <a:noFill/>
          <a:ln w="9525">
            <a:noFill/>
            <a:miter lim="800000"/>
            <a:headEnd/>
            <a:tailEnd/>
          </a:ln>
        </p:spPr>
      </p:pic>
      <p:graphicFrame>
        <p:nvGraphicFramePr>
          <p:cNvPr id="223526" name="Group 294"/>
          <p:cNvGraphicFramePr>
            <a:graphicFrameLocks noGrp="1"/>
          </p:cNvGraphicFramePr>
          <p:nvPr>
            <p:extLst>
              <p:ext uri="{D42A27DB-BD31-4B8C-83A1-F6EECF244321}">
                <p14:modId xmlns:p14="http://schemas.microsoft.com/office/powerpoint/2010/main" val="3335551698"/>
              </p:ext>
            </p:extLst>
          </p:nvPr>
        </p:nvGraphicFramePr>
        <p:xfrm>
          <a:off x="214290" y="1142981"/>
          <a:ext cx="6215108" cy="6696304"/>
        </p:xfrm>
        <a:graphic>
          <a:graphicData uri="http://schemas.openxmlformats.org/drawingml/2006/table">
            <a:tbl>
              <a:tblPr/>
              <a:tblGrid>
                <a:gridCol w="2998686"/>
                <a:gridCol w="864096"/>
                <a:gridCol w="792088"/>
                <a:gridCol w="792088"/>
                <a:gridCol w="768150"/>
              </a:tblGrid>
              <a:tr h="57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2020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2 818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2 492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2 602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5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оборона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4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безопасность и правоохранительная деятельность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экономика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2 885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5 283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3 055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3 219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Жилищно-коммунальное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2 922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5 871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6 396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3 334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33,0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Образование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24 216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19 949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15 089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17 714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4 029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4 091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accent2"/>
                          </a:solidFill>
                          <a:effectLst/>
                          <a:latin typeface="Arial" charset="0"/>
                        </a:rPr>
                        <a:t>4 484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Социальная политика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839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1 201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Физическая культура и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3360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Обслуживание государственного  (муниципального) долга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171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151</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342900" y="250827"/>
            <a:ext cx="6172200" cy="433388"/>
          </a:xfrm>
        </p:spPr>
        <p:txBody>
          <a:bodyPr/>
          <a:lstStyle/>
          <a:p>
            <a:r>
              <a:rPr lang="ru-RU" sz="1400" b="1" dirty="0">
                <a:latin typeface="Times New Roman" pitchFamily="18" charset="0"/>
              </a:rPr>
              <a:t>Источники внутреннего финансирования дефицита бюджета (тыс.руб.)</a:t>
            </a:r>
          </a:p>
        </p:txBody>
      </p:sp>
      <p:pic>
        <p:nvPicPr>
          <p:cNvPr id="340012" name="Picture 44" descr="img87"/>
          <p:cNvPicPr>
            <a:picLocks noChangeAspect="1" noChangeArrowheads="1"/>
          </p:cNvPicPr>
          <p:nvPr/>
        </p:nvPicPr>
        <p:blipFill>
          <a:blip r:embed="rId2" cstate="print">
            <a:lum bright="20000"/>
          </a:blip>
          <a:srcRect/>
          <a:stretch>
            <a:fillRect/>
          </a:stretch>
        </p:blipFill>
        <p:spPr bwMode="auto">
          <a:xfrm>
            <a:off x="0" y="755660"/>
            <a:ext cx="6858000" cy="8388351"/>
          </a:xfrm>
          <a:prstGeom prst="rect">
            <a:avLst/>
          </a:prstGeom>
          <a:noFill/>
        </p:spPr>
      </p:pic>
      <p:sp>
        <p:nvSpPr>
          <p:cNvPr id="340069" name="Text Box 101"/>
          <p:cNvSpPr txBox="1">
            <a:spLocks noChangeArrowheads="1"/>
          </p:cNvSpPr>
          <p:nvPr/>
        </p:nvSpPr>
        <p:spPr bwMode="auto">
          <a:xfrm>
            <a:off x="404816" y="3563939"/>
            <a:ext cx="5976937" cy="3754874"/>
          </a:xfrm>
          <a:prstGeom prst="rect">
            <a:avLst/>
          </a:prstGeom>
          <a:noFill/>
          <a:ln w="9525">
            <a:noFill/>
            <a:miter lim="800000"/>
            <a:headEnd/>
            <a:tailEnd/>
          </a:ln>
          <a:effectLst/>
        </p:spPr>
        <p:txBody>
          <a:bodyPr>
            <a:spAutoFit/>
          </a:bodyPr>
          <a:lstStyle/>
          <a:p>
            <a:r>
              <a:rPr lang="ru-RU" dirty="0"/>
              <a:t>Открытые информационные ресурсы Удмуртской Республики и МО «</a:t>
            </a:r>
            <a:r>
              <a:rPr lang="ru-RU" dirty="0" err="1"/>
              <a:t>Балезинский</a:t>
            </a:r>
            <a:r>
              <a:rPr lang="ru-RU" dirty="0"/>
              <a:t> район»</a:t>
            </a:r>
          </a:p>
          <a:p>
            <a:endParaRPr lang="ru-RU" dirty="0"/>
          </a:p>
          <a:p>
            <a:pPr algn="just"/>
            <a:r>
              <a:rPr lang="ru-RU" dirty="0"/>
              <a:t>Глава и Правительство УР - </a:t>
            </a:r>
            <a:r>
              <a:rPr lang="ru-RU" dirty="0">
                <a:solidFill>
                  <a:schemeClr val="accent1"/>
                </a:solidFill>
                <a:hlinkClick r:id="rId3"/>
              </a:rPr>
              <a:t>http://www.udmurt.ru</a:t>
            </a:r>
            <a:endParaRPr lang="ru-RU" dirty="0">
              <a:solidFill>
                <a:schemeClr val="accent1"/>
              </a:solidFill>
            </a:endParaRPr>
          </a:p>
          <a:p>
            <a:pPr algn="just"/>
            <a:endParaRPr lang="ru-RU" dirty="0"/>
          </a:p>
          <a:p>
            <a:pPr algn="just"/>
            <a:r>
              <a:rPr lang="ru-RU" dirty="0"/>
              <a:t>Государственный Совет УР – </a:t>
            </a:r>
            <a:r>
              <a:rPr lang="ru-RU" dirty="0">
                <a:hlinkClick r:id="rId4"/>
              </a:rPr>
              <a:t>http://www.udmgossovet.ru</a:t>
            </a:r>
            <a:endParaRPr lang="ru-RU" dirty="0"/>
          </a:p>
          <a:p>
            <a:pPr algn="just"/>
            <a:endParaRPr lang="ru-RU" dirty="0"/>
          </a:p>
          <a:p>
            <a:pPr algn="just"/>
            <a:r>
              <a:rPr lang="ru-RU" dirty="0"/>
              <a:t>Министерство финансов УР – </a:t>
            </a:r>
            <a:r>
              <a:rPr lang="ru-RU" dirty="0">
                <a:hlinkClick r:id="rId5"/>
              </a:rPr>
              <a:t>http://www.mfur.ru</a:t>
            </a:r>
            <a:endParaRPr lang="ru-RU" dirty="0"/>
          </a:p>
          <a:p>
            <a:pPr algn="just"/>
            <a:r>
              <a:rPr lang="ru-RU" dirty="0"/>
              <a:t>бюджет для граждан находится по адресу: </a:t>
            </a:r>
            <a:r>
              <a:rPr lang="ru-RU" dirty="0">
                <a:hlinkClick r:id="rId6"/>
              </a:rPr>
              <a:t>http://www.mfur.ru/budget%20for%20citizens/</a:t>
            </a:r>
            <a:endParaRPr lang="ru-RU" dirty="0"/>
          </a:p>
          <a:p>
            <a:pPr algn="just"/>
            <a:endParaRPr lang="ru-RU" dirty="0"/>
          </a:p>
          <a:p>
            <a:pPr algn="just"/>
            <a:r>
              <a:rPr lang="ru-RU" dirty="0"/>
              <a:t>Бесплатная юридическая помощь в УР - </a:t>
            </a:r>
            <a:r>
              <a:rPr lang="ru-RU" dirty="0">
                <a:hlinkClick r:id="rId7"/>
              </a:rPr>
              <a:t>http://uodms.udmurt.ru/jurpomosh/</a:t>
            </a:r>
            <a:endParaRPr lang="ru-RU" dirty="0"/>
          </a:p>
          <a:p>
            <a:pPr algn="just"/>
            <a:endParaRPr lang="ru-RU" dirty="0"/>
          </a:p>
          <a:p>
            <a:pPr algn="just"/>
            <a:r>
              <a:rPr lang="ru-RU" dirty="0"/>
              <a:t>Официальный сайт МО «</a:t>
            </a:r>
            <a:r>
              <a:rPr lang="ru-RU" dirty="0" err="1"/>
              <a:t>Балезинский</a:t>
            </a:r>
            <a:r>
              <a:rPr lang="ru-RU" dirty="0"/>
              <a:t> район -</a:t>
            </a:r>
            <a:r>
              <a:rPr lang="ru-RU" dirty="0">
                <a:hlinkClick r:id="rId8"/>
              </a:rPr>
              <a:t>http://balezino.udmurt.ru</a:t>
            </a:r>
            <a:endParaRPr lang="ru-RU" dirty="0"/>
          </a:p>
          <a:p>
            <a:pPr algn="just"/>
            <a:r>
              <a:rPr lang="ru-RU" dirty="0"/>
              <a:t>бюджет для граждан находится по адресу: </a:t>
            </a:r>
            <a:r>
              <a:rPr lang="ru-RU" dirty="0">
                <a:hlinkClick r:id="rId9"/>
              </a:rPr>
              <a:t>http://balezino.udmurt.ru/city/narod.php  </a:t>
            </a:r>
            <a:endParaRPr lang="ru-RU" dirty="0"/>
          </a:p>
          <a:p>
            <a:endParaRPr lang="ru-RU" dirty="0"/>
          </a:p>
        </p:txBody>
      </p:sp>
      <p:sp>
        <p:nvSpPr>
          <p:cNvPr id="340070" name="Text Box 102"/>
          <p:cNvSpPr txBox="1">
            <a:spLocks noChangeArrowheads="1"/>
          </p:cNvSpPr>
          <p:nvPr/>
        </p:nvSpPr>
        <p:spPr bwMode="auto">
          <a:xfrm>
            <a:off x="620715" y="7812106"/>
            <a:ext cx="5761037" cy="646331"/>
          </a:xfrm>
          <a:prstGeom prst="rect">
            <a:avLst/>
          </a:prstGeom>
          <a:noFill/>
          <a:ln w="9525">
            <a:noFill/>
            <a:miter lim="800000"/>
            <a:headEnd/>
            <a:tailEnd/>
          </a:ln>
          <a:effectLst/>
        </p:spPr>
        <p:txBody>
          <a:bodyPr>
            <a:spAutoFit/>
          </a:bodyPr>
          <a:lstStyle/>
          <a:p>
            <a:r>
              <a:rPr lang="ru-RU" sz="1200" b="1"/>
              <a:t>Управление финансов Администрации МО «Балезинский район»</a:t>
            </a:r>
          </a:p>
          <a:p>
            <a:r>
              <a:rPr lang="ru-RU" sz="1200" b="1"/>
              <a:t>Адрес 427550 п.Балезино, ул.Кирова,2</a:t>
            </a:r>
          </a:p>
          <a:p>
            <a:r>
              <a:rPr lang="ru-RU" sz="1200" b="1"/>
              <a:t>Тел.  5-21-93,5-24-81, </a:t>
            </a:r>
            <a:r>
              <a:rPr lang="en-US" sz="1200" b="1"/>
              <a:t>E-mail: finance@balezino.com</a:t>
            </a:r>
            <a:r>
              <a:rPr lang="ru-RU" sz="1200" b="1"/>
              <a:t> </a:t>
            </a:r>
          </a:p>
        </p:txBody>
      </p:sp>
      <p:graphicFrame>
        <p:nvGraphicFramePr>
          <p:cNvPr id="2" name="Таблица 1"/>
          <p:cNvGraphicFramePr>
            <a:graphicFrameLocks noGrp="1"/>
          </p:cNvGraphicFramePr>
          <p:nvPr>
            <p:extLst>
              <p:ext uri="{D42A27DB-BD31-4B8C-83A1-F6EECF244321}">
                <p14:modId xmlns:p14="http://schemas.microsoft.com/office/powerpoint/2010/main" val="1669100801"/>
              </p:ext>
            </p:extLst>
          </p:nvPr>
        </p:nvGraphicFramePr>
        <p:xfrm>
          <a:off x="188640" y="733172"/>
          <a:ext cx="6480720" cy="2761372"/>
        </p:xfrm>
        <a:graphic>
          <a:graphicData uri="http://schemas.openxmlformats.org/drawingml/2006/table">
            <a:tbl>
              <a:tblPr firstRow="1" bandRow="1"/>
              <a:tblGrid>
                <a:gridCol w="4831081"/>
                <a:gridCol w="1649639"/>
              </a:tblGrid>
              <a:tr h="431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ru-RU"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Наименование </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ru-RU"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Сумма</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r h="3105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Получение </a:t>
                      </a:r>
                      <a:r>
                        <a:rPr lang="ru-RU" sz="1400" b="1" dirty="0" smtClean="0">
                          <a:latin typeface="Times New Roman" pitchFamily="18" charset="0"/>
                          <a:cs typeface="Times New Roman" pitchFamily="18" charset="0"/>
                        </a:rPr>
                        <a:t>кредитов от кредитных организаций</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130 </a:t>
                      </a:r>
                      <a:r>
                        <a:rPr lang="ru-RU" sz="1400" b="1" dirty="0" smtClean="0">
                          <a:latin typeface="Times New Roman" pitchFamily="18" charset="0"/>
                          <a:cs typeface="Times New Roman" pitchFamily="18" charset="0"/>
                        </a:rPr>
                        <a:t>495,3</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r h="3874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Погашение кредитов от кредитных организаций</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 130 495,3</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r h="5040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Погашение кредита, полученного из бюджета Удмуртской Республики</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1 600,0</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r h="3874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Возврат </a:t>
                      </a:r>
                      <a:r>
                        <a:rPr lang="ru-RU" sz="1400" b="1" dirty="0" smtClean="0">
                          <a:latin typeface="Times New Roman" pitchFamily="18" charset="0"/>
                          <a:cs typeface="Times New Roman" pitchFamily="18" charset="0"/>
                        </a:rPr>
                        <a:t>кредитов от юридических лиц </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271,9</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r h="2880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Изменение </a:t>
                      </a:r>
                      <a:r>
                        <a:rPr lang="ru-RU" sz="1400" b="1" dirty="0" smtClean="0">
                          <a:latin typeface="Times New Roman" pitchFamily="18" charset="0"/>
                          <a:cs typeface="Times New Roman" pitchFamily="18" charset="0"/>
                        </a:rPr>
                        <a:t>остатков на счетах</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709,3</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r h="3127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ИТОГО </a:t>
                      </a:r>
                      <a:r>
                        <a:rPr lang="ru-RU" sz="1400" b="1" dirty="0" smtClean="0">
                          <a:latin typeface="Times New Roman" pitchFamily="18" charset="0"/>
                          <a:cs typeface="Times New Roman" pitchFamily="18" charset="0"/>
                        </a:rPr>
                        <a:t>профицит </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400" b="1" dirty="0" smtClean="0">
                          <a:latin typeface="Times New Roman" pitchFamily="18" charset="0"/>
                          <a:cs typeface="Times New Roman" pitchFamily="18" charset="0"/>
                        </a:rPr>
                        <a:t>2 </a:t>
                      </a:r>
                      <a:r>
                        <a:rPr lang="ru-RU" sz="1400" b="1" dirty="0" smtClean="0">
                          <a:latin typeface="Times New Roman" pitchFamily="18" charset="0"/>
                          <a:cs typeface="Times New Roman" pitchFamily="18" charset="0"/>
                        </a:rPr>
                        <a:t>037,4</a:t>
                      </a:r>
                      <a:endParaRPr lang="ru-RU" sz="14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a:xfrm>
            <a:off x="342900" y="366731"/>
            <a:ext cx="6172200" cy="446087"/>
          </a:xfrm>
        </p:spPr>
        <p:txBody>
          <a:bodyPr/>
          <a:lstStyle/>
          <a:p>
            <a:r>
              <a:rPr lang="ru-RU" sz="1400" b="1">
                <a:latin typeface="Times New Roman" pitchFamily="18" charset="0"/>
              </a:rPr>
              <a:t>ОСНОВНЫЕ ХАРАКТЕРСТИКИ БАЛЕЗИНСКОГО РАЙОНА</a:t>
            </a:r>
          </a:p>
        </p:txBody>
      </p:sp>
      <p:sp>
        <p:nvSpPr>
          <p:cNvPr id="134150" name="Rectangle 6"/>
          <p:cNvSpPr>
            <a:spLocks noGrp="1" noChangeArrowheads="1"/>
          </p:cNvSpPr>
          <p:nvPr>
            <p:ph type="body" sz="half" idx="2"/>
          </p:nvPr>
        </p:nvSpPr>
        <p:spPr>
          <a:xfrm>
            <a:off x="3476627" y="1116020"/>
            <a:ext cx="2809875" cy="3240087"/>
          </a:xfrm>
        </p:spPr>
        <p:txBody>
          <a:bodyPr/>
          <a:lstStyle/>
          <a:p>
            <a:pPr algn="just">
              <a:lnSpc>
                <a:spcPct val="80000"/>
              </a:lnSpc>
            </a:pPr>
            <a:r>
              <a:rPr lang="ru-RU" sz="1400" dirty="0" err="1">
                <a:latin typeface="Times New Roman" pitchFamily="18" charset="0"/>
              </a:rPr>
              <a:t>Балезинский</a:t>
            </a:r>
            <a:r>
              <a:rPr lang="ru-RU" sz="1400" dirty="0">
                <a:latin typeface="Times New Roman" pitchFamily="18" charset="0"/>
              </a:rPr>
              <a:t> район расположен в северной части Удмуртской Республики, граничит с </a:t>
            </a:r>
            <a:r>
              <a:rPr lang="ru-RU" sz="1400" dirty="0" err="1">
                <a:latin typeface="Times New Roman" pitchFamily="18" charset="0"/>
              </a:rPr>
              <a:t>Глазовским</a:t>
            </a:r>
            <a:r>
              <a:rPr lang="ru-RU" sz="1400" dirty="0">
                <a:latin typeface="Times New Roman" pitchFamily="18" charset="0"/>
              </a:rPr>
              <a:t>, </a:t>
            </a:r>
            <a:r>
              <a:rPr lang="ru-RU" sz="1400" dirty="0" err="1">
                <a:latin typeface="Times New Roman" pitchFamily="18" charset="0"/>
              </a:rPr>
              <a:t>Игринским</a:t>
            </a:r>
            <a:r>
              <a:rPr lang="ru-RU" sz="1400" dirty="0">
                <a:latin typeface="Times New Roman" pitchFamily="18" charset="0"/>
              </a:rPr>
              <a:t>, Красногорским и </a:t>
            </a:r>
            <a:r>
              <a:rPr lang="ru-RU" sz="1400" dirty="0" err="1">
                <a:latin typeface="Times New Roman" pitchFamily="18" charset="0"/>
              </a:rPr>
              <a:t>Кезским</a:t>
            </a:r>
            <a:r>
              <a:rPr lang="ru-RU" sz="1400" dirty="0">
                <a:latin typeface="Times New Roman" pitchFamily="18" charset="0"/>
              </a:rPr>
              <a:t> районами Удмуртской Республики, а также с Кировской областью и Пермским краем.</a:t>
            </a:r>
          </a:p>
          <a:p>
            <a:pPr algn="just">
              <a:lnSpc>
                <a:spcPct val="80000"/>
              </a:lnSpc>
            </a:pPr>
            <a:r>
              <a:rPr lang="ru-RU" sz="1400" dirty="0">
                <a:latin typeface="Times New Roman" pitchFamily="18" charset="0"/>
              </a:rPr>
              <a:t>Площадь территории района – 2434,7 кв. км. </a:t>
            </a:r>
          </a:p>
          <a:p>
            <a:pPr algn="just">
              <a:lnSpc>
                <a:spcPct val="80000"/>
              </a:lnSpc>
            </a:pPr>
            <a:r>
              <a:rPr lang="ru-RU" sz="1400" dirty="0" smtClean="0">
                <a:latin typeface="Times New Roman" pitchFamily="18" charset="0"/>
              </a:rPr>
              <a:t>Численность </a:t>
            </a:r>
            <a:r>
              <a:rPr lang="ru-RU" sz="1400" dirty="0">
                <a:latin typeface="Times New Roman" pitchFamily="18" charset="0"/>
              </a:rPr>
              <a:t>населения – </a:t>
            </a:r>
            <a:r>
              <a:rPr lang="ru-RU" sz="1400" dirty="0" smtClean="0">
                <a:latin typeface="Times New Roman" pitchFamily="18" charset="0"/>
              </a:rPr>
              <a:t>30,5 </a:t>
            </a:r>
            <a:r>
              <a:rPr lang="ru-RU" sz="1400" dirty="0">
                <a:latin typeface="Times New Roman" pitchFamily="18" charset="0"/>
              </a:rPr>
              <a:t>тыс. человек. Плотность населения на 1 квадратный километр составляет </a:t>
            </a:r>
            <a:r>
              <a:rPr lang="ru-RU" sz="1400" dirty="0" smtClean="0">
                <a:latin typeface="Times New Roman" pitchFamily="18" charset="0"/>
              </a:rPr>
              <a:t>12,5 </a:t>
            </a:r>
            <a:r>
              <a:rPr lang="ru-RU" sz="1400" dirty="0">
                <a:latin typeface="Times New Roman" pitchFamily="18" charset="0"/>
              </a:rPr>
              <a:t>человек.</a:t>
            </a:r>
          </a:p>
        </p:txBody>
      </p:sp>
      <p:pic>
        <p:nvPicPr>
          <p:cNvPr id="134152" name="Picture 8" descr="memorial.jpg"/>
          <p:cNvPicPr>
            <a:picLocks noGrp="1" noChangeAspect="1" noChangeArrowheads="1"/>
          </p:cNvPicPr>
          <p:nvPr>
            <p:ph type="clipArt" sz="half" idx="1"/>
          </p:nvPr>
        </p:nvPicPr>
        <p:blipFill>
          <a:blip r:embed="rId2" cstate="print"/>
          <a:srcRect/>
          <a:stretch>
            <a:fillRect/>
          </a:stretch>
        </p:blipFill>
        <p:spPr>
          <a:xfrm>
            <a:off x="476252" y="2051051"/>
            <a:ext cx="2817813" cy="1868488"/>
          </a:xfrm>
        </p:spPr>
      </p:pic>
      <p:sp>
        <p:nvSpPr>
          <p:cNvPr id="134153" name="Rectangle 9"/>
          <p:cNvSpPr>
            <a:spLocks noChangeArrowheads="1"/>
          </p:cNvSpPr>
          <p:nvPr/>
        </p:nvSpPr>
        <p:spPr bwMode="auto">
          <a:xfrm>
            <a:off x="333375" y="4427541"/>
            <a:ext cx="5975350" cy="4105275"/>
          </a:xfrm>
          <a:prstGeom prst="rect">
            <a:avLst/>
          </a:prstGeom>
          <a:noFill/>
          <a:ln w="9525">
            <a:noFill/>
            <a:miter lim="800000"/>
            <a:headEnd/>
            <a:tailEnd/>
          </a:ln>
          <a:effectLst/>
        </p:spPr>
        <p:txBody>
          <a:bodyPr/>
          <a:lstStyle/>
          <a:p>
            <a:pPr marL="342900" indent="-342900" algn="l">
              <a:spcBef>
                <a:spcPct val="20000"/>
              </a:spcBef>
              <a:buFontTx/>
              <a:buChar char="•"/>
            </a:pPr>
            <a:r>
              <a:rPr lang="ru-RU" dirty="0"/>
              <a:t>Национальный состав: удмуртов – 54,4 %, русских – 33,5 %, татар –9,7 % , других национальностей – 2,4 %.</a:t>
            </a:r>
          </a:p>
          <a:p>
            <a:pPr marL="342900" indent="-342900" algn="l">
              <a:spcBef>
                <a:spcPct val="20000"/>
              </a:spcBef>
              <a:buFontTx/>
              <a:buChar char="•"/>
            </a:pPr>
            <a:r>
              <a:rPr lang="ru-RU" dirty="0"/>
              <a:t>В составе </a:t>
            </a:r>
            <a:r>
              <a:rPr lang="ru-RU" dirty="0" err="1"/>
              <a:t>Балезинского</a:t>
            </a:r>
            <a:r>
              <a:rPr lang="ru-RU" dirty="0"/>
              <a:t> района функционирует 17 сельских поселений.</a:t>
            </a:r>
          </a:p>
          <a:p>
            <a:pPr marL="342900" indent="-342900" algn="l">
              <a:spcBef>
                <a:spcPct val="20000"/>
              </a:spcBef>
              <a:buFontTx/>
              <a:buChar char="•"/>
            </a:pPr>
            <a:r>
              <a:rPr lang="ru-RU" dirty="0"/>
              <a:t>В районном центре – п. Балезино проживает </a:t>
            </a:r>
            <a:r>
              <a:rPr lang="ru-RU" dirty="0" smtClean="0"/>
              <a:t>14,7тыс</a:t>
            </a:r>
            <a:r>
              <a:rPr lang="ru-RU" dirty="0"/>
              <a:t>. человек. Здесь расположены все промышленные предприятия, стация Балезино Горьковской железной дороги и осуществляют свою деятельность большинство индивидуальных предпринимателей.</a:t>
            </a:r>
          </a:p>
          <a:p>
            <a:pPr marL="342900" indent="-342900" algn="l">
              <a:spcBef>
                <a:spcPct val="20000"/>
              </a:spcBef>
              <a:buFontTx/>
              <a:buChar char="•"/>
            </a:pPr>
            <a:r>
              <a:rPr lang="ru-RU" dirty="0"/>
              <a:t>Расстояние между посёлком Балезино и столицей Удмуртской Республики городом Ижевском составляет 150 км. До ближайшего города республиканского значения Глазова – 30 км. Район связан, как со столицей Удмуртской Республики, так и с граничащими с ним районами, автомобильными дорогами с твёрдым покрытием. Внутри района из 16 сельских поселений 14 также связаны с районным центром автомобильными дорогами с твёрдым покрытием. Кроме этого с наличием на территории района станции Балезино имеется возможность железнодорожного сообщения практически со всеми уголками Российской Федерации.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noChangeArrowheads="1"/>
          </p:cNvSpPr>
          <p:nvPr>
            <p:ph type="title"/>
          </p:nvPr>
        </p:nvSpPr>
        <p:spPr>
          <a:xfrm>
            <a:off x="260350" y="107949"/>
            <a:ext cx="6172200" cy="388939"/>
          </a:xfrm>
        </p:spPr>
        <p:txBody>
          <a:bodyPr/>
          <a:lstStyle/>
          <a:p>
            <a:r>
              <a:rPr lang="ru-RU" sz="1400">
                <a:latin typeface="Times New Roman" pitchFamily="18" charset="0"/>
              </a:rPr>
              <a:t>Показатели социально-экономического развития Балезинского района </a:t>
            </a:r>
          </a:p>
        </p:txBody>
      </p:sp>
      <p:graphicFrame>
        <p:nvGraphicFramePr>
          <p:cNvPr id="169168" name="Group 208"/>
          <p:cNvGraphicFramePr>
            <a:graphicFrameLocks noGrp="1"/>
          </p:cNvGraphicFramePr>
          <p:nvPr>
            <p:ph idx="1"/>
          </p:nvPr>
        </p:nvGraphicFramePr>
        <p:xfrm>
          <a:off x="333377" y="2493509"/>
          <a:ext cx="6096021" cy="5130016"/>
        </p:xfrm>
        <a:graphic>
          <a:graphicData uri="http://schemas.openxmlformats.org/drawingml/2006/table">
            <a:tbl>
              <a:tblPr/>
              <a:tblGrid>
                <a:gridCol w="3683754"/>
                <a:gridCol w="808051"/>
                <a:gridCol w="885300"/>
                <a:gridCol w="718916"/>
              </a:tblGrid>
              <a:tr h="6682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2019 год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2020 год прогноз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2020 год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3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Отгружено товаров собственного производства, выполнено работ, услуг по крупным и средним организациям, млн.руб.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7 127,9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7 891,2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4 116,0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Объем валовой продукции с/</a:t>
                      </a:r>
                      <a:r>
                        <a:rPr kumimoji="0" lang="ru-RU" sz="1200" b="1" i="0" u="none" strike="noStrike" cap="none" normalizeH="0" baseline="0" dirty="0" err="1" smtClean="0">
                          <a:ln>
                            <a:noFill/>
                          </a:ln>
                          <a:solidFill>
                            <a:schemeClr val="tx1"/>
                          </a:solidFill>
                          <a:effectLst/>
                          <a:latin typeface="Times New Roman" pitchFamily="18" charset="0"/>
                        </a:rPr>
                        <a:t>х</a:t>
                      </a:r>
                      <a:r>
                        <a:rPr kumimoji="0" lang="ru-RU" sz="1200" b="1" i="0" u="none" strike="noStrike" cap="none" normalizeH="0" baseline="0" dirty="0" smtClean="0">
                          <a:ln>
                            <a:noFill/>
                          </a:ln>
                          <a:solidFill>
                            <a:schemeClr val="tx1"/>
                          </a:solidFill>
                          <a:effectLst/>
                          <a:latin typeface="Times New Roman" pitchFamily="18" charset="0"/>
                        </a:rPr>
                        <a:t>, млн.руб.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2 768,0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2 817,6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2 899,3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Розничный товарооборот, млн.руб.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1 023,5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3 371,8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1 120,3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Инвестиции в основной капитал за счет всех источников финансирования, млн.руб.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262,8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173,2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302,3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Номинальная начисленная средняя </a:t>
                      </a:r>
                      <a:r>
                        <a:rPr kumimoji="0" lang="ru-RU" sz="1200" b="1" i="0" u="none" strike="noStrike" cap="none" normalizeH="0" baseline="0" dirty="0" err="1" smtClean="0">
                          <a:ln>
                            <a:noFill/>
                          </a:ln>
                          <a:solidFill>
                            <a:schemeClr val="tx1"/>
                          </a:solidFill>
                          <a:effectLst/>
                          <a:latin typeface="Times New Roman" pitchFamily="18" charset="0"/>
                        </a:rPr>
                        <a:t>з</a:t>
                      </a:r>
                      <a:r>
                        <a:rPr kumimoji="0" lang="ru-RU" sz="1200" b="1" i="0" u="none" strike="noStrike" cap="none" normalizeH="0" baseline="0" dirty="0" smtClean="0">
                          <a:ln>
                            <a:noFill/>
                          </a:ln>
                          <a:solidFill>
                            <a:schemeClr val="tx1"/>
                          </a:solidFill>
                          <a:effectLst/>
                          <a:latin typeface="Times New Roman" pitchFamily="18" charset="0"/>
                        </a:rPr>
                        <a:t>/</a:t>
                      </a:r>
                      <a:r>
                        <a:rPr kumimoji="0" lang="ru-RU" sz="1200" b="1" i="0" u="none" strike="noStrike" cap="none" normalizeH="0" baseline="0" dirty="0" err="1" smtClean="0">
                          <a:ln>
                            <a:noFill/>
                          </a:ln>
                          <a:solidFill>
                            <a:schemeClr val="tx1"/>
                          </a:solidFill>
                          <a:effectLst/>
                          <a:latin typeface="Times New Roman" pitchFamily="18" charset="0"/>
                        </a:rPr>
                        <a:t>п</a:t>
                      </a:r>
                      <a:r>
                        <a:rPr kumimoji="0" lang="ru-RU" sz="1200" b="1" i="0" u="none" strike="noStrike" cap="none" normalizeH="0" baseline="0" dirty="0" smtClean="0">
                          <a:ln>
                            <a:noFill/>
                          </a:ln>
                          <a:solidFill>
                            <a:schemeClr val="tx1"/>
                          </a:solidFill>
                          <a:effectLst/>
                          <a:latin typeface="Times New Roman" pitchFamily="18" charset="0"/>
                        </a:rPr>
                        <a:t> одного работника по крупным и средним организациям, руб.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24 358,6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25 846,1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28 382,0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Среднегодовая численность населения, тыс.чел.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30,2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4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Уровень зарегистрированной безработицы,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4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Количество малых предприятий, ед.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малых и средних предприятий,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2 838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2 785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2 836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9096" name="Picture 136" descr="j0149887"/>
          <p:cNvPicPr>
            <a:picLocks noChangeAspect="1" noChangeArrowheads="1"/>
          </p:cNvPicPr>
          <p:nvPr/>
        </p:nvPicPr>
        <p:blipFill>
          <a:blip r:embed="rId2" cstate="print"/>
          <a:srcRect/>
          <a:stretch>
            <a:fillRect/>
          </a:stretch>
        </p:blipFill>
        <p:spPr bwMode="auto">
          <a:xfrm>
            <a:off x="333383" y="900113"/>
            <a:ext cx="1268413" cy="1016000"/>
          </a:xfrm>
          <a:prstGeom prst="rect">
            <a:avLst/>
          </a:prstGeom>
          <a:noFill/>
        </p:spPr>
      </p:pic>
      <p:pic>
        <p:nvPicPr>
          <p:cNvPr id="169098" name="Picture 138" descr="j0187423"/>
          <p:cNvPicPr>
            <a:picLocks noChangeAspect="1" noChangeArrowheads="1"/>
          </p:cNvPicPr>
          <p:nvPr/>
        </p:nvPicPr>
        <p:blipFill>
          <a:blip r:embed="rId3" cstate="print"/>
          <a:srcRect/>
          <a:stretch>
            <a:fillRect/>
          </a:stretch>
        </p:blipFill>
        <p:spPr bwMode="auto">
          <a:xfrm>
            <a:off x="4868864" y="468313"/>
            <a:ext cx="1762125" cy="1828800"/>
          </a:xfrm>
          <a:prstGeom prst="rect">
            <a:avLst/>
          </a:prstGeom>
          <a:noFill/>
        </p:spPr>
      </p:pic>
      <p:pic>
        <p:nvPicPr>
          <p:cNvPr id="169104" name="Picture 144" descr="j0205462"/>
          <p:cNvPicPr>
            <a:picLocks noChangeAspect="1" noChangeArrowheads="1"/>
          </p:cNvPicPr>
          <p:nvPr/>
        </p:nvPicPr>
        <p:blipFill>
          <a:blip r:embed="rId4" cstate="print"/>
          <a:srcRect/>
          <a:stretch>
            <a:fillRect/>
          </a:stretch>
        </p:blipFill>
        <p:spPr bwMode="auto">
          <a:xfrm>
            <a:off x="2420939" y="323856"/>
            <a:ext cx="1819275" cy="18097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2900" y="366715"/>
            <a:ext cx="6172200" cy="1181100"/>
          </a:xfrm>
        </p:spPr>
        <p:txBody>
          <a:bodyPr/>
          <a:lstStyle/>
          <a:p>
            <a:pPr eaLnBrk="1" hangingPunct="1"/>
            <a:r>
              <a:rPr lang="ru-RU" sz="2000" b="1" u="sng" dirty="0" smtClean="0">
                <a:latin typeface="Times New Roman" pitchFamily="18" charset="0"/>
              </a:rPr>
              <a:t>Основные направления бюджетной и налоговой политики на 2020 год и на плановый период 2021и 2022 годов</a:t>
            </a:r>
            <a:br>
              <a:rPr lang="ru-RU" sz="2000" b="1" u="sng" dirty="0" smtClean="0">
                <a:latin typeface="Times New Roman" pitchFamily="18" charset="0"/>
              </a:rPr>
            </a:br>
            <a:r>
              <a:rPr lang="ru-RU" sz="1400" dirty="0" smtClean="0">
                <a:latin typeface="Times New Roman" pitchFamily="18" charset="0"/>
              </a:rPr>
              <a:t>(Установлены постановлением Главы МО «</a:t>
            </a:r>
            <a:r>
              <a:rPr lang="ru-RU" sz="1400" dirty="0" err="1" smtClean="0">
                <a:latin typeface="Times New Roman" pitchFamily="18" charset="0"/>
              </a:rPr>
              <a:t>Балезинский</a:t>
            </a:r>
            <a:r>
              <a:rPr lang="ru-RU" sz="1400" dirty="0" smtClean="0">
                <a:latin typeface="Times New Roman" pitchFamily="18" charset="0"/>
              </a:rPr>
              <a:t> район» от 23 октября 2019 года №  14</a:t>
            </a:r>
            <a:endParaRPr lang="ru-RU" sz="1400" b="1" u="sng" dirty="0" smtClean="0">
              <a:latin typeface="Times New Roman" pitchFamily="18" charset="0"/>
            </a:endParaRPr>
          </a:p>
        </p:txBody>
      </p:sp>
      <p:sp>
        <p:nvSpPr>
          <p:cNvPr id="10243" name="Rectangle 3"/>
          <p:cNvSpPr>
            <a:spLocks noGrp="1" noChangeArrowheads="1"/>
          </p:cNvSpPr>
          <p:nvPr>
            <p:ph type="body" idx="1"/>
          </p:nvPr>
        </p:nvSpPr>
        <p:spPr>
          <a:xfrm>
            <a:off x="342900" y="1835159"/>
            <a:ext cx="6172200" cy="6956425"/>
          </a:xfrm>
        </p:spPr>
        <p:txBody>
          <a:bodyPr/>
          <a:lstStyle/>
          <a:p>
            <a:pPr algn="just" eaLnBrk="1" hangingPunct="1">
              <a:buFontTx/>
              <a:buNone/>
            </a:pPr>
            <a:r>
              <a:rPr lang="ru-RU" sz="1400" b="1" dirty="0" smtClean="0">
                <a:latin typeface="Times New Roman" pitchFamily="18" charset="0"/>
              </a:rPr>
              <a:t>Обеспечение сбалансированности и повышение устойчивости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endParaRPr lang="ru-RU" sz="1400" dirty="0" smtClean="0">
              <a:latin typeface="Times New Roman" pitchFamily="18" charset="0"/>
            </a:endParaRPr>
          </a:p>
          <a:p>
            <a:pPr algn="just" eaLnBrk="1" hangingPunct="1">
              <a:buFontTx/>
              <a:buNone/>
            </a:pPr>
            <a:r>
              <a:rPr lang="ru-RU" sz="1400" b="1" dirty="0" smtClean="0">
                <a:latin typeface="Times New Roman" pitchFamily="18" charset="0"/>
              </a:rPr>
              <a:t>Гарантированное исполнение социальных обязательств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Обеспечение достижения целей и показателей региональных проектов, разработанных в рамках реализации Указа Президента РФ от 7 мая 2018 г.  № 204</a:t>
            </a:r>
          </a:p>
          <a:p>
            <a:pPr algn="just" eaLnBrk="1" hangingPunct="1">
              <a:buFontTx/>
              <a:buNone/>
            </a:pPr>
            <a:r>
              <a:rPr lang="ru-RU" sz="1400" b="1" dirty="0" smtClean="0">
                <a:latin typeface="Times New Roman" pitchFamily="18" charset="0"/>
              </a:rPr>
              <a:t>Поэтапное снижение объема муниципального долга</a:t>
            </a:r>
          </a:p>
          <a:p>
            <a:pPr algn="just" eaLnBrk="1" hangingPunct="1">
              <a:buFontTx/>
              <a:buNone/>
            </a:pPr>
            <a:r>
              <a:rPr lang="ru-RU" sz="1400" b="1" dirty="0" smtClean="0">
                <a:latin typeface="Times New Roman" pitchFamily="18" charset="0"/>
              </a:rPr>
              <a:t>Формирование основных характеристик бюджета с учетом ожидаемого исполнения за 2019 год, сохранения достигнутых в 2019 году  «дорожных карт» по заработной плате работников образования и культуры, индексации ФОТ категорий работников. Которые не попадают под действие «дорожных карт», повышения МРОТ </a:t>
            </a:r>
          </a:p>
          <a:p>
            <a:pPr algn="just" eaLnBrk="1" hangingPunct="1">
              <a:buFontTx/>
              <a:buNone/>
            </a:pPr>
            <a:r>
              <a:rPr lang="ru-RU" sz="1400" b="1" dirty="0" smtClean="0">
                <a:latin typeface="Times New Roman" pitchFamily="18" charset="0"/>
              </a:rPr>
              <a:t>Повышение эффективности управления бюджетными ресурсами</a:t>
            </a:r>
          </a:p>
          <a:p>
            <a:pPr algn="just" eaLnBrk="1" hangingPunct="1">
              <a:buFontTx/>
              <a:buNone/>
            </a:pPr>
            <a:r>
              <a:rPr lang="ru-RU" sz="1400" b="1" dirty="0" smtClean="0">
                <a:latin typeface="Times New Roman" pitchFamily="18" charset="0"/>
              </a:rPr>
              <a:t>Обеспечение открытости бюджетного процесса</a:t>
            </a:r>
          </a:p>
          <a:p>
            <a:pPr algn="just" eaLnBrk="1" hangingPunct="1">
              <a:buFontTx/>
              <a:buNone/>
            </a:pPr>
            <a:r>
              <a:rPr lang="ru-RU" sz="1400" b="1" dirty="0" smtClean="0">
                <a:latin typeface="Times New Roman" pitchFamily="18" charset="0"/>
              </a:rPr>
              <a:t>Формирование и продвижение положительного инвестиционного имиджа МО «</a:t>
            </a:r>
            <a:r>
              <a:rPr lang="ru-RU" sz="1400" b="1" dirty="0" err="1" smtClean="0">
                <a:latin typeface="Times New Roman" pitchFamily="18" charset="0"/>
              </a:rPr>
              <a:t>Балезинский</a:t>
            </a:r>
            <a:r>
              <a:rPr lang="ru-RU" sz="1400" b="1" dirty="0" smtClean="0">
                <a:latin typeface="Times New Roman" pitchFamily="18" charset="0"/>
              </a:rPr>
              <a:t> район»  </a:t>
            </a:r>
          </a:p>
          <a:p>
            <a:pPr algn="just" eaLnBrk="1" hangingPunct="1">
              <a:buFontTx/>
              <a:buNone/>
            </a:pPr>
            <a:r>
              <a:rPr lang="ru-RU" sz="1400" b="1" dirty="0" smtClean="0">
                <a:latin typeface="Times New Roman" pitchFamily="18" charset="0"/>
              </a:rPr>
              <a:t>Реализация мероприятий Плана по росту  доходов бюджета,   оптимизации расходов и сокращению муниципального долга</a:t>
            </a:r>
          </a:p>
          <a:p>
            <a:pPr algn="just" eaLnBrk="1" hangingPunct="1">
              <a:buFontTx/>
              <a:buNone/>
            </a:pPr>
            <a:r>
              <a:rPr lang="ru-RU" sz="1400" b="1" dirty="0" smtClean="0">
                <a:latin typeface="Times New Roman" pitchFamily="18" charset="0"/>
              </a:rPr>
              <a:t>Развитие механизмов инициативного </a:t>
            </a:r>
            <a:r>
              <a:rPr lang="ru-RU" sz="1400" b="1" dirty="0" err="1" smtClean="0">
                <a:latin typeface="Times New Roman" pitchFamily="18" charset="0"/>
              </a:rPr>
              <a:t>бюджетирования</a:t>
            </a:r>
            <a:r>
              <a:rPr lang="ru-RU" sz="1400" b="1" dirty="0" smtClean="0">
                <a:latin typeface="Times New Roman" pitchFamily="18" charset="0"/>
              </a:rPr>
              <a:t> </a:t>
            </a:r>
          </a:p>
          <a:p>
            <a:pPr algn="just" eaLnBrk="1" hangingPunct="1">
              <a:buFontTx/>
              <a:buNone/>
            </a:pPr>
            <a:r>
              <a:rPr lang="ru-RU" sz="1400" b="1" dirty="0" smtClean="0">
                <a:latin typeface="Times New Roman" pitchFamily="18" charset="0"/>
              </a:rPr>
              <a:t>Укрепление доходной базы консолидированного бюджета</a:t>
            </a:r>
          </a:p>
          <a:p>
            <a:pPr algn="just" eaLnBrk="1" hangingPunct="1">
              <a:buFontTx/>
              <a:buNone/>
            </a:pPr>
            <a:r>
              <a:rPr lang="ru-RU" sz="1400" b="1" dirty="0" smtClean="0">
                <a:latin typeface="Times New Roman" pitchFamily="18" charset="0"/>
              </a:rPr>
              <a:t>Повышение качества администрирования доходов</a:t>
            </a:r>
          </a:p>
          <a:p>
            <a:pPr algn="just" eaLnBrk="1" hangingPunct="1">
              <a:buFontTx/>
              <a:buNone/>
            </a:pPr>
            <a:r>
              <a:rPr lang="ru-RU" sz="1400" b="1" dirty="0" smtClean="0">
                <a:latin typeface="Times New Roman" pitchFamily="18" charset="0"/>
              </a:rPr>
              <a:t>Расширение налоговой базы на основе повышения инвестиционной привлекательности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Вовлечение в экономику </a:t>
            </a:r>
            <a:r>
              <a:rPr lang="ru-RU" sz="1400" b="1" dirty="0" err="1" smtClean="0">
                <a:latin typeface="Times New Roman" pitchFamily="18" charset="0"/>
              </a:rPr>
              <a:t>самозанятых</a:t>
            </a:r>
            <a:r>
              <a:rPr lang="ru-RU" sz="1400" b="1" dirty="0" smtClean="0">
                <a:latin typeface="Times New Roman" pitchFamily="18" charset="0"/>
              </a:rPr>
              <a:t> граждан</a:t>
            </a:r>
          </a:p>
          <a:p>
            <a:pPr algn="just" eaLnBrk="1" hangingPunct="1">
              <a:buFontTx/>
              <a:buNone/>
            </a:pPr>
            <a:endParaRPr lang="ru-RU" sz="1400" dirty="0" smtClean="0">
              <a:latin typeface="Times New Roman" pitchFamily="18" charset="0"/>
            </a:endParaRPr>
          </a:p>
          <a:p>
            <a:pPr algn="just" eaLnBrk="1" hangingPunct="1">
              <a:buFontTx/>
              <a:buNone/>
            </a:pPr>
            <a:r>
              <a:rPr lang="ru-RU" sz="1400" dirty="0" smtClean="0">
                <a:latin typeface="Times New Roman" pitchFamily="18" charset="0"/>
              </a:rPr>
              <a:t> </a:t>
            </a:r>
          </a:p>
        </p:txBody>
      </p:sp>
    </p:spTree>
    <p:extLst>
      <p:ext uri="{BB962C8B-B14F-4D97-AF65-F5344CB8AC3E}">
        <p14:creationId xmlns:p14="http://schemas.microsoft.com/office/powerpoint/2010/main" val="4162740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01258244.jpg"/>
          <p:cNvPicPr>
            <a:picLocks noChangeAspect="1"/>
          </p:cNvPicPr>
          <p:nvPr/>
        </p:nvPicPr>
        <p:blipFill>
          <a:blip r:embed="rId2" cstate="print">
            <a:lum bright="40000"/>
          </a:blip>
          <a:stretch>
            <a:fillRect/>
          </a:stretch>
        </p:blipFill>
        <p:spPr>
          <a:xfrm>
            <a:off x="0" y="-500099"/>
            <a:ext cx="6858000" cy="9644099"/>
          </a:xfrm>
          <a:prstGeom prst="rect">
            <a:avLst/>
          </a:prstGeom>
        </p:spPr>
      </p:pic>
      <p:sp>
        <p:nvSpPr>
          <p:cNvPr id="3" name="TextBox 2"/>
          <p:cNvSpPr txBox="1"/>
          <p:nvPr/>
        </p:nvSpPr>
        <p:spPr>
          <a:xfrm rot="10800000" flipV="1">
            <a:off x="571482" y="689629"/>
            <a:ext cx="5929354" cy="4739759"/>
          </a:xfrm>
          <a:prstGeom prst="rect">
            <a:avLst/>
          </a:prstGeom>
          <a:noFill/>
        </p:spPr>
        <p:txBody>
          <a:bodyPr wrap="square" rtlCol="0">
            <a:spAutoFit/>
          </a:bodyPr>
          <a:lstStyle/>
          <a:p>
            <a:r>
              <a:rPr lang="ru-RU" sz="1800" b="1" dirty="0" smtClean="0"/>
              <a:t>Краткие результаты реализации бюджетной политики за 2020 год</a:t>
            </a:r>
          </a:p>
          <a:p>
            <a:endParaRPr lang="ru-RU" b="1" dirty="0" smtClean="0"/>
          </a:p>
          <a:p>
            <a:pPr algn="just">
              <a:buFontTx/>
              <a:buChar char="-"/>
            </a:pPr>
            <a:r>
              <a:rPr lang="ru-RU" b="1" dirty="0" smtClean="0"/>
              <a:t> обеспечена сбалансированность бюджета;</a:t>
            </a:r>
          </a:p>
          <a:p>
            <a:pPr algn="just">
              <a:buFontTx/>
              <a:buChar char="-"/>
            </a:pPr>
            <a:endParaRPr lang="ru-RU" dirty="0" smtClean="0"/>
          </a:p>
          <a:p>
            <a:pPr algn="just">
              <a:buFontTx/>
              <a:buChar char="-"/>
            </a:pPr>
            <a:r>
              <a:rPr lang="ru-RU" b="1" dirty="0" smtClean="0"/>
              <a:t> обеспечена деятельность бюджетной сферы;</a:t>
            </a:r>
          </a:p>
          <a:p>
            <a:pPr algn="just">
              <a:buFontTx/>
              <a:buChar char="-"/>
            </a:pPr>
            <a:endParaRPr lang="ru-RU" dirty="0" smtClean="0"/>
          </a:p>
          <a:p>
            <a:pPr algn="just">
              <a:buFontTx/>
              <a:buChar char="-"/>
            </a:pPr>
            <a:r>
              <a:rPr lang="ru-RU" b="1" dirty="0" smtClean="0"/>
              <a:t> выполнены обязательства по выплате заработной платы работникам бюджетной сферы, по предоставлению мер соц. Поддержки гражданам;</a:t>
            </a:r>
          </a:p>
          <a:p>
            <a:pPr algn="just">
              <a:buFontTx/>
              <a:buChar char="-"/>
            </a:pPr>
            <a:endParaRPr lang="ru-RU" dirty="0" smtClean="0"/>
          </a:p>
          <a:p>
            <a:pPr algn="just">
              <a:buFontTx/>
              <a:buChar char="-"/>
            </a:pPr>
            <a:r>
              <a:rPr lang="ru-RU" b="1" dirty="0" smtClean="0"/>
              <a:t> выполнены условия соглашения «О мерах по социально-экономическому развитию и оздоровлению муниципальных финансов» ;</a:t>
            </a:r>
          </a:p>
          <a:p>
            <a:pPr algn="just">
              <a:buFontTx/>
              <a:buChar char="-"/>
            </a:pPr>
            <a:endParaRPr lang="ru-RU" dirty="0" smtClean="0"/>
          </a:p>
          <a:p>
            <a:pPr algn="just">
              <a:buFontTx/>
              <a:buChar char="-"/>
            </a:pPr>
            <a:r>
              <a:rPr lang="ru-RU" b="1" dirty="0" smtClean="0"/>
              <a:t> просроченная кредиторская задолженность бюджета по </a:t>
            </a:r>
            <a:r>
              <a:rPr lang="ru-RU" b="1" dirty="0" err="1" smtClean="0"/>
              <a:t>состянию</a:t>
            </a:r>
            <a:r>
              <a:rPr lang="ru-RU" b="1" dirty="0" smtClean="0"/>
              <a:t> на 01.01.2021 г. отсутствует.</a:t>
            </a:r>
          </a:p>
          <a:p>
            <a:pPr algn="just">
              <a:buFontTx/>
              <a:buChar char="-"/>
            </a:pPr>
            <a:endParaRPr lang="ru-RU" dirty="0" smtClean="0"/>
          </a:p>
          <a:p>
            <a:endParaRPr lang="ru-RU" dirty="0" smtClean="0"/>
          </a:p>
          <a:p>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900" y="107520"/>
            <a:ext cx="6172200" cy="288031"/>
          </a:xfrm>
        </p:spPr>
        <p:txBody>
          <a:bodyPr/>
          <a:lstStyle/>
          <a:p>
            <a:r>
              <a:rPr lang="ru-RU" sz="1200" b="1" dirty="0" smtClean="0">
                <a:latin typeface="Times New Roman" pitchFamily="18" charset="0"/>
                <a:cs typeface="Times New Roman" pitchFamily="18" charset="0"/>
              </a:rPr>
              <a:t>Рейтинг открытости деятельности органов местного самоуправления по управлению общественными финансами за 2020 год  </a:t>
            </a:r>
            <a:endParaRPr lang="ru-RU" sz="12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1394581207"/>
              </p:ext>
            </p:extLst>
          </p:nvPr>
        </p:nvGraphicFramePr>
        <p:xfrm>
          <a:off x="332656" y="489548"/>
          <a:ext cx="6172200" cy="8366760"/>
        </p:xfrm>
        <a:graphic>
          <a:graphicData uri="http://schemas.openxmlformats.org/drawingml/2006/table">
            <a:tbl>
              <a:tblPr firstRow="1" bandRow="1">
                <a:tableStyleId>{8A107856-5554-42FB-B03E-39F5DBC370BA}</a:tableStyleId>
              </a:tblPr>
              <a:tblGrid>
                <a:gridCol w="576064"/>
                <a:gridCol w="3600400"/>
                <a:gridCol w="1008112"/>
                <a:gridCol w="987624"/>
              </a:tblGrid>
              <a:tr h="594360">
                <a:tc>
                  <a:txBody>
                    <a:bodyPr/>
                    <a:lstStyle/>
                    <a:p>
                      <a:r>
                        <a:rPr lang="ru-RU" sz="1100" dirty="0" smtClean="0"/>
                        <a:t>№ </a:t>
                      </a:r>
                      <a:r>
                        <a:rPr lang="ru-RU" sz="1100" dirty="0" err="1" smtClean="0"/>
                        <a:t>п</a:t>
                      </a:r>
                      <a:r>
                        <a:rPr lang="ru-RU" sz="1100" dirty="0" smtClean="0"/>
                        <a:t>/</a:t>
                      </a:r>
                      <a:r>
                        <a:rPr lang="ru-RU" sz="1100" dirty="0" err="1" smtClean="0"/>
                        <a:t>п</a:t>
                      </a:r>
                      <a:endParaRPr lang="ru-RU" sz="1100" b="1" dirty="0">
                        <a:latin typeface="Times New Roman" pitchFamily="18" charset="0"/>
                        <a:cs typeface="Times New Roman" pitchFamily="18" charset="0"/>
                      </a:endParaRPr>
                    </a:p>
                  </a:txBody>
                  <a:tcPr/>
                </a:tc>
                <a:tc>
                  <a:txBody>
                    <a:bodyPr/>
                    <a:lstStyle/>
                    <a:p>
                      <a:r>
                        <a:rPr lang="ru-RU" sz="1100" dirty="0" smtClean="0"/>
                        <a:t>Наименование муниципального образования в УР</a:t>
                      </a:r>
                      <a:endParaRPr lang="ru-RU" sz="1100" b="1" dirty="0">
                        <a:latin typeface="Times New Roman" pitchFamily="18" charset="0"/>
                        <a:cs typeface="Times New Roman" pitchFamily="18" charset="0"/>
                      </a:endParaRPr>
                    </a:p>
                  </a:txBody>
                  <a:tcPr/>
                </a:tc>
                <a:tc>
                  <a:txBody>
                    <a:bodyPr/>
                    <a:lstStyle/>
                    <a:p>
                      <a:r>
                        <a:rPr lang="ru-RU" sz="1100" dirty="0" smtClean="0"/>
                        <a:t>Место в рейтинге</a:t>
                      </a:r>
                      <a:endParaRPr lang="ru-RU" sz="1100" b="1" dirty="0">
                        <a:latin typeface="Times New Roman" pitchFamily="18" charset="0"/>
                        <a:cs typeface="Times New Roman" pitchFamily="18" charset="0"/>
                      </a:endParaRPr>
                    </a:p>
                  </a:txBody>
                  <a:tcPr/>
                </a:tc>
                <a:tc>
                  <a:txBody>
                    <a:bodyPr/>
                    <a:lstStyle/>
                    <a:p>
                      <a:r>
                        <a:rPr lang="ru-RU" sz="1100" dirty="0" smtClean="0"/>
                        <a:t>Итоговая оценка (баллов)</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a:t>
                      </a:r>
                      <a:endParaRPr lang="ru-RU" sz="1100" b="1" dirty="0">
                        <a:latin typeface="Times New Roman" pitchFamily="18" charset="0"/>
                        <a:cs typeface="Times New Roman" pitchFamily="18" charset="0"/>
                      </a:endParaRPr>
                    </a:p>
                  </a:txBody>
                  <a:tcPr/>
                </a:tc>
                <a:tc>
                  <a:txBody>
                    <a:bodyPr/>
                    <a:lstStyle/>
                    <a:p>
                      <a:pPr algn="l"/>
                      <a:r>
                        <a:rPr lang="ru-RU" sz="1100" b="0" dirty="0" err="1" smtClean="0">
                          <a:latin typeface="+mn-lt"/>
                          <a:cs typeface="Times New Roman" pitchFamily="18" charset="0"/>
                        </a:rPr>
                        <a:t>Малопургинский</a:t>
                      </a:r>
                      <a:endParaRPr lang="ru-RU" sz="1100" b="0" dirty="0">
                        <a:latin typeface="+mn-lt"/>
                        <a:cs typeface="Times New Roman" pitchFamily="18" charset="0"/>
                      </a:endParaRPr>
                    </a:p>
                  </a:txBody>
                  <a:tcPr/>
                </a:tc>
                <a:tc>
                  <a:txBody>
                    <a:bodyPr/>
                    <a:lstStyle/>
                    <a:p>
                      <a:pPr algn="ctr"/>
                      <a:r>
                        <a:rPr lang="ru-RU" sz="1100" dirty="0" smtClean="0"/>
                        <a:t>1</a:t>
                      </a:r>
                      <a:endParaRPr lang="ru-RU" sz="1100" b="1" dirty="0">
                        <a:latin typeface="Times New Roman" pitchFamily="18" charset="0"/>
                        <a:cs typeface="Times New Roman" pitchFamily="18" charset="0"/>
                      </a:endParaRPr>
                    </a:p>
                  </a:txBody>
                  <a:tcPr/>
                </a:tc>
                <a:tc>
                  <a:txBody>
                    <a:bodyPr/>
                    <a:lstStyle/>
                    <a:p>
                      <a:pPr algn="ctr"/>
                      <a:r>
                        <a:rPr lang="ru-RU" sz="1100" dirty="0" smtClean="0"/>
                        <a:t>78</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a:t>
                      </a:r>
                      <a:endParaRPr lang="ru-RU" sz="1100" b="1" dirty="0">
                        <a:latin typeface="Times New Roman" pitchFamily="18" charset="0"/>
                        <a:cs typeface="Times New Roman" pitchFamily="18" charset="0"/>
                      </a:endParaRPr>
                    </a:p>
                  </a:txBody>
                  <a:tcPr/>
                </a:tc>
                <a:tc>
                  <a:txBody>
                    <a:bodyPr/>
                    <a:lstStyle/>
                    <a:p>
                      <a:pPr algn="l"/>
                      <a:r>
                        <a:rPr lang="ru-RU" sz="1100" b="0" dirty="0" err="1" smtClean="0">
                          <a:latin typeface="+mn-lt"/>
                          <a:cs typeface="Times New Roman" pitchFamily="18" charset="0"/>
                        </a:rPr>
                        <a:t>Можгинский</a:t>
                      </a:r>
                      <a:endParaRPr lang="ru-RU" sz="1100" b="0" dirty="0">
                        <a:latin typeface="+mn-lt"/>
                        <a:cs typeface="Times New Roman" pitchFamily="18" charset="0"/>
                      </a:endParaRPr>
                    </a:p>
                  </a:txBody>
                  <a:tcPr/>
                </a:tc>
                <a:tc>
                  <a:txBody>
                    <a:bodyPr/>
                    <a:lstStyle/>
                    <a:p>
                      <a:pPr algn="ctr"/>
                      <a:r>
                        <a:rPr lang="ru-RU" sz="1100" dirty="0" smtClean="0"/>
                        <a:t>2</a:t>
                      </a:r>
                      <a:endParaRPr lang="ru-RU" sz="1100" b="1" dirty="0">
                        <a:latin typeface="Times New Roman" pitchFamily="18" charset="0"/>
                        <a:cs typeface="Times New Roman" pitchFamily="18" charset="0"/>
                      </a:endParaRPr>
                    </a:p>
                  </a:txBody>
                  <a:tcPr/>
                </a:tc>
                <a:tc>
                  <a:txBody>
                    <a:bodyPr/>
                    <a:lstStyle/>
                    <a:p>
                      <a:pPr algn="ctr"/>
                      <a:r>
                        <a:rPr lang="ru-RU" sz="1100" dirty="0" smtClean="0"/>
                        <a:t>77</a:t>
                      </a:r>
                      <a:endParaRPr lang="ru-RU" sz="1100" b="1" dirty="0">
                        <a:latin typeface="Times New Roman" pitchFamily="18" charset="0"/>
                        <a:cs typeface="Times New Roman" pitchFamily="18" charset="0"/>
                      </a:endParaRPr>
                    </a:p>
                  </a:txBody>
                  <a:tcPr/>
                </a:tc>
              </a:tr>
              <a:tr h="259080">
                <a:tc>
                  <a:txBody>
                    <a:bodyPr/>
                    <a:lstStyle/>
                    <a:p>
                      <a:pPr algn="ctr"/>
                      <a:r>
                        <a:rPr lang="ru-RU" sz="1100" b="1" dirty="0" smtClean="0"/>
                        <a:t>3</a:t>
                      </a:r>
                      <a:endParaRPr lang="ru-RU" sz="1100" b="1" dirty="0">
                        <a:latin typeface="Times New Roman" pitchFamily="18" charset="0"/>
                        <a:cs typeface="Times New Roman" pitchFamily="18" charset="0"/>
                      </a:endParaRPr>
                    </a:p>
                  </a:txBody>
                  <a:tcPr/>
                </a:tc>
                <a:tc>
                  <a:txBody>
                    <a:bodyPr/>
                    <a:lstStyle/>
                    <a:p>
                      <a:pPr algn="l"/>
                      <a:r>
                        <a:rPr lang="ru-RU" sz="1100" b="1" dirty="0" err="1" smtClean="0"/>
                        <a:t>Балезинский</a:t>
                      </a:r>
                      <a:r>
                        <a:rPr lang="ru-RU" sz="1100" b="1" dirty="0" smtClean="0"/>
                        <a:t> </a:t>
                      </a:r>
                      <a:endParaRPr lang="ru-RU" sz="1100" b="1" dirty="0">
                        <a:latin typeface="Times New Roman" pitchFamily="18" charset="0"/>
                        <a:cs typeface="Times New Roman" pitchFamily="18" charset="0"/>
                      </a:endParaRPr>
                    </a:p>
                  </a:txBody>
                  <a:tcPr/>
                </a:tc>
                <a:tc>
                  <a:txBody>
                    <a:bodyPr/>
                    <a:lstStyle/>
                    <a:p>
                      <a:pPr algn="ctr"/>
                      <a:r>
                        <a:rPr lang="ru-RU" sz="1100" b="1" dirty="0" smtClean="0">
                          <a:latin typeface="+mn-lt"/>
                          <a:cs typeface="Times New Roman" pitchFamily="18" charset="0"/>
                        </a:rPr>
                        <a:t>3</a:t>
                      </a:r>
                      <a:endParaRPr lang="ru-RU" sz="1100" b="1" dirty="0">
                        <a:latin typeface="+mn-lt"/>
                        <a:cs typeface="Times New Roman" pitchFamily="18" charset="0"/>
                      </a:endParaRPr>
                    </a:p>
                  </a:txBody>
                  <a:tcPr/>
                </a:tc>
                <a:tc>
                  <a:txBody>
                    <a:bodyPr/>
                    <a:lstStyle/>
                    <a:p>
                      <a:pPr algn="ctr"/>
                      <a:r>
                        <a:rPr lang="ru-RU" sz="1100" b="1" dirty="0" smtClean="0"/>
                        <a:t>76</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4</a:t>
                      </a:r>
                      <a:endParaRPr lang="ru-RU" sz="1100" b="1" dirty="0">
                        <a:latin typeface="Times New Roman" pitchFamily="18" charset="0"/>
                        <a:cs typeface="Times New Roman" pitchFamily="18" charset="0"/>
                      </a:endParaRPr>
                    </a:p>
                  </a:txBody>
                  <a:tcPr/>
                </a:tc>
                <a:tc>
                  <a:txBody>
                    <a:bodyPr/>
                    <a:lstStyle/>
                    <a:p>
                      <a:pPr algn="l"/>
                      <a:r>
                        <a:rPr lang="ru-RU" sz="1100" dirty="0" err="1" smtClean="0"/>
                        <a:t>Киясовский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4</a:t>
                      </a:r>
                      <a:endParaRPr lang="ru-RU" sz="1100" b="1" dirty="0">
                        <a:latin typeface="Times New Roman" pitchFamily="18" charset="0"/>
                        <a:cs typeface="Times New Roman" pitchFamily="18" charset="0"/>
                      </a:endParaRPr>
                    </a:p>
                  </a:txBody>
                  <a:tcPr/>
                </a:tc>
                <a:tc>
                  <a:txBody>
                    <a:bodyPr/>
                    <a:lstStyle/>
                    <a:p>
                      <a:pPr algn="ctr"/>
                      <a:r>
                        <a:rPr lang="ru-RU" sz="1100" dirty="0" smtClean="0"/>
                        <a:t>75</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latin typeface="+mn-lt"/>
                          <a:cs typeface="Times New Roman" pitchFamily="18" charset="0"/>
                        </a:rPr>
                        <a:t>5.</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Увинский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5</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74</a:t>
                      </a:r>
                      <a:endParaRPr lang="ru-RU" sz="1100" b="0" dirty="0">
                        <a:latin typeface="+mn-lt"/>
                        <a:cs typeface="Times New Roman" pitchFamily="18" charset="0"/>
                      </a:endParaRPr>
                    </a:p>
                  </a:txBody>
                  <a:tcPr/>
                </a:tc>
              </a:tr>
              <a:tr h="259080">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l"/>
                      <a:r>
                        <a:rPr lang="ru-RU" sz="1100" dirty="0" err="1" smtClean="0"/>
                        <a:t>Глазовский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6</a:t>
                      </a:r>
                      <a:endParaRPr lang="ru-RU" sz="1100" b="1" dirty="0">
                        <a:latin typeface="Times New Roman" pitchFamily="18" charset="0"/>
                        <a:cs typeface="Times New Roman" pitchFamily="18" charset="0"/>
                      </a:endParaRPr>
                    </a:p>
                  </a:txBody>
                  <a:tcPr/>
                </a:tc>
                <a:tc>
                  <a:txBody>
                    <a:bodyPr/>
                    <a:lstStyle/>
                    <a:p>
                      <a:pPr algn="ctr"/>
                      <a:r>
                        <a:rPr lang="ru-RU" sz="1100" dirty="0" smtClean="0"/>
                        <a:t>73</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latin typeface="+mn-lt"/>
                          <a:cs typeface="Times New Roman" pitchFamily="18" charset="0"/>
                        </a:rPr>
                        <a:t>7</a:t>
                      </a:r>
                      <a:endParaRPr lang="ru-RU" sz="1100" b="0" dirty="0">
                        <a:latin typeface="+mn-lt"/>
                        <a:cs typeface="Times New Roman" pitchFamily="18" charset="0"/>
                      </a:endParaRPr>
                    </a:p>
                  </a:txBody>
                  <a:tcPr/>
                </a:tc>
                <a:tc>
                  <a:txBody>
                    <a:bodyPr/>
                    <a:lstStyle/>
                    <a:p>
                      <a:pPr algn="l"/>
                      <a:r>
                        <a:rPr lang="ru-RU" sz="1100" dirty="0" err="1" smtClean="0"/>
                        <a:t>Камбарский</a:t>
                      </a:r>
                      <a:endParaRPr lang="ru-RU" sz="1100" b="1" dirty="0">
                        <a:latin typeface="Times New Roman" pitchFamily="18" charset="0"/>
                        <a:cs typeface="Times New Roman" pitchFamily="18" charset="0"/>
                      </a:endParaRPr>
                    </a:p>
                  </a:txBody>
                  <a:tcPr/>
                </a:tc>
                <a:tc>
                  <a:txBody>
                    <a:bodyPr/>
                    <a:lstStyle/>
                    <a:p>
                      <a:pPr algn="ctr"/>
                      <a:r>
                        <a:rPr lang="ru-RU" sz="1100" dirty="0" smtClean="0"/>
                        <a:t>7-10</a:t>
                      </a:r>
                      <a:endParaRPr lang="ru-RU" sz="1100" b="1" dirty="0">
                        <a:latin typeface="Times New Roman" pitchFamily="18" charset="0"/>
                        <a:cs typeface="Times New Roman" pitchFamily="18" charset="0"/>
                      </a:endParaRPr>
                    </a:p>
                  </a:txBody>
                  <a:tcPr/>
                </a:tc>
                <a:tc>
                  <a:txBody>
                    <a:bodyPr/>
                    <a:lstStyle/>
                    <a:p>
                      <a:pPr algn="ctr"/>
                      <a:r>
                        <a:rPr lang="ru-RU" sz="1100" dirty="0" smtClean="0"/>
                        <a:t>72</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latin typeface="+mn-lt"/>
                        </a:rPr>
                        <a:t>8</a:t>
                      </a:r>
                      <a:endParaRPr lang="ru-RU" sz="1100" b="1" dirty="0">
                        <a:latin typeface="+mn-lt"/>
                        <a:cs typeface="Times New Roman" pitchFamily="18" charset="0"/>
                      </a:endParaRPr>
                    </a:p>
                  </a:txBody>
                  <a:tcPr/>
                </a:tc>
                <a:tc>
                  <a:txBody>
                    <a:bodyPr/>
                    <a:lstStyle/>
                    <a:p>
                      <a:pPr algn="l"/>
                      <a:r>
                        <a:rPr lang="ru-RU" sz="1100" dirty="0" smtClean="0"/>
                        <a:t>Ижевск</a:t>
                      </a:r>
                      <a:endParaRPr lang="ru-RU" sz="1100" b="1" dirty="0">
                        <a:latin typeface="Times New Roman" pitchFamily="18" charset="0"/>
                        <a:cs typeface="Times New Roman" pitchFamily="18" charset="0"/>
                      </a:endParaRPr>
                    </a:p>
                  </a:txBody>
                  <a:tcPr/>
                </a:tc>
                <a:tc>
                  <a:txBody>
                    <a:bodyPr/>
                    <a:lstStyle/>
                    <a:p>
                      <a:pPr algn="ctr"/>
                      <a:r>
                        <a:rPr lang="ru-RU" sz="1100" dirty="0" smtClean="0"/>
                        <a:t>7-10</a:t>
                      </a:r>
                      <a:endParaRPr lang="ru-RU" sz="1100" b="1" dirty="0">
                        <a:latin typeface="Times New Roman" pitchFamily="18" charset="0"/>
                        <a:cs typeface="Times New Roman" pitchFamily="18" charset="0"/>
                      </a:endParaRPr>
                    </a:p>
                  </a:txBody>
                  <a:tcPr/>
                </a:tc>
                <a:tc>
                  <a:txBody>
                    <a:bodyPr/>
                    <a:lstStyle/>
                    <a:p>
                      <a:pPr algn="ctr"/>
                      <a:r>
                        <a:rPr lang="ru-RU" sz="1100" dirty="0" smtClean="0"/>
                        <a:t>72</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9</a:t>
                      </a:r>
                      <a:endParaRPr lang="ru-RU" sz="1100" b="1" dirty="0">
                        <a:latin typeface="Times New Roman" pitchFamily="18" charset="0"/>
                        <a:cs typeface="Times New Roman" pitchFamily="18" charset="0"/>
                      </a:endParaRPr>
                    </a:p>
                  </a:txBody>
                  <a:tcPr/>
                </a:tc>
                <a:tc>
                  <a:txBody>
                    <a:bodyPr/>
                    <a:lstStyle/>
                    <a:p>
                      <a:pPr algn="l"/>
                      <a:r>
                        <a:rPr lang="ru-RU" sz="1100" dirty="0" smtClean="0"/>
                        <a:t>Глазов</a:t>
                      </a:r>
                      <a:endParaRPr lang="ru-RU" sz="1100" b="1" dirty="0">
                        <a:latin typeface="Times New Roman" pitchFamily="18" charset="0"/>
                        <a:cs typeface="Times New Roman" pitchFamily="18" charset="0"/>
                      </a:endParaRPr>
                    </a:p>
                  </a:txBody>
                  <a:tcPr/>
                </a:tc>
                <a:tc>
                  <a:txBody>
                    <a:bodyPr/>
                    <a:lstStyle/>
                    <a:p>
                      <a:pPr algn="ctr"/>
                      <a:r>
                        <a:rPr lang="ru-RU" sz="1100" dirty="0" smtClean="0"/>
                        <a:t>7-10</a:t>
                      </a:r>
                      <a:endParaRPr lang="ru-RU" sz="1100" b="1" dirty="0">
                        <a:latin typeface="Times New Roman" pitchFamily="18" charset="0"/>
                        <a:cs typeface="Times New Roman" pitchFamily="18" charset="0"/>
                      </a:endParaRPr>
                    </a:p>
                  </a:txBody>
                  <a:tcPr/>
                </a:tc>
                <a:tc>
                  <a:txBody>
                    <a:bodyPr/>
                    <a:lstStyle/>
                    <a:p>
                      <a:pPr algn="ctr"/>
                      <a:r>
                        <a:rPr lang="ru-RU" sz="1100" dirty="0" smtClean="0"/>
                        <a:t>72</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t>10</a:t>
                      </a:r>
                      <a:endParaRPr lang="ru-RU" sz="1100" b="0" dirty="0">
                        <a:latin typeface="Times New Roman" pitchFamily="18" charset="0"/>
                        <a:cs typeface="Times New Roman" pitchFamily="18" charset="0"/>
                      </a:endParaRPr>
                    </a:p>
                  </a:txBody>
                  <a:tcPr/>
                </a:tc>
                <a:tc>
                  <a:txBody>
                    <a:bodyPr/>
                    <a:lstStyle/>
                    <a:p>
                      <a:pPr algn="l"/>
                      <a:r>
                        <a:rPr lang="ru-RU" sz="1100" b="0" dirty="0" smtClean="0"/>
                        <a:t>Можга </a:t>
                      </a:r>
                      <a:endParaRPr lang="ru-RU" sz="1100" b="0" dirty="0">
                        <a:latin typeface="Times New Roman" pitchFamily="18" charset="0"/>
                        <a:cs typeface="Times New Roman" pitchFamily="18" charset="0"/>
                      </a:endParaRPr>
                    </a:p>
                  </a:txBody>
                  <a:tcPr/>
                </a:tc>
                <a:tc>
                  <a:txBody>
                    <a:bodyPr/>
                    <a:lstStyle/>
                    <a:p>
                      <a:pPr algn="ctr"/>
                      <a:r>
                        <a:rPr lang="ru-RU" sz="1100" b="0" dirty="0" smtClean="0"/>
                        <a:t>7-10</a:t>
                      </a:r>
                      <a:endParaRPr lang="ru-RU" sz="1100" b="0" dirty="0">
                        <a:latin typeface="Times New Roman" pitchFamily="18" charset="0"/>
                        <a:cs typeface="Times New Roman" pitchFamily="18" charset="0"/>
                      </a:endParaRPr>
                    </a:p>
                  </a:txBody>
                  <a:tcPr/>
                </a:tc>
                <a:tc>
                  <a:txBody>
                    <a:bodyPr/>
                    <a:lstStyle/>
                    <a:p>
                      <a:pPr algn="ctr"/>
                      <a:r>
                        <a:rPr lang="ru-RU" sz="1100" b="0" dirty="0" smtClean="0"/>
                        <a:t>72</a:t>
                      </a:r>
                      <a:endParaRPr lang="ru-RU" sz="1100" b="0" dirty="0">
                        <a:latin typeface="Times New Roman" pitchFamily="18" charset="0"/>
                        <a:cs typeface="Times New Roman" pitchFamily="18" charset="0"/>
                      </a:endParaRPr>
                    </a:p>
                  </a:txBody>
                  <a:tcPr/>
                </a:tc>
              </a:tr>
              <a:tr h="259080">
                <a:tc>
                  <a:txBody>
                    <a:bodyPr/>
                    <a:lstStyle/>
                    <a:p>
                      <a:pPr algn="ctr"/>
                      <a:r>
                        <a:rPr lang="ru-RU" sz="1100" dirty="0" smtClean="0"/>
                        <a:t>11</a:t>
                      </a:r>
                      <a:endParaRPr lang="ru-RU" sz="1100" b="1" dirty="0">
                        <a:latin typeface="Times New Roman" pitchFamily="18" charset="0"/>
                        <a:cs typeface="Times New Roman" pitchFamily="18" charset="0"/>
                      </a:endParaRPr>
                    </a:p>
                  </a:txBody>
                  <a:tcPr/>
                </a:tc>
                <a:tc>
                  <a:txBody>
                    <a:bodyPr/>
                    <a:lstStyle/>
                    <a:p>
                      <a:pPr algn="l"/>
                      <a:r>
                        <a:rPr lang="ru-RU" sz="1100" dirty="0" err="1" smtClean="0"/>
                        <a:t>Селтинский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11-12</a:t>
                      </a:r>
                      <a:endParaRPr lang="ru-RU" sz="1100" b="1" dirty="0">
                        <a:latin typeface="Times New Roman" pitchFamily="18" charset="0"/>
                        <a:cs typeface="Times New Roman" pitchFamily="18" charset="0"/>
                      </a:endParaRPr>
                    </a:p>
                  </a:txBody>
                  <a:tcPr/>
                </a:tc>
                <a:tc>
                  <a:txBody>
                    <a:bodyPr/>
                    <a:lstStyle/>
                    <a:p>
                      <a:pPr algn="ctr"/>
                      <a:r>
                        <a:rPr lang="ru-RU" sz="1100" dirty="0" smtClean="0"/>
                        <a:t>71</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12</a:t>
                      </a:r>
                      <a:endParaRPr lang="ru-RU" sz="1100" b="1" dirty="0">
                        <a:latin typeface="Times New Roman" pitchFamily="18" charset="0"/>
                        <a:cs typeface="Times New Roman" pitchFamily="18" charset="0"/>
                      </a:endParaRPr>
                    </a:p>
                  </a:txBody>
                  <a:tcPr/>
                </a:tc>
                <a:tc>
                  <a:txBody>
                    <a:bodyPr/>
                    <a:lstStyle/>
                    <a:p>
                      <a:pPr algn="l"/>
                      <a:r>
                        <a:rPr lang="ru-RU" sz="1100" dirty="0" smtClean="0"/>
                        <a:t>Сарапул</a:t>
                      </a:r>
                      <a:endParaRPr lang="ru-RU" sz="1100" b="1" dirty="0">
                        <a:latin typeface="Times New Roman" pitchFamily="18" charset="0"/>
                        <a:cs typeface="Times New Roman" pitchFamily="18" charset="0"/>
                      </a:endParaRPr>
                    </a:p>
                  </a:txBody>
                  <a:tcPr/>
                </a:tc>
                <a:tc>
                  <a:txBody>
                    <a:bodyPr/>
                    <a:lstStyle/>
                    <a:p>
                      <a:pPr algn="ctr"/>
                      <a:r>
                        <a:rPr lang="ru-RU" sz="1100" dirty="0" smtClean="0"/>
                        <a:t>11-12</a:t>
                      </a:r>
                      <a:endParaRPr lang="ru-RU" sz="1100" b="1" dirty="0">
                        <a:latin typeface="Times New Roman" pitchFamily="18" charset="0"/>
                        <a:cs typeface="Times New Roman" pitchFamily="18" charset="0"/>
                      </a:endParaRPr>
                    </a:p>
                  </a:txBody>
                  <a:tcPr/>
                </a:tc>
                <a:tc>
                  <a:txBody>
                    <a:bodyPr/>
                    <a:lstStyle/>
                    <a:p>
                      <a:pPr algn="ctr"/>
                      <a:r>
                        <a:rPr lang="ru-RU" sz="1100" dirty="0" smtClean="0"/>
                        <a:t>71</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13</a:t>
                      </a:r>
                      <a:endParaRPr lang="ru-RU" sz="1100" b="1" dirty="0">
                        <a:latin typeface="Times New Roman" pitchFamily="18" charset="0"/>
                        <a:cs typeface="Times New Roman" pitchFamily="18" charset="0"/>
                      </a:endParaRPr>
                    </a:p>
                  </a:txBody>
                  <a:tcPr/>
                </a:tc>
                <a:tc>
                  <a:txBody>
                    <a:bodyPr/>
                    <a:lstStyle/>
                    <a:p>
                      <a:pPr algn="l"/>
                      <a:r>
                        <a:rPr lang="ru-RU" sz="1100" dirty="0" err="1" smtClean="0"/>
                        <a:t>Кизнерский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13-14</a:t>
                      </a:r>
                      <a:endParaRPr lang="ru-RU" sz="1100" b="1" dirty="0">
                        <a:latin typeface="Times New Roman" pitchFamily="18" charset="0"/>
                        <a:cs typeface="Times New Roman" pitchFamily="18" charset="0"/>
                      </a:endParaRPr>
                    </a:p>
                  </a:txBody>
                  <a:tcPr/>
                </a:tc>
                <a:tc>
                  <a:txBody>
                    <a:bodyPr/>
                    <a:lstStyle/>
                    <a:p>
                      <a:pPr algn="ctr"/>
                      <a:r>
                        <a:rPr lang="ru-RU" sz="1100" dirty="0" smtClean="0"/>
                        <a:t>70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14</a:t>
                      </a:r>
                      <a:endParaRPr lang="ru-RU" sz="1100" b="1" dirty="0">
                        <a:latin typeface="Times New Roman" pitchFamily="18" charset="0"/>
                        <a:cs typeface="Times New Roman" pitchFamily="18" charset="0"/>
                      </a:endParaRPr>
                    </a:p>
                  </a:txBody>
                  <a:tcPr/>
                </a:tc>
                <a:tc>
                  <a:txBody>
                    <a:bodyPr/>
                    <a:lstStyle/>
                    <a:p>
                      <a:pPr algn="l"/>
                      <a:r>
                        <a:rPr lang="ru-RU" sz="1100" dirty="0" err="1" smtClean="0"/>
                        <a:t>Юкаменский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13-14</a:t>
                      </a:r>
                      <a:endParaRPr lang="ru-RU" sz="1100" b="1" dirty="0">
                        <a:latin typeface="Times New Roman" pitchFamily="18" charset="0"/>
                        <a:cs typeface="Times New Roman" pitchFamily="18" charset="0"/>
                      </a:endParaRPr>
                    </a:p>
                  </a:txBody>
                  <a:tcPr/>
                </a:tc>
                <a:tc>
                  <a:txBody>
                    <a:bodyPr/>
                    <a:lstStyle/>
                    <a:p>
                      <a:pPr algn="ctr"/>
                      <a:r>
                        <a:rPr lang="ru-RU" sz="1100" dirty="0" smtClean="0"/>
                        <a:t>70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15</a:t>
                      </a:r>
                      <a:endParaRPr lang="ru-RU" sz="1100" b="1" dirty="0">
                        <a:latin typeface="Times New Roman" pitchFamily="18" charset="0"/>
                        <a:cs typeface="Times New Roman" pitchFamily="18" charset="0"/>
                      </a:endParaRPr>
                    </a:p>
                  </a:txBody>
                  <a:tcPr/>
                </a:tc>
                <a:tc>
                  <a:txBody>
                    <a:bodyPr/>
                    <a:lstStyle/>
                    <a:p>
                      <a:pPr algn="l"/>
                      <a:r>
                        <a:rPr lang="ru-RU" sz="1100" dirty="0" err="1" smtClean="0"/>
                        <a:t>Сарапульский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15</a:t>
                      </a:r>
                      <a:endParaRPr lang="ru-RU" sz="1100" b="1" dirty="0">
                        <a:latin typeface="Times New Roman" pitchFamily="18" charset="0"/>
                        <a:cs typeface="Times New Roman" pitchFamily="18" charset="0"/>
                      </a:endParaRPr>
                    </a:p>
                  </a:txBody>
                  <a:tcPr/>
                </a:tc>
                <a:tc>
                  <a:txBody>
                    <a:bodyPr/>
                    <a:lstStyle/>
                    <a:p>
                      <a:pPr algn="ctr"/>
                      <a:r>
                        <a:rPr lang="ru-RU" sz="1100" dirty="0" smtClean="0"/>
                        <a:t>69</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16</a:t>
                      </a:r>
                      <a:endParaRPr lang="ru-RU" sz="1100" b="1" dirty="0">
                        <a:latin typeface="Times New Roman" pitchFamily="18" charset="0"/>
                        <a:cs typeface="Times New Roman" pitchFamily="18" charset="0"/>
                      </a:endParaRPr>
                    </a:p>
                  </a:txBody>
                  <a:tcPr/>
                </a:tc>
                <a:tc>
                  <a:txBody>
                    <a:bodyPr/>
                    <a:lstStyle/>
                    <a:p>
                      <a:pPr algn="l"/>
                      <a:r>
                        <a:rPr lang="ru-RU" sz="1100" dirty="0" err="1" smtClean="0"/>
                        <a:t>Завьяловский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16</a:t>
                      </a:r>
                      <a:endParaRPr lang="ru-RU" sz="1100" b="1" dirty="0">
                        <a:latin typeface="Times New Roman" pitchFamily="18" charset="0"/>
                        <a:cs typeface="Times New Roman" pitchFamily="18" charset="0"/>
                      </a:endParaRPr>
                    </a:p>
                  </a:txBody>
                  <a:tcPr/>
                </a:tc>
                <a:tc>
                  <a:txBody>
                    <a:bodyPr/>
                    <a:lstStyle/>
                    <a:p>
                      <a:pPr algn="ctr"/>
                      <a:r>
                        <a:rPr lang="ru-RU" sz="1100" dirty="0" smtClean="0"/>
                        <a:t>68</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17</a:t>
                      </a:r>
                      <a:endParaRPr lang="ru-RU" sz="1100" b="1" dirty="0">
                        <a:latin typeface="Times New Roman" pitchFamily="18" charset="0"/>
                        <a:cs typeface="Times New Roman" pitchFamily="18" charset="0"/>
                      </a:endParaRPr>
                    </a:p>
                  </a:txBody>
                  <a:tcPr/>
                </a:tc>
                <a:tc>
                  <a:txBody>
                    <a:bodyPr/>
                    <a:lstStyle/>
                    <a:p>
                      <a:pPr algn="l"/>
                      <a:r>
                        <a:rPr lang="ru-RU" sz="1100" dirty="0" err="1" smtClean="0"/>
                        <a:t>Алнашский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17-18</a:t>
                      </a:r>
                      <a:endParaRPr lang="ru-RU" sz="1100" b="1" dirty="0">
                        <a:latin typeface="Times New Roman" pitchFamily="18" charset="0"/>
                        <a:cs typeface="Times New Roman" pitchFamily="18" charset="0"/>
                      </a:endParaRPr>
                    </a:p>
                  </a:txBody>
                  <a:tcPr/>
                </a:tc>
                <a:tc>
                  <a:txBody>
                    <a:bodyPr/>
                    <a:lstStyle/>
                    <a:p>
                      <a:pPr algn="ctr"/>
                      <a:r>
                        <a:rPr lang="ru-RU" sz="1100" dirty="0" smtClean="0"/>
                        <a:t>67</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18</a:t>
                      </a:r>
                      <a:endParaRPr lang="ru-RU" sz="1100" b="1" dirty="0">
                        <a:latin typeface="Times New Roman" pitchFamily="18" charset="0"/>
                        <a:cs typeface="Times New Roman" pitchFamily="18" charset="0"/>
                      </a:endParaRPr>
                    </a:p>
                  </a:txBody>
                  <a:tcPr/>
                </a:tc>
                <a:tc>
                  <a:txBody>
                    <a:bodyPr/>
                    <a:lstStyle/>
                    <a:p>
                      <a:pPr algn="l"/>
                      <a:r>
                        <a:rPr lang="ru-RU" sz="1100" dirty="0" err="1" smtClean="0"/>
                        <a:t>Сюмсинский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17-18</a:t>
                      </a:r>
                      <a:endParaRPr lang="ru-RU" sz="1100" b="1" dirty="0">
                        <a:latin typeface="Times New Roman" pitchFamily="18" charset="0"/>
                        <a:cs typeface="Times New Roman" pitchFamily="18" charset="0"/>
                      </a:endParaRPr>
                    </a:p>
                  </a:txBody>
                  <a:tcPr/>
                </a:tc>
                <a:tc>
                  <a:txBody>
                    <a:bodyPr/>
                    <a:lstStyle/>
                    <a:p>
                      <a:pPr algn="ctr"/>
                      <a:r>
                        <a:rPr lang="ru-RU" sz="1100" dirty="0" smtClean="0"/>
                        <a:t>67</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19</a:t>
                      </a:r>
                      <a:endParaRPr lang="ru-RU" sz="1100" b="1" dirty="0">
                        <a:latin typeface="Times New Roman" pitchFamily="18" charset="0"/>
                        <a:cs typeface="Times New Roman" pitchFamily="18" charset="0"/>
                      </a:endParaRPr>
                    </a:p>
                  </a:txBody>
                  <a:tcPr/>
                </a:tc>
                <a:tc>
                  <a:txBody>
                    <a:bodyPr/>
                    <a:lstStyle/>
                    <a:p>
                      <a:pPr algn="l"/>
                      <a:r>
                        <a:rPr lang="ru-RU" sz="1100" dirty="0" err="1" smtClean="0"/>
                        <a:t>Вавожский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19</a:t>
                      </a:r>
                      <a:endParaRPr lang="ru-RU" sz="1100" b="1" dirty="0">
                        <a:latin typeface="Times New Roman" pitchFamily="18" charset="0"/>
                        <a:cs typeface="Times New Roman" pitchFamily="18" charset="0"/>
                      </a:endParaRPr>
                    </a:p>
                  </a:txBody>
                  <a:tcPr/>
                </a:tc>
                <a:tc>
                  <a:txBody>
                    <a:bodyPr/>
                    <a:lstStyle/>
                    <a:p>
                      <a:pPr algn="ctr"/>
                      <a:r>
                        <a:rPr lang="ru-RU" sz="1100" dirty="0" smtClean="0"/>
                        <a:t>65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20</a:t>
                      </a:r>
                      <a:endParaRPr lang="ru-RU" sz="1100" b="1" dirty="0">
                        <a:latin typeface="Times New Roman" pitchFamily="18" charset="0"/>
                        <a:cs typeface="Times New Roman" pitchFamily="18" charset="0"/>
                      </a:endParaRPr>
                    </a:p>
                  </a:txBody>
                  <a:tcPr/>
                </a:tc>
                <a:tc>
                  <a:txBody>
                    <a:bodyPr/>
                    <a:lstStyle/>
                    <a:p>
                      <a:pPr algn="l"/>
                      <a:r>
                        <a:rPr lang="ru-RU" sz="1100" dirty="0" err="1" smtClean="0"/>
                        <a:t>Игринский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20</a:t>
                      </a:r>
                      <a:endParaRPr lang="ru-RU" sz="1100" b="1" dirty="0">
                        <a:latin typeface="Times New Roman" pitchFamily="18" charset="0"/>
                        <a:cs typeface="Times New Roman" pitchFamily="18" charset="0"/>
                      </a:endParaRPr>
                    </a:p>
                  </a:txBody>
                  <a:tcPr/>
                </a:tc>
                <a:tc>
                  <a:txBody>
                    <a:bodyPr/>
                    <a:lstStyle/>
                    <a:p>
                      <a:pPr algn="ctr"/>
                      <a:r>
                        <a:rPr lang="ru-RU" sz="1100" dirty="0" smtClean="0"/>
                        <a:t>63</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21</a:t>
                      </a:r>
                      <a:endParaRPr lang="ru-RU" sz="1100" b="1" dirty="0">
                        <a:latin typeface="Times New Roman" pitchFamily="18" charset="0"/>
                        <a:cs typeface="Times New Roman" pitchFamily="18" charset="0"/>
                      </a:endParaRPr>
                    </a:p>
                  </a:txBody>
                  <a:tcPr/>
                </a:tc>
                <a:tc>
                  <a:txBody>
                    <a:bodyPr/>
                    <a:lstStyle/>
                    <a:p>
                      <a:pPr algn="l"/>
                      <a:r>
                        <a:rPr lang="ru-RU" sz="1100" dirty="0" err="1" smtClean="0"/>
                        <a:t>Кезский</a:t>
                      </a:r>
                      <a:endParaRPr lang="ru-RU" sz="1100" b="1" dirty="0">
                        <a:latin typeface="Times New Roman" pitchFamily="18" charset="0"/>
                        <a:cs typeface="Times New Roman" pitchFamily="18" charset="0"/>
                      </a:endParaRPr>
                    </a:p>
                  </a:txBody>
                  <a:tcPr/>
                </a:tc>
                <a:tc>
                  <a:txBody>
                    <a:bodyPr/>
                    <a:lstStyle/>
                    <a:p>
                      <a:pPr algn="ctr"/>
                      <a:r>
                        <a:rPr lang="ru-RU" sz="1100" dirty="0" smtClean="0"/>
                        <a:t>21</a:t>
                      </a:r>
                      <a:endParaRPr lang="ru-RU" sz="1100" b="1" dirty="0">
                        <a:latin typeface="Times New Roman" pitchFamily="18" charset="0"/>
                        <a:cs typeface="Times New Roman" pitchFamily="18" charset="0"/>
                      </a:endParaRPr>
                    </a:p>
                  </a:txBody>
                  <a:tcPr/>
                </a:tc>
                <a:tc>
                  <a:txBody>
                    <a:bodyPr/>
                    <a:lstStyle/>
                    <a:p>
                      <a:pPr algn="ctr"/>
                      <a:r>
                        <a:rPr lang="ru-RU" sz="1100" dirty="0" smtClean="0"/>
                        <a:t>62</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22</a:t>
                      </a:r>
                      <a:endParaRPr lang="ru-RU" sz="1100" b="1" dirty="0">
                        <a:latin typeface="Times New Roman" pitchFamily="18" charset="0"/>
                        <a:cs typeface="Times New Roman" pitchFamily="18" charset="0"/>
                      </a:endParaRPr>
                    </a:p>
                  </a:txBody>
                  <a:tcPr/>
                </a:tc>
                <a:tc>
                  <a:txBody>
                    <a:bodyPr/>
                    <a:lstStyle/>
                    <a:p>
                      <a:pPr algn="l"/>
                      <a:r>
                        <a:rPr lang="ru-RU" sz="1100" dirty="0" err="1" smtClean="0"/>
                        <a:t>Шарканский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22-23</a:t>
                      </a:r>
                      <a:endParaRPr lang="ru-RU" sz="1100" b="1" dirty="0">
                        <a:latin typeface="Times New Roman" pitchFamily="18" charset="0"/>
                        <a:cs typeface="Times New Roman" pitchFamily="18" charset="0"/>
                      </a:endParaRPr>
                    </a:p>
                  </a:txBody>
                  <a:tcPr/>
                </a:tc>
                <a:tc>
                  <a:txBody>
                    <a:bodyPr/>
                    <a:lstStyle/>
                    <a:p>
                      <a:pPr algn="ctr"/>
                      <a:r>
                        <a:rPr lang="ru-RU" sz="1100" dirty="0" smtClean="0"/>
                        <a:t>60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23</a:t>
                      </a:r>
                      <a:endParaRPr lang="ru-RU" sz="1100" b="1" dirty="0">
                        <a:latin typeface="Times New Roman" pitchFamily="18" charset="0"/>
                        <a:cs typeface="Times New Roman" pitchFamily="18" charset="0"/>
                      </a:endParaRPr>
                    </a:p>
                  </a:txBody>
                  <a:tcPr/>
                </a:tc>
                <a:tc>
                  <a:txBody>
                    <a:bodyPr/>
                    <a:lstStyle/>
                    <a:p>
                      <a:pPr algn="l"/>
                      <a:r>
                        <a:rPr lang="ru-RU" sz="1100" dirty="0" smtClean="0"/>
                        <a:t>Воткинск</a:t>
                      </a:r>
                      <a:endParaRPr lang="ru-RU" sz="1100" b="1" dirty="0">
                        <a:latin typeface="Times New Roman" pitchFamily="18" charset="0"/>
                        <a:cs typeface="Times New Roman" pitchFamily="18" charset="0"/>
                      </a:endParaRPr>
                    </a:p>
                  </a:txBody>
                  <a:tcPr/>
                </a:tc>
                <a:tc>
                  <a:txBody>
                    <a:bodyPr/>
                    <a:lstStyle/>
                    <a:p>
                      <a:pPr algn="ctr"/>
                      <a:r>
                        <a:rPr lang="ru-RU" sz="1100" dirty="0" smtClean="0"/>
                        <a:t>22-23</a:t>
                      </a:r>
                      <a:endParaRPr lang="ru-RU" sz="1100" b="1" dirty="0">
                        <a:latin typeface="Times New Roman" pitchFamily="18" charset="0"/>
                        <a:cs typeface="Times New Roman" pitchFamily="18" charset="0"/>
                      </a:endParaRPr>
                    </a:p>
                  </a:txBody>
                  <a:tcPr/>
                </a:tc>
                <a:tc>
                  <a:txBody>
                    <a:bodyPr/>
                    <a:lstStyle/>
                    <a:p>
                      <a:pPr algn="ctr"/>
                      <a:r>
                        <a:rPr lang="ru-RU" sz="1100" dirty="0" smtClean="0"/>
                        <a:t>60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24</a:t>
                      </a:r>
                      <a:endParaRPr lang="ru-RU" sz="1100" b="1" dirty="0">
                        <a:latin typeface="Times New Roman" pitchFamily="18" charset="0"/>
                        <a:cs typeface="Times New Roman" pitchFamily="18" charset="0"/>
                      </a:endParaRPr>
                    </a:p>
                  </a:txBody>
                  <a:tcPr/>
                </a:tc>
                <a:tc>
                  <a:txBody>
                    <a:bodyPr/>
                    <a:lstStyle/>
                    <a:p>
                      <a:pPr algn="l"/>
                      <a:r>
                        <a:rPr lang="ru-RU" sz="1100" dirty="0" err="1" smtClean="0"/>
                        <a:t>Воткинский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24</a:t>
                      </a:r>
                      <a:endParaRPr lang="ru-RU" sz="1100" b="1" dirty="0">
                        <a:latin typeface="Times New Roman" pitchFamily="18" charset="0"/>
                        <a:cs typeface="Times New Roman" pitchFamily="18" charset="0"/>
                      </a:endParaRPr>
                    </a:p>
                  </a:txBody>
                  <a:tcPr/>
                </a:tc>
                <a:tc>
                  <a:txBody>
                    <a:bodyPr/>
                    <a:lstStyle/>
                    <a:p>
                      <a:pPr algn="ctr"/>
                      <a:r>
                        <a:rPr lang="ru-RU" sz="1100" dirty="0" smtClean="0"/>
                        <a:t>52</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25</a:t>
                      </a:r>
                      <a:endParaRPr lang="ru-RU" sz="1100" b="1" dirty="0">
                        <a:latin typeface="Times New Roman" pitchFamily="18" charset="0"/>
                        <a:cs typeface="Times New Roman" pitchFamily="18" charset="0"/>
                      </a:endParaRPr>
                    </a:p>
                  </a:txBody>
                  <a:tcPr/>
                </a:tc>
                <a:tc>
                  <a:txBody>
                    <a:bodyPr/>
                    <a:lstStyle/>
                    <a:p>
                      <a:pPr algn="l"/>
                      <a:r>
                        <a:rPr lang="ru-RU" sz="1100" dirty="0" err="1" smtClean="0"/>
                        <a:t>Граховский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25</a:t>
                      </a:r>
                      <a:endParaRPr lang="ru-RU" sz="1100" b="1" dirty="0">
                        <a:latin typeface="Times New Roman" pitchFamily="18" charset="0"/>
                        <a:cs typeface="Times New Roman" pitchFamily="18" charset="0"/>
                      </a:endParaRPr>
                    </a:p>
                  </a:txBody>
                  <a:tcPr/>
                </a:tc>
                <a:tc>
                  <a:txBody>
                    <a:bodyPr/>
                    <a:lstStyle/>
                    <a:p>
                      <a:pPr algn="ctr"/>
                      <a:r>
                        <a:rPr lang="ru-RU" sz="1100" dirty="0" smtClean="0"/>
                        <a:t>44</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26</a:t>
                      </a:r>
                      <a:endParaRPr lang="ru-RU" sz="1100" b="1" dirty="0">
                        <a:latin typeface="Times New Roman" pitchFamily="18" charset="0"/>
                        <a:cs typeface="Times New Roman" pitchFamily="18" charset="0"/>
                      </a:endParaRPr>
                    </a:p>
                  </a:txBody>
                  <a:tcPr/>
                </a:tc>
                <a:tc>
                  <a:txBody>
                    <a:bodyPr/>
                    <a:lstStyle/>
                    <a:p>
                      <a:pPr algn="l"/>
                      <a:r>
                        <a:rPr lang="ru-RU" sz="1100" dirty="0" smtClean="0"/>
                        <a:t>Як-</a:t>
                      </a:r>
                      <a:r>
                        <a:rPr lang="ru-RU" sz="1100" dirty="0" err="1" smtClean="0"/>
                        <a:t>Бодьинский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26</a:t>
                      </a:r>
                      <a:endParaRPr lang="ru-RU" sz="1100" b="1" dirty="0">
                        <a:latin typeface="Times New Roman" pitchFamily="18" charset="0"/>
                        <a:cs typeface="Times New Roman" pitchFamily="18" charset="0"/>
                      </a:endParaRPr>
                    </a:p>
                  </a:txBody>
                  <a:tcPr/>
                </a:tc>
                <a:tc>
                  <a:txBody>
                    <a:bodyPr/>
                    <a:lstStyle/>
                    <a:p>
                      <a:pPr algn="ctr"/>
                      <a:r>
                        <a:rPr lang="ru-RU" sz="1100" dirty="0" smtClean="0"/>
                        <a:t>42</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27</a:t>
                      </a:r>
                      <a:endParaRPr lang="ru-RU" sz="1100" b="1" dirty="0">
                        <a:latin typeface="Times New Roman" pitchFamily="18" charset="0"/>
                        <a:cs typeface="Times New Roman" pitchFamily="18" charset="0"/>
                      </a:endParaRPr>
                    </a:p>
                  </a:txBody>
                  <a:tcPr/>
                </a:tc>
                <a:tc>
                  <a:txBody>
                    <a:bodyPr/>
                    <a:lstStyle/>
                    <a:p>
                      <a:pPr algn="l"/>
                      <a:r>
                        <a:rPr lang="ru-RU" sz="1100" dirty="0" smtClean="0"/>
                        <a:t>Красногорский</a:t>
                      </a:r>
                      <a:endParaRPr lang="ru-RU" sz="1100" b="1" dirty="0">
                        <a:latin typeface="Times New Roman" pitchFamily="18" charset="0"/>
                        <a:cs typeface="Times New Roman" pitchFamily="18" charset="0"/>
                      </a:endParaRPr>
                    </a:p>
                  </a:txBody>
                  <a:tcPr/>
                </a:tc>
                <a:tc>
                  <a:txBody>
                    <a:bodyPr/>
                    <a:lstStyle/>
                    <a:p>
                      <a:pPr algn="ctr"/>
                      <a:r>
                        <a:rPr lang="ru-RU" sz="1100" dirty="0" smtClean="0"/>
                        <a:t>27-28</a:t>
                      </a:r>
                      <a:endParaRPr lang="ru-RU" sz="1100" b="1" dirty="0">
                        <a:latin typeface="Times New Roman" pitchFamily="18" charset="0"/>
                        <a:cs typeface="Times New Roman" pitchFamily="18" charset="0"/>
                      </a:endParaRPr>
                    </a:p>
                  </a:txBody>
                  <a:tcPr/>
                </a:tc>
                <a:tc>
                  <a:txBody>
                    <a:bodyPr/>
                    <a:lstStyle/>
                    <a:p>
                      <a:pPr algn="ctr"/>
                      <a:r>
                        <a:rPr lang="ru-RU" sz="1100" dirty="0" smtClean="0"/>
                        <a:t>35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28</a:t>
                      </a:r>
                      <a:endParaRPr lang="ru-RU" sz="1100" b="1" dirty="0">
                        <a:latin typeface="Times New Roman" pitchFamily="18" charset="0"/>
                        <a:cs typeface="Times New Roman" pitchFamily="18" charset="0"/>
                      </a:endParaRPr>
                    </a:p>
                  </a:txBody>
                  <a:tcPr/>
                </a:tc>
                <a:tc>
                  <a:txBody>
                    <a:bodyPr/>
                    <a:lstStyle/>
                    <a:p>
                      <a:pPr algn="l"/>
                      <a:r>
                        <a:rPr lang="ru-RU" sz="1100" dirty="0" err="1" smtClean="0"/>
                        <a:t>Ярский</a:t>
                      </a:r>
                      <a:endParaRPr lang="ru-RU" sz="1100" b="1" dirty="0">
                        <a:latin typeface="Times New Roman" pitchFamily="18" charset="0"/>
                        <a:cs typeface="Times New Roman" pitchFamily="18" charset="0"/>
                      </a:endParaRPr>
                    </a:p>
                  </a:txBody>
                  <a:tcPr/>
                </a:tc>
                <a:tc>
                  <a:txBody>
                    <a:bodyPr/>
                    <a:lstStyle/>
                    <a:p>
                      <a:pPr algn="ctr"/>
                      <a:r>
                        <a:rPr lang="ru-RU" sz="1100" dirty="0" smtClean="0"/>
                        <a:t>27-28</a:t>
                      </a:r>
                      <a:endParaRPr lang="ru-RU" sz="1100" b="1" dirty="0">
                        <a:latin typeface="Times New Roman" pitchFamily="18" charset="0"/>
                        <a:cs typeface="Times New Roman" pitchFamily="18" charset="0"/>
                      </a:endParaRPr>
                    </a:p>
                  </a:txBody>
                  <a:tcPr/>
                </a:tc>
                <a:tc>
                  <a:txBody>
                    <a:bodyPr/>
                    <a:lstStyle/>
                    <a:p>
                      <a:pPr algn="ctr"/>
                      <a:r>
                        <a:rPr lang="ru-RU" sz="1100" dirty="0" smtClean="0"/>
                        <a:t>35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29</a:t>
                      </a:r>
                      <a:endParaRPr lang="ru-RU" sz="1100" b="1" dirty="0">
                        <a:latin typeface="Times New Roman" pitchFamily="18" charset="0"/>
                        <a:cs typeface="Times New Roman" pitchFamily="18" charset="0"/>
                      </a:endParaRPr>
                    </a:p>
                  </a:txBody>
                  <a:tcPr/>
                </a:tc>
                <a:tc>
                  <a:txBody>
                    <a:bodyPr/>
                    <a:lstStyle/>
                    <a:p>
                      <a:pPr algn="l"/>
                      <a:r>
                        <a:rPr lang="ru-RU" sz="1100" dirty="0" err="1" smtClean="0"/>
                        <a:t>Дебесский</a:t>
                      </a:r>
                      <a:endParaRPr lang="ru-RU" sz="1100" b="1" dirty="0">
                        <a:latin typeface="Times New Roman" pitchFamily="18" charset="0"/>
                        <a:cs typeface="Times New Roman" pitchFamily="18" charset="0"/>
                      </a:endParaRPr>
                    </a:p>
                  </a:txBody>
                  <a:tcPr/>
                </a:tc>
                <a:tc>
                  <a:txBody>
                    <a:bodyPr/>
                    <a:lstStyle/>
                    <a:p>
                      <a:pPr algn="ctr"/>
                      <a:r>
                        <a:rPr lang="ru-RU" sz="1100" dirty="0" smtClean="0"/>
                        <a:t>29-30</a:t>
                      </a:r>
                      <a:endParaRPr lang="ru-RU" sz="1100" b="1" dirty="0">
                        <a:latin typeface="Times New Roman" pitchFamily="18" charset="0"/>
                        <a:cs typeface="Times New Roman" pitchFamily="18" charset="0"/>
                      </a:endParaRPr>
                    </a:p>
                  </a:txBody>
                  <a:tcPr/>
                </a:tc>
                <a:tc>
                  <a:txBody>
                    <a:bodyPr/>
                    <a:lstStyle/>
                    <a:p>
                      <a:pPr algn="ctr"/>
                      <a:r>
                        <a:rPr lang="ru-RU" sz="1100" dirty="0" smtClean="0"/>
                        <a:t>34</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30</a:t>
                      </a:r>
                      <a:endParaRPr lang="ru-RU" sz="1100" b="1" dirty="0">
                        <a:latin typeface="Times New Roman" pitchFamily="18" charset="0"/>
                        <a:cs typeface="Times New Roman" pitchFamily="18" charset="0"/>
                      </a:endParaRPr>
                    </a:p>
                  </a:txBody>
                  <a:tcPr/>
                </a:tc>
                <a:tc>
                  <a:txBody>
                    <a:bodyPr/>
                    <a:lstStyle/>
                    <a:p>
                      <a:pPr algn="l"/>
                      <a:r>
                        <a:rPr lang="ru-RU" sz="1100" dirty="0" err="1" smtClean="0"/>
                        <a:t>Каракулинский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29-30</a:t>
                      </a:r>
                      <a:endParaRPr lang="ru-RU" sz="1100" b="1" dirty="0">
                        <a:latin typeface="Times New Roman" pitchFamily="18" charset="0"/>
                        <a:cs typeface="Times New Roman" pitchFamily="18" charset="0"/>
                      </a:endParaRPr>
                    </a:p>
                  </a:txBody>
                  <a:tcPr/>
                </a:tc>
                <a:tc>
                  <a:txBody>
                    <a:bodyPr/>
                    <a:lstStyle/>
                    <a:p>
                      <a:pPr algn="ctr"/>
                      <a:r>
                        <a:rPr lang="ru-RU" sz="1100" dirty="0" smtClean="0"/>
                        <a:t>34</a:t>
                      </a:r>
                      <a:endParaRPr lang="ru-RU" sz="1100" b="1" dirty="0">
                        <a:latin typeface="Times New Roman" pitchFamily="18" charset="0"/>
                        <a:cs typeface="Times New Roman" pitchFamily="18" charset="0"/>
                      </a:endParaRPr>
                    </a:p>
                  </a:txBody>
                  <a:tcPr/>
                </a:tc>
              </a:tr>
            </a:tbl>
          </a:graphicData>
        </a:graphic>
      </p:graphicFrame>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7012</TotalTime>
  <Words>5647</Words>
  <Application>Microsoft Office PowerPoint</Application>
  <PresentationFormat>Экран (4:3)</PresentationFormat>
  <Paragraphs>1451</Paragraphs>
  <Slides>44</Slides>
  <Notes>1</Notes>
  <HiddenSlides>0</HiddenSlides>
  <MMClips>0</MMClips>
  <ScaleCrop>false</ScaleCrop>
  <HeadingPairs>
    <vt:vector size="4" baseType="variant">
      <vt:variant>
        <vt:lpstr>Тема</vt:lpstr>
      </vt:variant>
      <vt:variant>
        <vt:i4>9</vt:i4>
      </vt:variant>
      <vt:variant>
        <vt:lpstr>Заголовки слайдов</vt:lpstr>
      </vt:variant>
      <vt:variant>
        <vt:i4>44</vt:i4>
      </vt:variant>
    </vt:vector>
  </HeadingPairs>
  <TitlesOfParts>
    <vt:vector size="53" baseType="lpstr">
      <vt:lpstr>Оформление по умолчанию</vt:lpstr>
      <vt:lpstr>Равновесие</vt:lpstr>
      <vt:lpstr>1_Оформление по умолчанию</vt:lpstr>
      <vt:lpstr>2_Оформление по умолчанию</vt:lpstr>
      <vt:lpstr>Тема Office</vt:lpstr>
      <vt:lpstr>1_Тема Office</vt:lpstr>
      <vt:lpstr>2_Тема Office</vt:lpstr>
      <vt:lpstr>3_Оформление по умолчанию</vt:lpstr>
      <vt:lpstr>3_Тема Office</vt:lpstr>
      <vt:lpstr>Бюджет для граждан</vt:lpstr>
      <vt:lpstr>АЗБУКА БЮДЖЕТА</vt:lpstr>
      <vt:lpstr>Презентация PowerPoint</vt:lpstr>
      <vt:lpstr>Презентация PowerPoint</vt:lpstr>
      <vt:lpstr>ОСНОВНЫЕ ХАРАКТЕРСТИКИ БАЛЕЗИНСКОГО РАЙОНА</vt:lpstr>
      <vt:lpstr>Показатели социально-экономического развития Балезинского района </vt:lpstr>
      <vt:lpstr>Основные направления бюджетной и налоговой политики на 2020 год и на плановый период 2021и 2022 годов (Установлены постановлением Главы МО «Балезинский район» от 23 октября 2019 года №  14</vt:lpstr>
      <vt:lpstr>Презентация PowerPoint</vt:lpstr>
      <vt:lpstr>Рейтинг открытости деятельности органов местного самоуправления по управлению общественными финансами за 2020 год  </vt:lpstr>
      <vt:lpstr>Какие налоги уплачивают жители Балезинского района</vt:lpstr>
      <vt:lpstr>Соблюдение ограничений Бюджетного кодекса Российской Федерации в 2019 году  </vt:lpstr>
      <vt:lpstr>Муниципальный долг муниципального образования «Балезинский район» (тыс.руб.)</vt:lpstr>
      <vt:lpstr>ОСНОВНЫЕ ПАРАМЕТРЫ ИСПОЛНЕНИЯ БЮДЖЕТА МО «БАЛЕЗИНСКИЙ РАЙОН» ЗА  2020 ГОД  (тыс.руб.)</vt:lpstr>
      <vt:lpstr>Доходы бюджета МО «Балезинский район» за 2020 год  (тыс.руб.)</vt:lpstr>
      <vt:lpstr>Доля налоговых и неналоговых доходов бюджета МО «Балезинский район»   (%%)</vt:lpstr>
      <vt:lpstr>Структура налоговых и неналоговых доходов бюджета МО «Балезинский район» </vt:lpstr>
      <vt:lpstr>Список предприятий – крупнейших налогоплательщиков Балезинского района за 2020 год</vt:lpstr>
      <vt:lpstr>Структура расходов бюджета МО «Балезинский район» в разрезе отраслей</vt:lpstr>
      <vt:lpstr>Структура расходов бюджета МО «Балезинский район» по видам расходов бюджетной классификации за 2020 год</vt:lpstr>
      <vt:lpstr>Расходы бюджета МО «Балезинский район» по разделам (подразделам) бюджетной классификации за 2020 год  (тыс.руб.) </vt:lpstr>
      <vt:lpstr>Презентация PowerPoint</vt:lpstr>
      <vt:lpstr>Презентация PowerPoint</vt:lpstr>
      <vt:lpstr>Презентация PowerPoint</vt:lpstr>
      <vt:lpstr>Презентация PowerPoint</vt:lpstr>
      <vt:lpstr>Расходы бюджета МО «Балезинский район» на реализацию муниципальных программ (тыс.руб.)  </vt:lpstr>
      <vt:lpstr>Презентация PowerPoint</vt:lpstr>
      <vt:lpstr>Муниципальная программа «Развитие образования и воспитание» </vt:lpstr>
      <vt:lpstr>Презентация PowerPoint</vt:lpstr>
      <vt:lpstr>Презентация PowerPoint</vt:lpstr>
      <vt:lpstr>Муниципальная программа «Охрана здоровья и формирование здорового образа жизни населения»</vt:lpstr>
      <vt:lpstr>Презентация PowerPoint</vt:lpstr>
      <vt:lpstr>Муниципальная программа «Развитие культуры»</vt:lpstr>
      <vt:lpstr>Презентация PowerPoint</vt:lpstr>
      <vt:lpstr>Муниципальная программа «Создание условий для устойчивого экономического развития»  </vt:lpstr>
      <vt:lpstr>Презентация PowerPoint</vt:lpstr>
      <vt:lpstr>Муниципальная программа «Безопасность»</vt:lpstr>
      <vt:lpstr>Презентация PowerPoint</vt:lpstr>
      <vt:lpstr>Презентация PowerPoint</vt:lpstr>
      <vt:lpstr>Меры социальной поддержки за счет бюджета МО «Балезинский район» в 2020 году</vt:lpstr>
      <vt:lpstr>Презентация PowerPoint</vt:lpstr>
      <vt:lpstr>     Финансовая помощь бюджетам сельских поселений  в 2020 году Формирование межбюджетных отношений в Балезинском районе  осуществляется в соответствии с законодательством Российской Федерации, Законом Удмуртской Республики от 21.11.2006 г. № 52-РЗ «О регулировании межбюджетных отношений в Удмуртской Республике, решением Совета депутатов МО «Балезинский район» от 25.09.2014 года № 22-161 «О порядке предоставления иных межбюджетных трансфертов из бюджета муниципального образования «Балезинский район» бюджетам поселений, входящих в состав муниципального образования «Балезинский район». </vt:lpstr>
      <vt:lpstr>Основные параметры консолидированного бюджета Балезинского района за 2019 год </vt:lpstr>
      <vt:lpstr>Расходы консолидированного бюджета Балезинского района в расчете на душу населения (руб.)  </vt:lpstr>
      <vt:lpstr>Источники внутреннего финансирования дефицита бюджета (тыс.руб.)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586</cp:revision>
  <cp:lastPrinted>2021-05-17T09:34:34Z</cp:lastPrinted>
  <dcterms:created xsi:type="dcterms:W3CDTF">2015-12-08T04:21:34Z</dcterms:created>
  <dcterms:modified xsi:type="dcterms:W3CDTF">2021-05-18T11:32:52Z</dcterms:modified>
</cp:coreProperties>
</file>