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Lst>
  <p:notesMasterIdLst>
    <p:notesMasterId r:id="rId46"/>
  </p:notesMasterIdLst>
  <p:sldIdLst>
    <p:sldId id="256" r:id="rId3"/>
    <p:sldId id="257" r:id="rId4"/>
    <p:sldId id="258" r:id="rId5"/>
    <p:sldId id="259" r:id="rId6"/>
    <p:sldId id="260" r:id="rId7"/>
    <p:sldId id="261" r:id="rId8"/>
    <p:sldId id="262" r:id="rId9"/>
    <p:sldId id="319" r:id="rId10"/>
    <p:sldId id="320" r:id="rId11"/>
    <p:sldId id="307" r:id="rId12"/>
    <p:sldId id="263" r:id="rId13"/>
    <p:sldId id="277" r:id="rId14"/>
    <p:sldId id="264" r:id="rId15"/>
    <p:sldId id="265" r:id="rId16"/>
    <p:sldId id="267" r:id="rId17"/>
    <p:sldId id="268" r:id="rId18"/>
    <p:sldId id="278" r:id="rId19"/>
    <p:sldId id="269" r:id="rId20"/>
    <p:sldId id="316" r:id="rId21"/>
    <p:sldId id="270" r:id="rId22"/>
    <p:sldId id="308"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04" r:id="rId38"/>
    <p:sldId id="335" r:id="rId39"/>
    <p:sldId id="336" r:id="rId40"/>
    <p:sldId id="337" r:id="rId41"/>
    <p:sldId id="313" r:id="rId42"/>
    <p:sldId id="317" r:id="rId43"/>
    <p:sldId id="318" r:id="rId44"/>
    <p:sldId id="305" r:id="rId45"/>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7C80"/>
    <a:srgbClr val="FFFFCC"/>
    <a:srgbClr val="99FF99"/>
    <a:srgbClr val="FBE9F7"/>
    <a:srgbClr val="990099"/>
    <a:srgbClr val="0000FF"/>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03" autoAdjust="0"/>
    <p:restoredTop sz="54714" autoAdjust="0"/>
  </p:normalViewPr>
  <p:slideViewPr>
    <p:cSldViewPr>
      <p:cViewPr>
        <p:scale>
          <a:sx n="100" d="100"/>
          <a:sy n="100" d="100"/>
        </p:scale>
        <p:origin x="-1212" y="1074"/>
      </p:cViewPr>
      <p:guideLst>
        <p:guide orient="horz" pos="2880"/>
        <p:guide pos="2160"/>
      </p:guideLst>
    </p:cSldViewPr>
  </p:slideViewPr>
  <p:outlineViewPr>
    <p:cViewPr>
      <p:scale>
        <a:sx n="33" d="100"/>
        <a:sy n="33" d="100"/>
      </p:scale>
      <p:origin x="54"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850DF-244C-465D-B18F-AE64C222BFB8}" type="datetimeFigureOut">
              <a:rPr lang="ru-RU" smtClean="0"/>
              <a:pPr/>
              <a:t>18.12.2023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2942-28DE-47A0-86B9-C89F509C8005}" type="slidenum">
              <a:rPr lang="ru-RU" smtClean="0"/>
              <a:pPr/>
              <a:t>‹#›</a:t>
            </a:fld>
            <a:endParaRPr lang="ru-RU"/>
          </a:p>
        </p:txBody>
      </p:sp>
    </p:spTree>
    <p:extLst>
      <p:ext uri="{BB962C8B-B14F-4D97-AF65-F5344CB8AC3E}">
        <p14:creationId xmlns:p14="http://schemas.microsoft.com/office/powerpoint/2010/main" xmlns="" val="19281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851150" y="2386013"/>
            <a:ext cx="4005263" cy="6740525"/>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7" name="Rectangle 5"/>
            <p:cNvSpPr>
              <a:spLocks noChangeArrowheads="1"/>
            </p:cNvSpPr>
            <p:nvPr/>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8" name="Freeform 6"/>
            <p:cNvSpPr>
              <a:spLocks noEditPoints="1"/>
            </p:cNvSpPr>
            <p:nvPr/>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9" name="Rectangle 7"/>
            <p:cNvSpPr>
              <a:spLocks noChangeArrowheads="1"/>
            </p:cNvSpPr>
            <p:nvPr/>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0" name="Rectangle 8"/>
            <p:cNvSpPr>
              <a:spLocks noChangeArrowheads="1"/>
            </p:cNvSpPr>
            <p:nvPr/>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1" name="Rectangle 9"/>
            <p:cNvSpPr>
              <a:spLocks noChangeArrowheads="1"/>
            </p:cNvSpPr>
            <p:nvPr/>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2" name="Rectangle 10"/>
            <p:cNvSpPr>
              <a:spLocks noChangeArrowheads="1"/>
            </p:cNvSpPr>
            <p:nvPr/>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3" name="Rectangle 11"/>
            <p:cNvSpPr>
              <a:spLocks noChangeArrowheads="1"/>
            </p:cNvSpPr>
            <p:nvPr/>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7" name="Freeform 15"/>
            <p:cNvSpPr>
              <a:spLocks/>
            </p:cNvSpPr>
            <p:nvPr/>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 name="Freeform 16"/>
            <p:cNvSpPr>
              <a:spLocks/>
            </p:cNvSpPr>
            <p:nvPr/>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9" name="Freeform 17"/>
            <p:cNvSpPr>
              <a:spLocks noEditPoints="1"/>
            </p:cNvSpPr>
            <p:nvPr/>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0" name="Freeform 18"/>
            <p:cNvSpPr>
              <a:spLocks noEditPoints="1"/>
            </p:cNvSpPr>
            <p:nvPr/>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1" name="Freeform 19"/>
            <p:cNvSpPr>
              <a:spLocks/>
            </p:cNvSpPr>
            <p:nvPr/>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2" name="Freeform 20"/>
            <p:cNvSpPr>
              <a:spLocks noEditPoints="1"/>
            </p:cNvSpPr>
            <p:nvPr/>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3" name="Freeform 21"/>
            <p:cNvSpPr>
              <a:spLocks noEditPoints="1"/>
            </p:cNvSpPr>
            <p:nvPr/>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4" name="Freeform 22"/>
            <p:cNvSpPr>
              <a:spLocks noEditPoints="1"/>
            </p:cNvSpPr>
            <p:nvPr/>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5" name="Freeform 23"/>
            <p:cNvSpPr>
              <a:spLocks/>
            </p:cNvSpPr>
            <p:nvPr/>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7" name="Freeform 25"/>
            <p:cNvSpPr>
              <a:spLocks noEditPoints="1"/>
            </p:cNvSpPr>
            <p:nvPr/>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8" name="Freeform 26"/>
            <p:cNvSpPr>
              <a:spLocks noEditPoints="1"/>
            </p:cNvSpPr>
            <p:nvPr/>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9" name="Oval 27"/>
            <p:cNvSpPr>
              <a:spLocks noChangeArrowheads="1"/>
            </p:cNvSpPr>
            <p:nvPr/>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30" name="Oval 28"/>
            <p:cNvSpPr>
              <a:spLocks noChangeArrowheads="1"/>
            </p:cNvSpPr>
            <p:nvPr/>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1" name="Oval 29"/>
            <p:cNvSpPr>
              <a:spLocks noChangeArrowheads="1"/>
            </p:cNvSpPr>
            <p:nvPr/>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32" name="Freeform 30"/>
            <p:cNvSpPr>
              <a:spLocks noEditPoints="1"/>
            </p:cNvSpPr>
            <p:nvPr/>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35" name="Rectangle 33"/>
            <p:cNvSpPr>
              <a:spLocks noChangeArrowheads="1"/>
            </p:cNvSpPr>
            <p:nvPr/>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6" name="AutoShape 34"/>
            <p:cNvSpPr>
              <a:spLocks noChangeArrowheads="1"/>
            </p:cNvSpPr>
            <p:nvPr/>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82312" name="Rectangle 40"/>
          <p:cNvSpPr>
            <a:spLocks noGrp="1" noChangeArrowheads="1"/>
          </p:cNvSpPr>
          <p:nvPr>
            <p:ph type="ctrTitle"/>
          </p:nvPr>
        </p:nvSpPr>
        <p:spPr>
          <a:xfrm>
            <a:off x="514350" y="2357438"/>
            <a:ext cx="5829300" cy="2316162"/>
          </a:xfrm>
        </p:spPr>
        <p:txBody>
          <a:bodyPr anchor="b" anchorCtr="1"/>
          <a:lstStyle>
            <a:lvl1pPr>
              <a:defRPr sz="5400"/>
            </a:lvl1pPr>
          </a:lstStyle>
          <a:p>
            <a:pPr lvl="0"/>
            <a:r>
              <a:rPr lang="ru-RU" noProof="0" smtClean="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DFF330E-752A-4FEF-B77B-571FAB34549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499A4B8-E1E5-49BE-853F-1F3F9165318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C971C73-9C5A-46DE-AA8C-0230E713B88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C1223605-E4D4-4AAF-918F-0B0EAAACD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4E562891-1A5E-4750-9465-4B6ED002F91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DF5FD4BC-8E23-4732-9070-21F9826DA58B}"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B243938F-68C4-4834-AD52-F37238CFB59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A2C681C2-5ECF-49FD-92E8-1C6FDBE94E2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646CDE86-15DF-46E3-8662-6F845B45F66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A0A0138E-D6AB-4680-9363-A4F4EA6FE6C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335D3D13-DA37-4533-98A9-E60ABDEE03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851150" y="2386013"/>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3" name="Rectangle 5"/>
            <p:cNvSpPr>
              <a:spLocks noChangeArrowheads="1"/>
            </p:cNvSpPr>
            <p:nvPr userDrawn="1"/>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4" name="Freeform 6"/>
            <p:cNvSpPr>
              <a:spLocks noEditPoints="1"/>
            </p:cNvSpPr>
            <p:nvPr userDrawn="1"/>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55" name="Rectangle 7"/>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6" name="Rectangle 8"/>
            <p:cNvSpPr>
              <a:spLocks noChangeArrowheads="1"/>
            </p:cNvSpPr>
            <p:nvPr userDrawn="1"/>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7" name="Rectangle 9"/>
            <p:cNvSpPr>
              <a:spLocks noChangeArrowheads="1"/>
            </p:cNvSpPr>
            <p:nvPr userDrawn="1"/>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8" name="Rectangle 10"/>
            <p:cNvSpPr>
              <a:spLocks noChangeArrowheads="1"/>
            </p:cNvSpPr>
            <p:nvPr userDrawn="1"/>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9" name="Rectangle 11"/>
            <p:cNvSpPr>
              <a:spLocks noChangeArrowheads="1"/>
            </p:cNvSpPr>
            <p:nvPr userDrawn="1"/>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81263" name="Freeform 15"/>
            <p:cNvSpPr>
              <a:spLocks/>
            </p:cNvSpPr>
            <p:nvPr userDrawn="1"/>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64" name="Freeform 16"/>
            <p:cNvSpPr>
              <a:spLocks/>
            </p:cNvSpPr>
            <p:nvPr userDrawn="1"/>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5" name="Freeform 17"/>
            <p:cNvSpPr>
              <a:spLocks noEditPoints="1"/>
            </p:cNvSpPr>
            <p:nvPr userDrawn="1"/>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6" name="Freeform 18"/>
            <p:cNvSpPr>
              <a:spLocks noEditPoints="1"/>
            </p:cNvSpPr>
            <p:nvPr userDrawn="1"/>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7" name="Freeform 19"/>
            <p:cNvSpPr>
              <a:spLocks/>
            </p:cNvSpPr>
            <p:nvPr userDrawn="1"/>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8" name="Freeform 20"/>
            <p:cNvSpPr>
              <a:spLocks noEditPoints="1"/>
            </p:cNvSpPr>
            <p:nvPr userDrawn="1"/>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9" name="Freeform 21"/>
            <p:cNvSpPr>
              <a:spLocks noEditPoints="1"/>
            </p:cNvSpPr>
            <p:nvPr userDrawn="1"/>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0" name="Freeform 22"/>
            <p:cNvSpPr>
              <a:spLocks noEditPoints="1"/>
            </p:cNvSpPr>
            <p:nvPr userDrawn="1"/>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1" name="Freeform 23"/>
            <p:cNvSpPr>
              <a:spLocks/>
            </p:cNvSpPr>
            <p:nvPr userDrawn="1"/>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3" name="Freeform 25"/>
            <p:cNvSpPr>
              <a:spLocks noEditPoints="1"/>
            </p:cNvSpPr>
            <p:nvPr userDrawn="1"/>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4" name="Freeform 26"/>
            <p:cNvSpPr>
              <a:spLocks noEditPoints="1"/>
            </p:cNvSpPr>
            <p:nvPr userDrawn="1"/>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5" name="Oval 27"/>
            <p:cNvSpPr>
              <a:spLocks noChangeArrowheads="1"/>
            </p:cNvSpPr>
            <p:nvPr userDrawn="1"/>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181276" name="Oval 28"/>
            <p:cNvSpPr>
              <a:spLocks noChangeArrowheads="1"/>
            </p:cNvSpPr>
            <p:nvPr userDrawn="1"/>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77" name="Oval 29"/>
            <p:cNvSpPr>
              <a:spLocks noChangeArrowheads="1"/>
            </p:cNvSpPr>
            <p:nvPr userDrawn="1"/>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181278" name="Freeform 30"/>
            <p:cNvSpPr>
              <a:spLocks noEditPoints="1"/>
            </p:cNvSpPr>
            <p:nvPr userDrawn="1"/>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181281" name="Rectangle 33"/>
            <p:cNvSpPr>
              <a:spLocks noChangeArrowheads="1"/>
            </p:cNvSpPr>
            <p:nvPr userDrawn="1"/>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2" name="AutoShape 34"/>
            <p:cNvSpPr>
              <a:spLocks noChangeArrowheads="1"/>
            </p:cNvSpPr>
            <p:nvPr userDrawn="1"/>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1812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0"/>
            <a:ext cx="6172200" cy="6040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858459AE-1BB2-4986-9536-89155DAA84B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52.jpeg"/><Relationship Id="rId1" Type="http://schemas.openxmlformats.org/officeDocument/2006/relationships/slideLayout" Target="../slideLayouts/slideLayout13.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a:xfrm>
            <a:off x="514350" y="1403648"/>
            <a:ext cx="5829300" cy="2376264"/>
          </a:xfrm>
        </p:spPr>
        <p:txBody>
          <a:bodyPr/>
          <a:lstStyle/>
          <a:p>
            <a:pPr eaLnBrk="1" hangingPunct="1">
              <a:defRPr/>
            </a:pPr>
            <a:r>
              <a:rPr lang="ru-RU" dirty="0" smtClean="0"/>
              <a:t>Бюджет для граждан</a:t>
            </a:r>
          </a:p>
        </p:txBody>
      </p:sp>
      <p:sp>
        <p:nvSpPr>
          <p:cNvPr id="2073" name="Rectangle 25"/>
          <p:cNvSpPr>
            <a:spLocks noGrp="1" noChangeArrowheads="1"/>
          </p:cNvSpPr>
          <p:nvPr>
            <p:ph type="subTitle" idx="1"/>
          </p:nvPr>
        </p:nvSpPr>
        <p:spPr>
          <a:xfrm>
            <a:off x="1028700" y="4139952"/>
            <a:ext cx="4800600" cy="3312368"/>
          </a:xfrm>
        </p:spPr>
        <p:txBody>
          <a:bodyPr/>
          <a:lstStyle/>
          <a:p>
            <a:pPr eaLnBrk="1" hangingPunct="1">
              <a:lnSpc>
                <a:spcPct val="90000"/>
              </a:lnSpc>
              <a:defRPr/>
            </a:pPr>
            <a:r>
              <a:rPr lang="ru-RU" sz="2400" dirty="0" smtClean="0"/>
              <a:t>(Решение Совета депутатов МО «Муниципальный округ </a:t>
            </a:r>
            <a:r>
              <a:rPr lang="ru-RU" sz="2400" dirty="0" err="1" smtClean="0"/>
              <a:t>Балезинский</a:t>
            </a:r>
            <a:r>
              <a:rPr lang="ru-RU" sz="2400" dirty="0" smtClean="0"/>
              <a:t> район Удмуртской Республики» «О бюджете муниципального образования «Муниципальный округ </a:t>
            </a:r>
            <a:r>
              <a:rPr lang="ru-RU" sz="2400" dirty="0" err="1" smtClean="0"/>
              <a:t>Балезинский</a:t>
            </a:r>
            <a:r>
              <a:rPr lang="ru-RU" sz="2400" dirty="0" smtClean="0"/>
              <a:t> район Удмуртской Республики» на 2024 год и плановый период 2025 и 2026 годов»)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xmlns="" val="380053"/>
              </p:ext>
            </p:extLst>
          </p:nvPr>
        </p:nvGraphicFramePr>
        <p:xfrm>
          <a:off x="357166" y="1428728"/>
          <a:ext cx="2943224" cy="3992880"/>
        </p:xfrm>
        <a:graphic>
          <a:graphicData uri="http://schemas.openxmlformats.org/drawingml/2006/table">
            <a:tbl>
              <a:tblPr firstRow="1" bandRow="1">
                <a:tableStyleId>{5C22544A-7EE6-4342-B048-85BDC9FD1C3A}</a:tableStyleId>
              </a:tblPr>
              <a:tblGrid>
                <a:gridCol w="2943224"/>
              </a:tblGrid>
              <a:tr h="2366962">
                <a:tc>
                  <a:txBody>
                    <a:bodyPr/>
                    <a:lstStyle/>
                    <a:p>
                      <a:pPr algn="ctr"/>
                      <a:r>
                        <a:rPr lang="ru-RU" sz="1400" b="0" dirty="0" smtClean="0">
                          <a:solidFill>
                            <a:schemeClr val="tx1"/>
                          </a:solidFill>
                        </a:rPr>
                        <a:t>Налог на доходы физических лиц</a:t>
                      </a:r>
                    </a:p>
                    <a:p>
                      <a:pPr algn="just"/>
                      <a:r>
                        <a:rPr lang="ru-RU" sz="1200" b="1" dirty="0" smtClean="0">
                          <a:solidFill>
                            <a:schemeClr val="tx1"/>
                          </a:solidFill>
                        </a:rPr>
                        <a:t>Гл.  23 Налогового кодекса</a:t>
                      </a:r>
                      <a:r>
                        <a:rPr lang="ru-RU" sz="1200" b="0" dirty="0" smtClean="0">
                          <a:solidFill>
                            <a:schemeClr val="tx1"/>
                          </a:solidFill>
                        </a:rPr>
                        <a:t> </a:t>
                      </a:r>
                      <a:r>
                        <a:rPr lang="ru-RU" sz="1200" b="1" dirty="0" smtClean="0">
                          <a:solidFill>
                            <a:schemeClr val="tx1"/>
                          </a:solidFill>
                        </a:rPr>
                        <a:t>РФ, </a:t>
                      </a:r>
                      <a:r>
                        <a:rPr lang="ru-RU" sz="1200" b="0" dirty="0" smtClean="0">
                          <a:solidFill>
                            <a:schemeClr val="tx1"/>
                          </a:solidFill>
                        </a:rPr>
                        <a:t>ставка налога 13%, в отдельных случаях 9%,30% и 35%. </a:t>
                      </a:r>
                    </a:p>
                    <a:p>
                      <a:pPr algn="just"/>
                      <a:r>
                        <a:rPr lang="ru-RU" sz="1200" b="1" dirty="0" smtClean="0">
                          <a:solidFill>
                            <a:schemeClr val="tx1"/>
                          </a:solidFill>
                        </a:rPr>
                        <a:t>Предоставление налоговых вычетов</a:t>
                      </a:r>
                    </a:p>
                    <a:p>
                      <a:pPr algn="just"/>
                      <a:r>
                        <a:rPr lang="ru-RU" sz="1200" b="1" dirty="0" smtClean="0">
                          <a:solidFill>
                            <a:schemeClr val="tx1"/>
                          </a:solidFill>
                        </a:rPr>
                        <a:t>Социальные:</a:t>
                      </a:r>
                      <a:r>
                        <a:rPr lang="ru-RU" sz="12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200" b="1" dirty="0" smtClean="0">
                          <a:solidFill>
                            <a:schemeClr val="tx1"/>
                          </a:solidFill>
                        </a:rPr>
                        <a:t>Стандартные:</a:t>
                      </a:r>
                      <a:r>
                        <a:rPr lang="ru-RU" sz="1200" b="0" dirty="0" smtClean="0">
                          <a:solidFill>
                            <a:schemeClr val="tx1"/>
                          </a:solidFill>
                        </a:rPr>
                        <a:t> в том числе на детей</a:t>
                      </a:r>
                    </a:p>
                    <a:p>
                      <a:pPr algn="just"/>
                      <a:r>
                        <a:rPr lang="ru-RU" sz="1200" b="1" dirty="0" smtClean="0">
                          <a:solidFill>
                            <a:schemeClr val="tx1"/>
                          </a:solidFill>
                        </a:rPr>
                        <a:t>Профессиональные:</a:t>
                      </a:r>
                      <a:r>
                        <a:rPr lang="ru-RU" sz="1200" b="0" dirty="0" smtClean="0">
                          <a:solidFill>
                            <a:schemeClr val="tx1"/>
                          </a:solidFill>
                        </a:rPr>
                        <a:t> в том числе для нотариусов, адвокатов, лиц, получивших авторские вознаграждения</a:t>
                      </a:r>
                    </a:p>
                    <a:p>
                      <a:pPr algn="just"/>
                      <a:r>
                        <a:rPr lang="ru-RU" sz="1200" b="1" dirty="0" smtClean="0">
                          <a:solidFill>
                            <a:schemeClr val="tx1"/>
                          </a:solidFill>
                        </a:rPr>
                        <a:t>Имущественные:</a:t>
                      </a:r>
                      <a:r>
                        <a:rPr lang="ru-RU" sz="1200" b="0" dirty="0" smtClean="0">
                          <a:solidFill>
                            <a:schemeClr val="tx1"/>
                          </a:solidFill>
                        </a:rPr>
                        <a:t> в том числе на приобретение жилья </a:t>
                      </a:r>
                    </a:p>
                    <a:p>
                      <a:pPr algn="just"/>
                      <a:r>
                        <a:rPr lang="ru-RU" sz="1200" b="1" dirty="0" smtClean="0">
                          <a:solidFill>
                            <a:schemeClr val="tx1"/>
                          </a:solidFill>
                        </a:rPr>
                        <a:t>70% налога поступает в бюджет округа</a:t>
                      </a:r>
                      <a:endParaRPr lang="ru-RU" sz="1400" b="0" dirty="0"/>
                    </a:p>
                  </a:txBody>
                  <a:tcPr>
                    <a:solidFill>
                      <a:srgbClr val="FF7C80"/>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1350844252"/>
              </p:ext>
            </p:extLst>
          </p:nvPr>
        </p:nvGraphicFramePr>
        <p:xfrm>
          <a:off x="3929066" y="1500166"/>
          <a:ext cx="2571768" cy="2377440"/>
        </p:xfrm>
        <a:graphic>
          <a:graphicData uri="http://schemas.openxmlformats.org/drawingml/2006/table">
            <a:tbl>
              <a:tblPr firstRow="1" bandRow="1">
                <a:tableStyleId>{5C22544A-7EE6-4342-B048-85BDC9FD1C3A}</a:tableStyleId>
              </a:tblPr>
              <a:tblGrid>
                <a:gridCol w="2571768"/>
              </a:tblGrid>
              <a:tr h="2286016">
                <a:tc>
                  <a:txBody>
                    <a:bodyPr/>
                    <a:lstStyle/>
                    <a:p>
                      <a:pPr algn="ctr"/>
                      <a:r>
                        <a:rPr lang="ru-RU" sz="1400" b="0" dirty="0" smtClean="0">
                          <a:solidFill>
                            <a:schemeClr val="tx1"/>
                          </a:solidFill>
                        </a:rPr>
                        <a:t>Налог на имущество физических лиц</a:t>
                      </a:r>
                    </a:p>
                    <a:p>
                      <a:pPr algn="just"/>
                      <a:r>
                        <a:rPr lang="ru-RU" sz="1200" b="1" dirty="0" smtClean="0">
                          <a:solidFill>
                            <a:schemeClr val="tx1"/>
                          </a:solidFill>
                        </a:rPr>
                        <a:t>Гл. 32 Налогового кодекса РФ</a:t>
                      </a:r>
                    </a:p>
                    <a:p>
                      <a:pPr algn="just"/>
                      <a:r>
                        <a:rPr lang="ru-RU" sz="1200" b="0" dirty="0" smtClean="0">
                          <a:solidFill>
                            <a:schemeClr val="tx1"/>
                          </a:solidFill>
                        </a:rPr>
                        <a:t>Ставки налога утверждаются представительными органами муниципальных образований</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 округа</a:t>
                      </a:r>
                    </a:p>
                    <a:p>
                      <a:pPr algn="just"/>
                      <a:endParaRPr lang="ru-RU" sz="14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1458099699"/>
              </p:ext>
            </p:extLst>
          </p:nvPr>
        </p:nvGraphicFramePr>
        <p:xfrm>
          <a:off x="500042" y="6143636"/>
          <a:ext cx="2857520" cy="2786082"/>
        </p:xfrm>
        <a:graphic>
          <a:graphicData uri="http://schemas.openxmlformats.org/drawingml/2006/table">
            <a:tbl>
              <a:tblPr firstRow="1" bandRow="1">
                <a:tableStyleId>{5C22544A-7EE6-4342-B048-85BDC9FD1C3A}</a:tableStyleId>
              </a:tblPr>
              <a:tblGrid>
                <a:gridCol w="2857520"/>
              </a:tblGrid>
              <a:tr h="2786082">
                <a:tc>
                  <a:txBody>
                    <a:bodyPr/>
                    <a:lstStyle/>
                    <a:p>
                      <a:pPr algn="ctr"/>
                      <a:r>
                        <a:rPr lang="ru-RU" sz="1400" b="0" dirty="0" smtClean="0">
                          <a:solidFill>
                            <a:schemeClr val="tx1"/>
                          </a:solidFill>
                        </a:rPr>
                        <a:t>Земельный налог с физических лиц</a:t>
                      </a:r>
                    </a:p>
                    <a:p>
                      <a:pPr algn="just"/>
                      <a:r>
                        <a:rPr lang="ru-RU" sz="1200" b="0" dirty="0" smtClean="0">
                          <a:solidFill>
                            <a:schemeClr val="tx1"/>
                          </a:solidFill>
                        </a:rPr>
                        <a:t> </a:t>
                      </a:r>
                      <a:r>
                        <a:rPr lang="ru-RU" sz="1200" b="1" dirty="0" smtClean="0">
                          <a:solidFill>
                            <a:schemeClr val="tx1"/>
                          </a:solidFill>
                        </a:rPr>
                        <a:t>Гл. 31 Налогового кодекса РФ</a:t>
                      </a:r>
                    </a:p>
                    <a:p>
                      <a:pPr algn="just"/>
                      <a:r>
                        <a:rPr lang="ru-RU" sz="1200" b="0" dirty="0" smtClean="0">
                          <a:solidFill>
                            <a:schemeClr val="tx1"/>
                          </a:solidFill>
                        </a:rPr>
                        <a:t>Ставки налога утверждаются представительными органами муниципальных образований и зависят от кадастровой стоимости земельного участка </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 муниципального округа</a:t>
                      </a:r>
                    </a:p>
                    <a:p>
                      <a:pPr algn="just"/>
                      <a:endParaRPr lang="ru-RU" sz="1400" b="0" dirty="0">
                        <a:solidFill>
                          <a:schemeClr val="tx1"/>
                        </a:solidFill>
                      </a:endParaRPr>
                    </a:p>
                  </a:txBody>
                  <a:tcPr>
                    <a:solidFill>
                      <a:srgbClr val="00B0F0"/>
                    </a:solidFill>
                  </a:tcPr>
                </a:tc>
              </a:tr>
            </a:tbl>
          </a:graphicData>
        </a:graphic>
      </p:graphicFrame>
      <p:sp>
        <p:nvSpPr>
          <p:cNvPr id="9" name="TextBox 8"/>
          <p:cNvSpPr txBox="1"/>
          <p:nvPr/>
        </p:nvSpPr>
        <p:spPr>
          <a:xfrm>
            <a:off x="4000504" y="4286248"/>
            <a:ext cx="2500330" cy="4555093"/>
          </a:xfrm>
          <a:prstGeom prst="rect">
            <a:avLst/>
          </a:prstGeom>
          <a:solidFill>
            <a:srgbClr val="99FF99"/>
          </a:solidFill>
        </p:spPr>
        <p:txBody>
          <a:bodyPr wrap="square" rtlCol="0">
            <a:spAutoFit/>
          </a:bodyPr>
          <a:lstStyle/>
          <a:p>
            <a:r>
              <a:rPr lang="ru-RU" dirty="0" smtClean="0">
                <a:latin typeface="+mn-lt"/>
              </a:rPr>
              <a:t>Транспортный налог</a:t>
            </a:r>
          </a:p>
          <a:p>
            <a:pPr algn="just"/>
            <a:r>
              <a:rPr lang="ru-RU" sz="1200" b="1" dirty="0" smtClean="0">
                <a:latin typeface="+mn-lt"/>
              </a:rPr>
              <a:t>гл.28 Налогового кодекса РФ, Закон УР от 27.11.2002г. № 63-РЗ</a:t>
            </a:r>
          </a:p>
          <a:p>
            <a:r>
              <a:rPr lang="ru-RU" sz="1200" b="1" dirty="0" smtClean="0">
                <a:latin typeface="+mn-lt"/>
              </a:rPr>
              <a:t>Основные ставки:</a:t>
            </a:r>
          </a:p>
          <a:p>
            <a:pPr algn="just"/>
            <a:r>
              <a:rPr lang="ru-RU" sz="1200" dirty="0" smtClean="0">
                <a:latin typeface="+mn-lt"/>
              </a:rPr>
              <a:t>до 100 л.с. – 14 рублей</a:t>
            </a:r>
          </a:p>
          <a:p>
            <a:pPr algn="just"/>
            <a:r>
              <a:rPr lang="ru-RU" sz="1200" dirty="0" smtClean="0">
                <a:latin typeface="+mn-lt"/>
              </a:rPr>
              <a:t>101 – 150 л.с. – 29 рублей</a:t>
            </a:r>
          </a:p>
          <a:p>
            <a:pPr algn="just"/>
            <a:r>
              <a:rPr lang="ru-RU" sz="1200" dirty="0" smtClean="0">
                <a:latin typeface="+mn-lt"/>
              </a:rPr>
              <a:t>151 – 200 л.с. – 50 рублей</a:t>
            </a:r>
          </a:p>
          <a:p>
            <a:pPr algn="just"/>
            <a:r>
              <a:rPr lang="ru-RU" sz="1200" dirty="0" smtClean="0">
                <a:latin typeface="+mn-lt"/>
              </a:rPr>
              <a:t>201 – 250 л.с. – 75 рублей</a:t>
            </a:r>
          </a:p>
          <a:p>
            <a:pPr algn="just"/>
            <a:r>
              <a:rPr lang="ru-RU" sz="1200" dirty="0" smtClean="0">
                <a:latin typeface="+mn-lt"/>
              </a:rPr>
              <a:t>свыше 250 л.с. – 150 рублей</a:t>
            </a:r>
          </a:p>
          <a:p>
            <a:r>
              <a:rPr lang="ru-RU" sz="1200" b="1" dirty="0" smtClean="0">
                <a:latin typeface="+mn-lt"/>
              </a:rPr>
              <a:t>Освобождены от уплаты:</a:t>
            </a:r>
          </a:p>
          <a:p>
            <a:pPr algn="just"/>
            <a:r>
              <a:rPr lang="ru-RU" sz="1200" dirty="0" smtClean="0">
                <a:latin typeface="+mn-lt"/>
              </a:rPr>
              <a:t>Герои СССР, РФ, Соц. Труда, награжденные орденом Славы трех степеней, «чернобыльцы», ветераны ВОВ, инвалиды боевых  действий</a:t>
            </a:r>
          </a:p>
          <a:p>
            <a:r>
              <a:rPr lang="ru-RU" sz="1200" b="1" dirty="0" smtClean="0">
                <a:latin typeface="+mn-lt"/>
              </a:rPr>
              <a:t>Уплачивают 50% ставки</a:t>
            </a:r>
          </a:p>
          <a:p>
            <a:pPr algn="just"/>
            <a:r>
              <a:rPr lang="ru-RU" sz="1200" dirty="0" smtClean="0">
                <a:latin typeface="+mn-lt"/>
              </a:rPr>
              <a:t>пенсионеры, </a:t>
            </a:r>
            <a:r>
              <a:rPr lang="ru-RU" sz="1200" smtClean="0">
                <a:latin typeface="+mn-lt"/>
              </a:rPr>
              <a:t>многодетные семьи, лица</a:t>
            </a:r>
            <a:r>
              <a:rPr lang="ru-RU" sz="1200" dirty="0" smtClean="0">
                <a:latin typeface="+mn-lt"/>
              </a:rPr>
              <a:t>, достигшие возраста 55 лет для женщин и 60 дет для мужчин, ветераны боевых действий.</a:t>
            </a:r>
          </a:p>
          <a:p>
            <a:pPr algn="just"/>
            <a:r>
              <a:rPr lang="ru-RU" sz="1200" b="1" dirty="0" smtClean="0">
                <a:latin typeface="+mn-lt"/>
              </a:rPr>
              <a:t>100% налога поступает в бюджет УР    </a:t>
            </a:r>
            <a:endParaRPr lang="ru-RU" sz="1200" b="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sz="1600" b="1" dirty="0" smtClean="0">
                <a:latin typeface="Times New Roman" pitchFamily="18" charset="0"/>
              </a:rPr>
              <a:t>ОСНОВНЫЕ ПАРАМЕТРЫ БЮДЖЕТА МО «МУНИЦИПАЛЬНЫЙ ОКРУГ БАЛЕЗИНСКИЙ РАЙОН УДМУРТСКОЙ РЕСПУБЛИКИ» (тыс.руб.)</a:t>
            </a:r>
          </a:p>
        </p:txBody>
      </p:sp>
      <p:graphicFrame>
        <p:nvGraphicFramePr>
          <p:cNvPr id="206240" name="Group 416"/>
          <p:cNvGraphicFramePr>
            <a:graphicFrameLocks noGrp="1"/>
          </p:cNvGraphicFramePr>
          <p:nvPr>
            <p:ph idx="1"/>
            <p:extLst>
              <p:ext uri="{D42A27DB-BD31-4B8C-83A1-F6EECF244321}">
                <p14:modId xmlns:p14="http://schemas.microsoft.com/office/powerpoint/2010/main" xmlns="" val="3593727860"/>
              </p:ext>
            </p:extLst>
          </p:nvPr>
        </p:nvGraphicFramePr>
        <p:xfrm>
          <a:off x="357166" y="1643042"/>
          <a:ext cx="6157933" cy="5993071"/>
        </p:xfrm>
        <a:graphic>
          <a:graphicData uri="http://schemas.openxmlformats.org/drawingml/2006/table">
            <a:tbl>
              <a:tblPr/>
              <a:tblGrid>
                <a:gridCol w="1647811"/>
                <a:gridCol w="1066833"/>
                <a:gridCol w="1071570"/>
                <a:gridCol w="1214446"/>
                <a:gridCol w="1157273"/>
              </a:tblGrid>
              <a:tr h="242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Показатель</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2023 год (оценка)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2024 </a:t>
                      </a:r>
                      <a:r>
                        <a:rPr kumimoji="0" lang="ru-RU" sz="1400" b="0" i="0" u="none" strike="noStrike" cap="none" normalizeH="0" baseline="0" dirty="0" smtClean="0">
                          <a:ln>
                            <a:noFill/>
                          </a:ln>
                          <a:solidFill>
                            <a:schemeClr val="tx1"/>
                          </a:solidFill>
                          <a:effectLst/>
                          <a:latin typeface="Arial" charset="0"/>
                        </a:rPr>
                        <a:t>год</a:t>
                      </a: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2025 </a:t>
                      </a:r>
                      <a:r>
                        <a:rPr kumimoji="0" lang="ru-RU" sz="1400" b="0" i="0" u="none" strike="noStrike" cap="none" normalizeH="0" baseline="0" dirty="0" smtClean="0">
                          <a:ln>
                            <a:noFill/>
                          </a:ln>
                          <a:solidFill>
                            <a:schemeClr val="tx1"/>
                          </a:solidFill>
                          <a:effectLst/>
                          <a:latin typeface="Arial" charset="0"/>
                        </a:rPr>
                        <a:t>год</a:t>
                      </a: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2026 </a:t>
                      </a:r>
                      <a:r>
                        <a:rPr kumimoji="0" lang="ru-RU" sz="1400" b="0" i="0" u="none" strike="noStrike" cap="none" normalizeH="0" baseline="0" dirty="0" smtClean="0">
                          <a:ln>
                            <a:noFill/>
                          </a:ln>
                          <a:solidFill>
                            <a:schemeClr val="tx1"/>
                          </a:solidFill>
                          <a:effectLst/>
                          <a:latin typeface="Arial" charset="0"/>
                        </a:rPr>
                        <a:t>год</a:t>
                      </a: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доходов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1513282,0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1291546,6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1291125,5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1319748,1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Налоговые и неналоговые доходы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422852,0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450229,0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477925,0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517595,0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Безвозмездные поступления</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1090430,0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841317,6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813200,5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802153,1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расходов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1533756,0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1291546,6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1291125,5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1319748,1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Дефицит (-)/ </a:t>
                      </a:r>
                      <a:r>
                        <a:rPr kumimoji="0" lang="ru-RU" sz="1400" b="0" i="0" u="none" strike="noStrike" cap="none" normalizeH="0" baseline="0" dirty="0" err="1" smtClean="0">
                          <a:ln>
                            <a:noFill/>
                          </a:ln>
                          <a:solidFill>
                            <a:schemeClr val="tx1"/>
                          </a:solidFill>
                          <a:effectLst/>
                          <a:latin typeface="Arial" charset="0"/>
                        </a:rPr>
                        <a:t>профицит</a:t>
                      </a:r>
                      <a:r>
                        <a:rPr kumimoji="0" lang="ru-RU" sz="14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20474,0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5" name="Picture 421" descr="75b44b0e9c2e5d305fa323c6c51d3476_xl"/>
          <p:cNvPicPr>
            <a:picLocks noChangeAspect="1" noChangeArrowheads="1"/>
          </p:cNvPicPr>
          <p:nvPr/>
        </p:nvPicPr>
        <p:blipFill>
          <a:blip r:embed="rId2" cstate="print"/>
          <a:srcRect/>
          <a:stretch>
            <a:fillRect/>
          </a:stretch>
        </p:blipFill>
        <p:spPr bwMode="auto">
          <a:xfrm>
            <a:off x="404813" y="2339975"/>
            <a:ext cx="2087562"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Grp="1" noChangeArrowheads="1"/>
          </p:cNvSpPr>
          <p:nvPr>
            <p:ph type="title"/>
          </p:nvPr>
        </p:nvSpPr>
        <p:spPr>
          <a:xfrm>
            <a:off x="342900" y="366713"/>
            <a:ext cx="6172200" cy="533400"/>
          </a:xfrm>
        </p:spPr>
        <p:txBody>
          <a:bodyPr/>
          <a:lstStyle/>
          <a:p>
            <a:pPr eaLnBrk="1" hangingPunct="1"/>
            <a:r>
              <a:rPr lang="ru-RU" sz="1400" b="1" dirty="0" smtClean="0"/>
              <a:t>Муниципальный долг муниципального образования «Муниципальный округ </a:t>
            </a:r>
            <a:r>
              <a:rPr lang="ru-RU" sz="1400" b="1" dirty="0" err="1" smtClean="0"/>
              <a:t>Балезинский</a:t>
            </a:r>
            <a:r>
              <a:rPr lang="ru-RU" sz="1400" b="1" dirty="0" smtClean="0"/>
              <a:t> район Удмуртской Республики» (тыс.руб.)</a:t>
            </a:r>
          </a:p>
        </p:txBody>
      </p:sp>
      <p:graphicFrame>
        <p:nvGraphicFramePr>
          <p:cNvPr id="252005" name="Group 101"/>
          <p:cNvGraphicFramePr>
            <a:graphicFrameLocks noGrp="1"/>
          </p:cNvGraphicFramePr>
          <p:nvPr>
            <p:ph idx="1"/>
            <p:extLst>
              <p:ext uri="{D42A27DB-BD31-4B8C-83A1-F6EECF244321}">
                <p14:modId xmlns:p14="http://schemas.microsoft.com/office/powerpoint/2010/main" xmlns="" val="2446106625"/>
              </p:ext>
            </p:extLst>
          </p:nvPr>
        </p:nvGraphicFramePr>
        <p:xfrm>
          <a:off x="563096" y="971600"/>
          <a:ext cx="6172200" cy="3122056"/>
        </p:xfrm>
        <a:graphic>
          <a:graphicData uri="http://schemas.openxmlformats.org/drawingml/2006/table">
            <a:tbl>
              <a:tblPr/>
              <a:tblGrid>
                <a:gridCol w="2594866"/>
                <a:gridCol w="929178"/>
                <a:gridCol w="929178"/>
                <a:gridCol w="859489"/>
                <a:gridCol w="859489"/>
              </a:tblGrid>
              <a:tr h="1659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Наименование</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2024 года (уточненный план)</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2025 года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2026 </a:t>
                      </a:r>
                      <a:r>
                        <a:rPr kumimoji="0" lang="ru-RU" sz="1050" b="1" i="0" u="none" strike="noStrike" cap="none" normalizeH="0" baseline="0" dirty="0" smtClean="0">
                          <a:ln>
                            <a:noFill/>
                          </a:ln>
                          <a:solidFill>
                            <a:schemeClr val="tx1"/>
                          </a:solidFill>
                          <a:effectLst/>
                          <a:latin typeface="Arial" charset="0"/>
                        </a:rPr>
                        <a:t>года</a:t>
                      </a: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2027 </a:t>
                      </a:r>
                      <a:r>
                        <a:rPr kumimoji="0" lang="ru-RU" sz="1050" b="1" i="0" u="none" strike="noStrike" cap="none" normalizeH="0" baseline="0" dirty="0" smtClean="0">
                          <a:ln>
                            <a:noFill/>
                          </a:ln>
                          <a:solidFill>
                            <a:schemeClr val="tx1"/>
                          </a:solidFill>
                          <a:effectLst/>
                          <a:latin typeface="Arial" charset="0"/>
                        </a:rPr>
                        <a:t>года</a:t>
                      </a: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Верхний предел муниципального долга МО «Муниципальный округ </a:t>
                      </a:r>
                      <a:r>
                        <a:rPr kumimoji="0" lang="ru-RU" sz="1050" b="1" i="0" u="none" strike="noStrike" cap="none" normalizeH="0" baseline="0" dirty="0" err="1" smtClean="0">
                          <a:ln>
                            <a:noFill/>
                          </a:ln>
                          <a:solidFill>
                            <a:schemeClr val="tx1"/>
                          </a:solidFill>
                          <a:effectLst/>
                          <a:latin typeface="Arial" charset="0"/>
                        </a:rPr>
                        <a:t>Балезинский</a:t>
                      </a:r>
                      <a:r>
                        <a:rPr kumimoji="0" lang="ru-RU" sz="1050" b="1"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95826,6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95662,3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93819,8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93655,5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в том числе верхний предел долга по муниципальным гарантиям МО «Муниципальный округ </a:t>
                      </a:r>
                      <a:r>
                        <a:rPr kumimoji="0" lang="ru-RU" sz="1050" b="0" i="0" u="none" strike="noStrike" cap="none" normalizeH="0" baseline="0" dirty="0" err="1" smtClean="0">
                          <a:ln>
                            <a:noFill/>
                          </a:ln>
                          <a:solidFill>
                            <a:schemeClr val="tx1"/>
                          </a:solidFill>
                          <a:effectLst/>
                          <a:latin typeface="Arial" charset="0"/>
                        </a:rPr>
                        <a:t>Балезинский</a:t>
                      </a:r>
                      <a:r>
                        <a:rPr kumimoji="0" lang="ru-RU" sz="1050" b="0"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8" name="Picture 37" descr="799caf6cdc386b6a42e5abdc9b69ad42_L"/>
          <p:cNvPicPr>
            <a:picLocks noChangeAspect="1" noChangeArrowheads="1"/>
          </p:cNvPicPr>
          <p:nvPr/>
        </p:nvPicPr>
        <p:blipFill>
          <a:blip r:embed="rId2" cstate="print"/>
          <a:srcRect/>
          <a:stretch>
            <a:fillRect/>
          </a:stretch>
        </p:blipFill>
        <p:spPr bwMode="auto">
          <a:xfrm>
            <a:off x="571480" y="1043608"/>
            <a:ext cx="2232025" cy="1599566"/>
          </a:xfrm>
          <a:prstGeom prst="rect">
            <a:avLst/>
          </a:prstGeom>
          <a:noFill/>
          <a:ln w="9525">
            <a:noFill/>
            <a:miter lim="800000"/>
            <a:headEnd/>
            <a:tailEnd/>
          </a:ln>
        </p:spPr>
      </p:pic>
      <p:graphicFrame>
        <p:nvGraphicFramePr>
          <p:cNvPr id="252049" name="Group 145"/>
          <p:cNvGraphicFramePr>
            <a:graphicFrameLocks noGrp="1"/>
          </p:cNvGraphicFramePr>
          <p:nvPr>
            <p:extLst>
              <p:ext uri="{D42A27DB-BD31-4B8C-83A1-F6EECF244321}">
                <p14:modId xmlns:p14="http://schemas.microsoft.com/office/powerpoint/2010/main" xmlns="" val="1906388911"/>
              </p:ext>
            </p:extLst>
          </p:nvPr>
        </p:nvGraphicFramePr>
        <p:xfrm>
          <a:off x="357166" y="4786315"/>
          <a:ext cx="6143668" cy="3280310"/>
        </p:xfrm>
        <a:graphic>
          <a:graphicData uri="http://schemas.openxmlformats.org/drawingml/2006/table">
            <a:tbl>
              <a:tblPr/>
              <a:tblGrid>
                <a:gridCol w="1357322"/>
                <a:gridCol w="642942"/>
                <a:gridCol w="500066"/>
                <a:gridCol w="642942"/>
                <a:gridCol w="500066"/>
                <a:gridCol w="642942"/>
                <a:gridCol w="571504"/>
                <a:gridCol w="714380"/>
                <a:gridCol w="571504"/>
              </a:tblGrid>
              <a:tr h="64294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Наименование</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2024 года (уточненный план)</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2025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2026 </a:t>
                      </a:r>
                      <a:r>
                        <a:rPr kumimoji="0" lang="ru-RU" sz="900" b="1" i="0" u="none" strike="noStrike" cap="none" normalizeH="0" baseline="0" dirty="0" smtClean="0">
                          <a:ln>
                            <a:noFill/>
                          </a:ln>
                          <a:solidFill>
                            <a:schemeClr val="tx1"/>
                          </a:solidFill>
                          <a:effectLst/>
                          <a:latin typeface="Arial" charset="0"/>
                        </a:rPr>
                        <a:t>года</a:t>
                      </a: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На 1 января 2027 </a:t>
                      </a:r>
                      <a:r>
                        <a:rPr kumimoji="0" lang="ru-RU" sz="900" b="1" i="0" u="none" strike="noStrike" cap="none" normalizeH="0" baseline="0" dirty="0" smtClean="0">
                          <a:ln>
                            <a:noFill/>
                          </a:ln>
                          <a:solidFill>
                            <a:schemeClr val="tx1"/>
                          </a:solidFill>
                          <a:effectLst/>
                          <a:latin typeface="Arial" charset="0"/>
                        </a:rPr>
                        <a:t>года</a:t>
                      </a: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00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 %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Сумма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Доля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Бюджетные кредиты из бюджета Удмуртской Республики</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67504,8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70,4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67340,5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70,4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49186,1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52,4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32709,9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34,9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Кредиты, полученные от кредитных организаций</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28321,8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29,4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28321,8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29,6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44633,7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47,6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60945,6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charset="0"/>
                        </a:rPr>
                        <a:t>65,1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Муниципальный долг МО «Муниципальный округ </a:t>
                      </a:r>
                      <a:r>
                        <a:rPr kumimoji="0" lang="ru-RU" sz="900" b="1" i="0" u="none" strike="noStrike" cap="none" normalizeH="0" baseline="0" dirty="0" err="1" smtClean="0">
                          <a:ln>
                            <a:noFill/>
                          </a:ln>
                          <a:solidFill>
                            <a:schemeClr val="tx1"/>
                          </a:solidFill>
                          <a:effectLst/>
                          <a:latin typeface="Arial" charset="0"/>
                        </a:rPr>
                        <a:t>Балезинский</a:t>
                      </a:r>
                      <a:r>
                        <a:rPr kumimoji="0" lang="ru-RU" sz="900" b="1" i="0" u="none" strike="noStrike" cap="none" normalizeH="0" baseline="0" dirty="0" smtClean="0">
                          <a:ln>
                            <a:noFill/>
                          </a:ln>
                          <a:solidFill>
                            <a:schemeClr val="tx1"/>
                          </a:solidFill>
                          <a:effectLst/>
                          <a:latin typeface="Arial" charset="0"/>
                        </a:rPr>
                        <a:t> район Удмуртской Республики»</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95826,6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95662,3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charset="0"/>
                        </a:rPr>
                        <a:t>93819,8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900" b="1" i="0" u="none" strike="noStrike" cap="none" normalizeH="0" baseline="0" smtClean="0">
                          <a:ln>
                            <a:noFill/>
                          </a:ln>
                          <a:solidFill>
                            <a:schemeClr val="tx1"/>
                          </a:solidFill>
                          <a:effectLst/>
                          <a:latin typeface="Arial" charset="0"/>
                        </a:rPr>
                        <a:t>93655,5</a:t>
                      </a: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65" name="Text Box 104"/>
          <p:cNvSpPr txBox="1">
            <a:spLocks noChangeArrowheads="1"/>
          </p:cNvSpPr>
          <p:nvPr/>
        </p:nvSpPr>
        <p:spPr bwMode="auto">
          <a:xfrm>
            <a:off x="284162" y="4211960"/>
            <a:ext cx="6048375" cy="523220"/>
          </a:xfrm>
          <a:prstGeom prst="rect">
            <a:avLst/>
          </a:prstGeom>
          <a:noFill/>
          <a:ln w="9525">
            <a:noFill/>
            <a:miter lim="800000"/>
            <a:headEnd/>
            <a:tailEnd/>
          </a:ln>
        </p:spPr>
        <p:txBody>
          <a:bodyPr wrap="square">
            <a:spAutoFit/>
          </a:bodyPr>
          <a:lstStyle/>
          <a:p>
            <a:r>
              <a:rPr lang="ru-RU" b="1" dirty="0" smtClean="0"/>
              <a:t>Структура </a:t>
            </a:r>
            <a:r>
              <a:rPr lang="ru-RU" b="1" dirty="0"/>
              <a:t>муниципального долга МО </a:t>
            </a:r>
            <a:r>
              <a:rPr lang="ru-RU" b="1" dirty="0" smtClean="0"/>
              <a:t>«Муниципальный округ </a:t>
            </a:r>
            <a:r>
              <a:rPr lang="ru-RU" b="1" dirty="0" err="1" smtClean="0"/>
              <a:t>Балезинский</a:t>
            </a:r>
            <a:r>
              <a:rPr lang="ru-RU" b="1" dirty="0" smtClean="0"/>
              <a:t> район Удмуртской Республики» </a:t>
            </a:r>
            <a:r>
              <a:rPr lang="ru-RU" b="1" dirty="0"/>
              <a:t>(тыс.руб.)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42900" y="107950"/>
            <a:ext cx="6172200" cy="360363"/>
          </a:xfrm>
        </p:spPr>
        <p:txBody>
          <a:bodyPr/>
          <a:lstStyle/>
          <a:p>
            <a:pPr eaLnBrk="1" hangingPunct="1"/>
            <a:r>
              <a:rPr lang="ru-RU" sz="1400" b="1" dirty="0" smtClean="0">
                <a:latin typeface="Times New Roman" pitchFamily="18" charset="0"/>
              </a:rPr>
              <a:t>Доходы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(тыс.руб.)</a:t>
            </a:r>
          </a:p>
        </p:txBody>
      </p:sp>
      <p:graphicFrame>
        <p:nvGraphicFramePr>
          <p:cNvPr id="208324" name="Group 452"/>
          <p:cNvGraphicFramePr>
            <a:graphicFrameLocks noGrp="1"/>
          </p:cNvGraphicFramePr>
          <p:nvPr>
            <p:ph idx="1"/>
            <p:extLst>
              <p:ext uri="{D42A27DB-BD31-4B8C-83A1-F6EECF244321}">
                <p14:modId xmlns:p14="http://schemas.microsoft.com/office/powerpoint/2010/main" xmlns="" val="1696142183"/>
              </p:ext>
            </p:extLst>
          </p:nvPr>
        </p:nvGraphicFramePr>
        <p:xfrm>
          <a:off x="342900" y="539750"/>
          <a:ext cx="6172200" cy="8557427"/>
        </p:xfrm>
        <a:graphic>
          <a:graphicData uri="http://schemas.openxmlformats.org/drawingml/2006/table">
            <a:tbl>
              <a:tblPr/>
              <a:tblGrid>
                <a:gridCol w="2654300"/>
                <a:gridCol w="863600"/>
                <a:gridCol w="863600"/>
                <a:gridCol w="865188"/>
                <a:gridCol w="925512"/>
              </a:tblGrid>
              <a:tr h="575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 (оценка)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a:t>
                      </a:r>
                      <a:r>
                        <a:rPr kumimoji="0" lang="ru-RU" sz="1200" b="1" i="0" u="none" strike="noStrike" cap="none" normalizeH="0" baseline="0" dirty="0" smtClean="0">
                          <a:ln>
                            <a:noFill/>
                          </a:ln>
                          <a:solidFill>
                            <a:schemeClr val="tx1"/>
                          </a:solidFill>
                          <a:effectLst/>
                          <a:latin typeface="Arial" charset="0"/>
                        </a:rPr>
                        <a:t>год</a:t>
                      </a: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a:t>
                      </a:r>
                      <a:r>
                        <a:rPr kumimoji="0" lang="ru-RU" sz="1200" b="1" i="0" u="none" strike="noStrike" cap="none" normalizeH="0" baseline="0" dirty="0" smtClean="0">
                          <a:ln>
                            <a:noFill/>
                          </a:ln>
                          <a:solidFill>
                            <a:schemeClr val="tx1"/>
                          </a:solidFill>
                          <a:effectLst/>
                          <a:latin typeface="Arial" charset="0"/>
                        </a:rPr>
                        <a:t>год</a:t>
                      </a: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a:t>
                      </a:r>
                      <a:r>
                        <a:rPr kumimoji="0" lang="ru-RU" sz="1200" b="1" i="0" u="none" strike="noStrike" cap="none" normalizeH="0" baseline="0" dirty="0" smtClean="0">
                          <a:ln>
                            <a:noFill/>
                          </a:ln>
                          <a:solidFill>
                            <a:schemeClr val="tx1"/>
                          </a:solidFill>
                          <a:effectLst/>
                          <a:latin typeface="Arial" charset="0"/>
                        </a:rPr>
                        <a:t>год</a:t>
                      </a: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Налоговые и неналоговые доходы, из них:</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422 852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450 229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477 925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517 595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доходы,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335 780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396 039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421 979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Налог на доходы физ.лиц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335 780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396 039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421 979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в т.ч.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38 840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36 682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37 546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50 635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Акцизы под подакцизным товарам (продукции), производимым на территории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38 840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37 546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50 635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совокупный доход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8 665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9 265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9 739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10 178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 на имущество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5 902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5 902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5 902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Земельный налог</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12 042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11 822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11 822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11 822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2 508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2 400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2 400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8 619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8 865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8 969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8 969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Платежи при пользовании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2 220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продажи материальных и нематериальных ресурсов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3 125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1 600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1 700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Штрафы, санкции, возмещение ущерба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1 470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Безвозмездные поступления,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1090430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841317,6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813200,5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802153,1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Дотации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74 242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66 757,9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66 757,9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66 757,9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Субсидии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351 551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116 320,3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99 352,4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95 971,0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Субвенции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546 227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589 158,7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617 196,4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609 945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Иные межбюджетные трансферты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117 177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69 080,7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29 893,8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29 479,3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15132825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1291546,6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1291125,5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1319748,1</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42900" y="142845"/>
            <a:ext cx="6172200" cy="1000131"/>
          </a:xfrm>
        </p:spPr>
        <p:txBody>
          <a:bodyPr/>
          <a:lstStyle/>
          <a:p>
            <a:pPr eaLnBrk="1" hangingPunct="1"/>
            <a:r>
              <a:rPr lang="ru-RU" sz="1400" b="1" dirty="0" smtClean="0">
                <a:latin typeface="Times New Roman" pitchFamily="18" charset="0"/>
              </a:rPr>
              <a:t>Расходы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по разделам (подразделам) бюджетной классификации (тыс.руб.)</a:t>
            </a:r>
            <a:r>
              <a:rPr lang="ru-RU" sz="1200" dirty="0" smtClean="0">
                <a:latin typeface="Times New Roman" pitchFamily="18" charset="0"/>
              </a:rPr>
              <a:t> </a:t>
            </a:r>
          </a:p>
        </p:txBody>
      </p:sp>
      <p:graphicFrame>
        <p:nvGraphicFramePr>
          <p:cNvPr id="210358" name="Group 438"/>
          <p:cNvGraphicFramePr>
            <a:graphicFrameLocks noGrp="1"/>
          </p:cNvGraphicFramePr>
          <p:nvPr>
            <p:ph idx="1"/>
            <p:extLst>
              <p:ext uri="{D42A27DB-BD31-4B8C-83A1-F6EECF244321}">
                <p14:modId xmlns:p14="http://schemas.microsoft.com/office/powerpoint/2010/main" xmlns="" val="2525692954"/>
              </p:ext>
            </p:extLst>
          </p:nvPr>
        </p:nvGraphicFramePr>
        <p:xfrm>
          <a:off x="357166" y="1142976"/>
          <a:ext cx="6215106" cy="6310857"/>
        </p:xfrm>
        <a:graphic>
          <a:graphicData uri="http://schemas.openxmlformats.org/drawingml/2006/table">
            <a:tbl>
              <a:tblPr/>
              <a:tblGrid>
                <a:gridCol w="1933575"/>
                <a:gridCol w="792163"/>
                <a:gridCol w="865187"/>
                <a:gridCol w="863600"/>
                <a:gridCol w="863600"/>
                <a:gridCol w="896981"/>
              </a:tblGrid>
              <a:tr h="52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 (оценка)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a:t>
                      </a:r>
                      <a:r>
                        <a:rPr kumimoji="0" lang="ru-RU" sz="1200" b="1" i="0" u="none" strike="noStrike" cap="none" normalizeH="0" baseline="0" dirty="0" smtClean="0">
                          <a:ln>
                            <a:noFill/>
                          </a:ln>
                          <a:solidFill>
                            <a:schemeClr val="tx1"/>
                          </a:solidFill>
                          <a:effectLst/>
                          <a:latin typeface="Arial" charset="0"/>
                        </a:rPr>
                        <a:t>год</a:t>
                      </a: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a:t>
                      </a:r>
                      <a:r>
                        <a:rPr kumimoji="0" lang="ru-RU" sz="1200" b="1" i="0" u="none" strike="noStrike" cap="none" normalizeH="0" baseline="0" dirty="0" smtClean="0">
                          <a:ln>
                            <a:noFill/>
                          </a:ln>
                          <a:solidFill>
                            <a:schemeClr val="tx1"/>
                          </a:solidFill>
                          <a:effectLst/>
                          <a:latin typeface="Arial" charset="0"/>
                        </a:rPr>
                        <a:t>год</a:t>
                      </a: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138 262,0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168 635,7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145 603,4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147 329,4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2 137,0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2 200,0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2 400,0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1 632,0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1 663,1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1 679,7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1 696,5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53 559,0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53 794,5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54 375,4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54  943,8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Судебная система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7 217,0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7 179,9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7 250,2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7 321,2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Резервные фонды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73 690,0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103 759,2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79 958,6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80 745,1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11" name="Picture 387" descr="article616"/>
          <p:cNvPicPr>
            <a:picLocks noChangeAspect="1" noChangeArrowheads="1"/>
          </p:cNvPicPr>
          <p:nvPr/>
        </p:nvPicPr>
        <p:blipFill>
          <a:blip r:embed="rId2" cstate="print"/>
          <a:srcRect/>
          <a:stretch>
            <a:fillRect/>
          </a:stretch>
        </p:blipFill>
        <p:spPr bwMode="auto">
          <a:xfrm>
            <a:off x="1268760" y="1907704"/>
            <a:ext cx="143961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extLst>
              <p:ext uri="{D42A27DB-BD31-4B8C-83A1-F6EECF244321}">
                <p14:modId xmlns:p14="http://schemas.microsoft.com/office/powerpoint/2010/main" xmlns="" val="2804297930"/>
              </p:ext>
            </p:extLst>
          </p:nvPr>
        </p:nvGraphicFramePr>
        <p:xfrm>
          <a:off x="342900" y="141561"/>
          <a:ext cx="6300811" cy="8950919"/>
        </p:xfrm>
        <a:graphic>
          <a:graphicData uri="http://schemas.openxmlformats.org/drawingml/2006/table">
            <a:tbl>
              <a:tblPr/>
              <a:tblGrid>
                <a:gridCol w="1973865"/>
                <a:gridCol w="808670"/>
                <a:gridCol w="883215"/>
                <a:gridCol w="881595"/>
                <a:gridCol w="881595"/>
                <a:gridCol w="871871"/>
              </a:tblGrid>
              <a:tr h="161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17 232,0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3 388,4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3 408,4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3 438,4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17 136,0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3 381,3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3 401,3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3 431,3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безопасности и правоохранительной деятельности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98 000,0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112 214,1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122 270,7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135 359,7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Сельское хозяйство и рыболовство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3 281,0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Транспорт</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0408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Дорожное хозяйство (дорожные фонды)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93 999,0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110 871,1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120 927,7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134 016,7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138,0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11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Жилищно-коммунальное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0500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271 397,0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37 698,9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15 470,3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15 703,1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Жилищное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199 992,0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23 406,2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58 652,0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9 405,9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9 829,7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10 062,5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Благоустройство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12 640,0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4 761,4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4 761,4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4 761,4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жилищно-коммунального хозяйства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125,4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129,2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129,2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65" name="Picture 163" descr="0005-005-Uroki-selskokhozjajstvennogo-truda"/>
          <p:cNvPicPr>
            <a:picLocks noChangeAspect="1" noChangeArrowheads="1"/>
          </p:cNvPicPr>
          <p:nvPr/>
        </p:nvPicPr>
        <p:blipFill>
          <a:blip r:embed="rId2" cstate="print"/>
          <a:srcRect/>
          <a:stretch>
            <a:fillRect/>
          </a:stretch>
        </p:blipFill>
        <p:spPr bwMode="auto">
          <a:xfrm>
            <a:off x="1304863" y="3563888"/>
            <a:ext cx="1800101" cy="1224135"/>
          </a:xfrm>
          <a:prstGeom prst="rect">
            <a:avLst/>
          </a:prstGeom>
          <a:noFill/>
          <a:ln w="9525">
            <a:noFill/>
            <a:miter lim="800000"/>
            <a:headEnd/>
            <a:tailEnd/>
          </a:ln>
        </p:spPr>
      </p:pic>
      <p:pic>
        <p:nvPicPr>
          <p:cNvPr id="16466" name="Picture 214" descr="photo"/>
          <p:cNvPicPr>
            <a:picLocks noChangeAspect="1" noChangeArrowheads="1"/>
          </p:cNvPicPr>
          <p:nvPr/>
        </p:nvPicPr>
        <p:blipFill>
          <a:blip r:embed="rId3" cstate="print"/>
          <a:srcRect/>
          <a:stretch>
            <a:fillRect/>
          </a:stretch>
        </p:blipFill>
        <p:spPr bwMode="auto">
          <a:xfrm>
            <a:off x="1664903" y="6569521"/>
            <a:ext cx="1440061" cy="1152128"/>
          </a:xfrm>
          <a:prstGeom prst="rect">
            <a:avLst/>
          </a:prstGeom>
          <a:noFill/>
          <a:ln w="9525">
            <a:noFill/>
            <a:miter lim="800000"/>
            <a:headEnd/>
            <a:tailEnd/>
          </a:ln>
        </p:spPr>
      </p:pic>
      <p:pic>
        <p:nvPicPr>
          <p:cNvPr id="5" name="Picture 391" descr="0024-024-KAFEDRA-USTOJCHIVOSTI-EKONOMIKI-I-ZHIZNEOBESPECHENIJA-tel"/>
          <p:cNvPicPr>
            <a:picLocks noChangeAspect="1" noChangeArrowheads="1"/>
          </p:cNvPicPr>
          <p:nvPr/>
        </p:nvPicPr>
        <p:blipFill>
          <a:blip r:embed="rId4" cstate="print"/>
          <a:srcRect/>
          <a:stretch>
            <a:fillRect/>
          </a:stretch>
        </p:blipFill>
        <p:spPr bwMode="auto">
          <a:xfrm>
            <a:off x="2132856" y="395536"/>
            <a:ext cx="1944216" cy="1296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extLst>
              <p:ext uri="{D42A27DB-BD31-4B8C-83A1-F6EECF244321}">
                <p14:modId xmlns:p14="http://schemas.microsoft.com/office/powerpoint/2010/main" xmlns="" val="2351883894"/>
              </p:ext>
            </p:extLst>
          </p:nvPr>
        </p:nvGraphicFramePr>
        <p:xfrm>
          <a:off x="342900" y="179388"/>
          <a:ext cx="6172200" cy="8100377"/>
        </p:xfrm>
        <a:graphic>
          <a:graphicData uri="http://schemas.openxmlformats.org/drawingml/2006/table">
            <a:tbl>
              <a:tblPr/>
              <a:tblGrid>
                <a:gridCol w="1933575"/>
                <a:gridCol w="720477"/>
                <a:gridCol w="864096"/>
                <a:gridCol w="864096"/>
                <a:gridCol w="864096"/>
                <a:gridCol w="925860"/>
              </a:tblGrid>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3 177,0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охраны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854 849,0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820 799,7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820 057,9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816 536,8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185 021,0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182 742,1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190 520,5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189 325,5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553 893,0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552 009,0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576 519,6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571 947,6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Дополнительное образование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40 646,0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36 753,7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42 526,3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44 664,3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2 983,0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3 862,5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3 787,4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3 837,6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72 306,0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45 432,4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6 704,1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6 761,7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101 332,0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97 461,3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122 289,8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128 241,9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98 262,0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94 153,7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118 949,4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124 868,5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культуры 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3 373,3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96" name="Picture 187" descr="427568_html_3a506771"/>
          <p:cNvPicPr>
            <a:picLocks noChangeAspect="1" noChangeArrowheads="1"/>
          </p:cNvPicPr>
          <p:nvPr/>
        </p:nvPicPr>
        <p:blipFill>
          <a:blip r:embed="rId2" cstate="print"/>
          <a:srcRect/>
          <a:stretch>
            <a:fillRect/>
          </a:stretch>
        </p:blipFill>
        <p:spPr bwMode="auto">
          <a:xfrm>
            <a:off x="764704" y="2411760"/>
            <a:ext cx="1728192" cy="1079500"/>
          </a:xfrm>
          <a:prstGeom prst="rect">
            <a:avLst/>
          </a:prstGeom>
          <a:noFill/>
          <a:ln w="9525">
            <a:noFill/>
            <a:miter lim="800000"/>
            <a:headEnd/>
            <a:tailEnd/>
          </a:ln>
        </p:spPr>
      </p:pic>
      <p:pic>
        <p:nvPicPr>
          <p:cNvPr id="17497" name="Picture 195" descr="e84ad42f7063b46ecd6ffb9aef0ae394"/>
          <p:cNvPicPr>
            <a:picLocks noChangeAspect="1" noChangeArrowheads="1"/>
          </p:cNvPicPr>
          <p:nvPr/>
        </p:nvPicPr>
        <p:blipFill>
          <a:blip r:embed="rId3" cstate="print"/>
          <a:srcRect/>
          <a:stretch>
            <a:fillRect/>
          </a:stretch>
        </p:blipFill>
        <p:spPr bwMode="auto">
          <a:xfrm>
            <a:off x="500042" y="5786446"/>
            <a:ext cx="2643182" cy="1714512"/>
          </a:xfrm>
          <a:prstGeom prst="rect">
            <a:avLst/>
          </a:prstGeom>
          <a:noFill/>
          <a:ln w="9525">
            <a:noFill/>
            <a:miter lim="800000"/>
            <a:headEnd/>
            <a:tailEnd/>
          </a:ln>
        </p:spPr>
      </p:pic>
      <p:pic>
        <p:nvPicPr>
          <p:cNvPr id="8" name="Рисунок 7" descr="kisspng-earth-environmental-protection-energy-conservation-green-earth-5a84de9937c9c1.1434943915186571772285.jpg"/>
          <p:cNvPicPr>
            <a:picLocks noChangeAspect="1"/>
          </p:cNvPicPr>
          <p:nvPr/>
        </p:nvPicPr>
        <p:blipFill>
          <a:blip r:embed="rId4" cstate="print"/>
          <a:stretch>
            <a:fillRect/>
          </a:stretch>
        </p:blipFill>
        <p:spPr>
          <a:xfrm>
            <a:off x="980728" y="395536"/>
            <a:ext cx="1728192" cy="12961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extLst>
              <p:ext uri="{D42A27DB-BD31-4B8C-83A1-F6EECF244321}">
                <p14:modId xmlns:p14="http://schemas.microsoft.com/office/powerpoint/2010/main" xmlns="" val="1186798202"/>
              </p:ext>
            </p:extLst>
          </p:nvPr>
        </p:nvGraphicFramePr>
        <p:xfrm>
          <a:off x="357166" y="392317"/>
          <a:ext cx="6172200" cy="5851697"/>
        </p:xfrm>
        <a:graphic>
          <a:graphicData uri="http://schemas.openxmlformats.org/drawingml/2006/table">
            <a:tbl>
              <a:tblPr/>
              <a:tblGrid>
                <a:gridCol w="1933575"/>
                <a:gridCol w="792163"/>
                <a:gridCol w="865187"/>
                <a:gridCol w="863600"/>
                <a:gridCol w="863600"/>
                <a:gridCol w="854075"/>
              </a:tblGrid>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16 268,0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15 355,6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11 405,9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6 139,5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Пенсионное обеспечение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2 027,0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1 986,8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1 986,8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1 986,8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Социальное обеспечение населения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3 601,3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2 581,6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1 222,0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Охрана семьи и детства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10 997,0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9 767,6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6 837,5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2 930,7</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Физическая культура и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27 725,0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28 353,5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30 344,6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31 124,9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Физическая культура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15 182,0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12617,6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12 764,7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12 914,8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Массовый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315,5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Спорт высших достижений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11 863,0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15 419,9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17 264,3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17 894,5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Обслуживание государственного и муниципального долга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3 179,0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5 015,4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4 032,6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4 032,6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5 015,4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4 032,6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4 032,6</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27" name="Picture 108" descr="799caf6cdc386b6a42e5abdc9b69ad42_L"/>
          <p:cNvPicPr>
            <a:picLocks noChangeAspect="1" noChangeArrowheads="1"/>
          </p:cNvPicPr>
          <p:nvPr/>
        </p:nvPicPr>
        <p:blipFill>
          <a:blip r:embed="rId2" cstate="print"/>
          <a:srcRect/>
          <a:stretch>
            <a:fillRect/>
          </a:stretch>
        </p:blipFill>
        <p:spPr bwMode="auto">
          <a:xfrm>
            <a:off x="2000240" y="4714876"/>
            <a:ext cx="1728217" cy="1080120"/>
          </a:xfrm>
          <a:prstGeom prst="rect">
            <a:avLst/>
          </a:prstGeom>
          <a:noFill/>
          <a:ln w="9525">
            <a:noFill/>
            <a:miter lim="800000"/>
            <a:headEnd/>
            <a:tailEnd/>
          </a:ln>
        </p:spPr>
      </p:pic>
      <p:pic>
        <p:nvPicPr>
          <p:cNvPr id="18528" name="Picture 119" descr="548aae9858533_1418374808"/>
          <p:cNvPicPr>
            <a:picLocks noChangeAspect="1" noChangeArrowheads="1"/>
          </p:cNvPicPr>
          <p:nvPr/>
        </p:nvPicPr>
        <p:blipFill>
          <a:blip r:embed="rId3" cstate="print"/>
          <a:srcRect/>
          <a:stretch>
            <a:fillRect/>
          </a:stretch>
        </p:blipFill>
        <p:spPr bwMode="auto">
          <a:xfrm>
            <a:off x="2065606" y="6300192"/>
            <a:ext cx="2515521" cy="1800200"/>
          </a:xfrm>
          <a:prstGeom prst="rect">
            <a:avLst/>
          </a:prstGeom>
          <a:noFill/>
          <a:ln w="9525">
            <a:noFill/>
            <a:miter lim="800000"/>
            <a:headEnd/>
            <a:tailEnd/>
          </a:ln>
        </p:spPr>
      </p:pic>
      <p:pic>
        <p:nvPicPr>
          <p:cNvPr id="18529" name="Picture 120" descr="9b4332dc218fec643161fb515083ce19"/>
          <p:cNvPicPr>
            <a:picLocks noChangeAspect="1" noChangeArrowheads="1"/>
          </p:cNvPicPr>
          <p:nvPr/>
        </p:nvPicPr>
        <p:blipFill>
          <a:blip r:embed="rId4" cstate="print"/>
          <a:srcRect/>
          <a:stretch>
            <a:fillRect/>
          </a:stretch>
        </p:blipFill>
        <p:spPr bwMode="auto">
          <a:xfrm>
            <a:off x="1700808" y="2483768"/>
            <a:ext cx="1881179" cy="1285884"/>
          </a:xfrm>
          <a:prstGeom prst="rect">
            <a:avLst/>
          </a:prstGeom>
          <a:noFill/>
          <a:ln w="9525">
            <a:noFill/>
            <a:miter lim="800000"/>
            <a:headEnd/>
            <a:tailEnd/>
          </a:ln>
        </p:spPr>
      </p:pic>
      <p:pic>
        <p:nvPicPr>
          <p:cNvPr id="6" name="Picture 199" descr="img6"/>
          <p:cNvPicPr>
            <a:picLocks noChangeAspect="1" noChangeArrowheads="1"/>
          </p:cNvPicPr>
          <p:nvPr/>
        </p:nvPicPr>
        <p:blipFill>
          <a:blip r:embed="rId5" cstate="print"/>
          <a:srcRect/>
          <a:stretch>
            <a:fillRect/>
          </a:stretch>
        </p:blipFill>
        <p:spPr bwMode="auto">
          <a:xfrm>
            <a:off x="1052736" y="611560"/>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50"/>
            <a:ext cx="6172200" cy="749274"/>
          </a:xfrm>
        </p:spPr>
        <p:txBody>
          <a:bodyPr/>
          <a:lstStyle/>
          <a:p>
            <a:pPr eaLnBrk="1" hangingPunct="1"/>
            <a:r>
              <a:rPr lang="ru-RU" sz="1600" b="1" dirty="0" smtClean="0">
                <a:latin typeface="Times New Roman" pitchFamily="18" charset="0"/>
              </a:rPr>
              <a:t>Расходы бюджета МО «Муниципальный округ </a:t>
            </a:r>
            <a:r>
              <a:rPr lang="ru-RU" sz="1600" b="1" dirty="0" err="1" smtClean="0">
                <a:latin typeface="Times New Roman" pitchFamily="18" charset="0"/>
              </a:rPr>
              <a:t>Балезинский</a:t>
            </a:r>
            <a:r>
              <a:rPr lang="ru-RU" sz="1600" b="1" dirty="0" smtClean="0">
                <a:latin typeface="Times New Roman" pitchFamily="18" charset="0"/>
              </a:rPr>
              <a:t> район Удмуртской Республики»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312394" y="827088"/>
            <a:ext cx="6429420" cy="7816878"/>
          </a:xfrm>
          <a:prstGeom prst="rect">
            <a:avLst/>
          </a:prstGeom>
          <a:noFill/>
          <a:ln w="9525">
            <a:noFill/>
            <a:miter lim="800000"/>
            <a:headEnd/>
            <a:tailEnd/>
          </a:ln>
        </p:spPr>
      </p:pic>
      <p:graphicFrame>
        <p:nvGraphicFramePr>
          <p:cNvPr id="223526" name="Group 294"/>
          <p:cNvGraphicFramePr>
            <a:graphicFrameLocks noGrp="1"/>
          </p:cNvGraphicFramePr>
          <p:nvPr>
            <p:extLst>
              <p:ext uri="{D42A27DB-BD31-4B8C-83A1-F6EECF244321}">
                <p14:modId xmlns:p14="http://schemas.microsoft.com/office/powerpoint/2010/main" xmlns="" val="3109034810"/>
              </p:ext>
            </p:extLst>
          </p:nvPr>
        </p:nvGraphicFramePr>
        <p:xfrm>
          <a:off x="214290" y="1142976"/>
          <a:ext cx="6215107" cy="7519891"/>
        </p:xfrm>
        <a:graphic>
          <a:graphicData uri="http://schemas.openxmlformats.org/drawingml/2006/table">
            <a:tbl>
              <a:tblPr/>
              <a:tblGrid>
                <a:gridCol w="3214711"/>
                <a:gridCol w="1000132"/>
                <a:gridCol w="1000132"/>
                <a:gridCol w="1000132"/>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6 238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5 468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4 592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5 187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30 363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30 797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31 291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3 605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4 593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4 914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1 048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Обслуживание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155</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133453"/>
          </a:xfrm>
        </p:spPr>
        <p:txBody>
          <a:bodyPr/>
          <a:lstStyle/>
          <a:p>
            <a:r>
              <a:rPr lang="ru-RU" sz="1400" b="1" dirty="0" smtClean="0"/>
              <a:t>Расходы бюджета МО «Муниципальный округ </a:t>
            </a:r>
            <a:r>
              <a:rPr lang="ru-RU" sz="1400" b="1" dirty="0" err="1" smtClean="0"/>
              <a:t>Балезинский</a:t>
            </a:r>
            <a:r>
              <a:rPr lang="ru-RU" sz="1400" b="1" dirty="0" smtClean="0"/>
              <a:t> район Удмуртской Республики» на реализацию национальных (федеральных) проектов (тыс.руб.) </a:t>
            </a:r>
            <a:endParaRPr lang="ru-RU" sz="1400" dirty="0"/>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xmlns="" val="2432360028"/>
              </p:ext>
            </p:extLst>
          </p:nvPr>
        </p:nvGraphicFramePr>
        <p:xfrm>
          <a:off x="342900" y="1500167"/>
          <a:ext cx="6172199" cy="7429551"/>
        </p:xfrm>
        <a:graphic>
          <a:graphicData uri="http://schemas.openxmlformats.org/drawingml/2006/table">
            <a:tbl>
              <a:tblPr/>
              <a:tblGrid>
                <a:gridCol w="727554"/>
                <a:gridCol w="2220858"/>
                <a:gridCol w="1044204"/>
                <a:gridCol w="1135379"/>
                <a:gridCol w="1044204"/>
              </a:tblGrid>
              <a:tr h="507540">
                <a:tc>
                  <a:txBody>
                    <a:bodyPr/>
                    <a:lstStyle/>
                    <a:p>
                      <a:pPr marR="342900" algn="ctr">
                        <a:spcAft>
                          <a:spcPts val="0"/>
                        </a:spcAft>
                      </a:pPr>
                      <a:r>
                        <a:rPr lang="ru-RU" sz="1200" b="1" dirty="0">
                          <a:latin typeface="Times New Roman"/>
                          <a:ea typeface="Times New Roman"/>
                        </a:rPr>
                        <a:t>№</a:t>
                      </a:r>
                      <a:endParaRPr lang="ru-RU" sz="1200" dirty="0">
                        <a:latin typeface="Times New Roman"/>
                        <a:ea typeface="Times New Roman"/>
                      </a:endParaRPr>
                    </a:p>
                    <a:p>
                      <a:pPr marR="342900" algn="ctr">
                        <a:spcAft>
                          <a:spcPts val="0"/>
                        </a:spcAft>
                      </a:pP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Наименование проекта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2024</a:t>
                      </a:r>
                      <a:endParaRPr lang="ru-RU" sz="1200" dirty="0">
                        <a:latin typeface="Times New Roman"/>
                        <a:ea typeface="Times New Roman"/>
                      </a:endParaRPr>
                    </a:p>
                    <a:p>
                      <a:pPr marR="342900" algn="ctr">
                        <a:spcAft>
                          <a:spcPts val="0"/>
                        </a:spcAft>
                      </a:pPr>
                      <a:r>
                        <a:rPr lang="ru-RU" sz="1200" b="1" dirty="0">
                          <a:latin typeface="Times New Roman"/>
                          <a:ea typeface="Times New Roman"/>
                        </a:rPr>
                        <a:t> 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2025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2026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r>
              <a:tr h="1097317">
                <a:tc>
                  <a:txBody>
                    <a:bodyPr/>
                    <a:lstStyle/>
                    <a:p>
                      <a:pPr marR="342900" algn="just">
                        <a:spcAft>
                          <a:spcPts val="0"/>
                        </a:spcAft>
                      </a:pPr>
                      <a:r>
                        <a:rPr lang="ru-RU" sz="1200" b="1" dirty="0">
                          <a:latin typeface="Times New Roman"/>
                          <a:ea typeface="Times New Roman"/>
                        </a:rPr>
                        <a:t>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1" dirty="0">
                          <a:latin typeface="Times New Roman"/>
                          <a:ea typeface="Times New Roman"/>
                        </a:rPr>
                        <a:t>Национальный проект «Демография</a:t>
                      </a:r>
                      <a:r>
                        <a:rPr lang="ru-RU" sz="1200" b="1" dirty="0" smtClean="0">
                          <a:latin typeface="Times New Roman"/>
                          <a:ea typeface="Times New Roman"/>
                        </a:rPr>
                        <a:t>», федеральный проект «Финансовая поддержка семей при рождении детей»</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7 164,4</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5 015,1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2 149,3</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558211">
                <a:tc>
                  <a:txBody>
                    <a:bodyPr/>
                    <a:lstStyle/>
                    <a:p>
                      <a:pPr marR="342900" algn="just">
                        <a:spcAft>
                          <a:spcPts val="0"/>
                        </a:spcAft>
                      </a:pPr>
                      <a:r>
                        <a:rPr lang="ru-RU" sz="1200" b="1" dirty="0">
                          <a:latin typeface="Times New Roman"/>
                          <a:ea typeface="Times New Roman"/>
                        </a:rPr>
                        <a:t>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Национальный проект «Жилье  и городская среда</a:t>
                      </a:r>
                      <a:r>
                        <a:rPr lang="ru-RU" sz="1200" b="1" dirty="0" smtClean="0">
                          <a:latin typeface="Times New Roman"/>
                          <a:ea typeface="Times New Roman"/>
                        </a:rPr>
                        <a:t>»</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22 728,7</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16422">
                <a:tc>
                  <a:txBody>
                    <a:bodyPr/>
                    <a:lstStyle/>
                    <a:p>
                      <a:pPr marR="342900" algn="just">
                        <a:spcAft>
                          <a:spcPts val="0"/>
                        </a:spcAft>
                      </a:pPr>
                      <a:r>
                        <a:rPr lang="ru-RU" sz="1200" b="0" dirty="0" smtClean="0">
                          <a:latin typeface="Times New Roman"/>
                          <a:ea typeface="Times New Roman"/>
                        </a:rPr>
                        <a:t>2.1</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rPr>
                        <a:t>Федеральный проект «Обеспечение устойчивого сокращения непригодного для проживания жилищного фонда»</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22 656,2</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67540">
                <a:tc>
                  <a:txBody>
                    <a:bodyPr/>
                    <a:lstStyle/>
                    <a:p>
                      <a:pPr marR="342900" algn="just">
                        <a:spcAft>
                          <a:spcPts val="0"/>
                        </a:spcAft>
                      </a:pPr>
                      <a:r>
                        <a:rPr lang="ru-RU" sz="1200" dirty="0" smtClean="0">
                          <a:latin typeface="Times New Roman"/>
                          <a:ea typeface="Times New Roman"/>
                        </a:rPr>
                        <a:t>2.2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Федеральный проект «Формирование комфортной городской среды»</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72,5</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4505">
                <a:tc>
                  <a:txBody>
                    <a:bodyPr/>
                    <a:lstStyle/>
                    <a:p>
                      <a:pPr marR="342900" algn="just">
                        <a:spcAft>
                          <a:spcPts val="0"/>
                        </a:spcAft>
                      </a:pPr>
                      <a:r>
                        <a:rPr lang="ru-RU" sz="1200" b="1" dirty="0">
                          <a:latin typeface="Times New Roman"/>
                          <a:ea typeface="Times New Roman"/>
                        </a:rPr>
                        <a:t>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smtClean="0">
                          <a:latin typeface="Times New Roman"/>
                          <a:ea typeface="Times New Roman"/>
                        </a:rPr>
                        <a:t>Национальный </a:t>
                      </a:r>
                      <a:r>
                        <a:rPr lang="ru-RU" sz="1200" b="1" dirty="0">
                          <a:latin typeface="Times New Roman"/>
                          <a:ea typeface="Times New Roman"/>
                        </a:rPr>
                        <a:t>проект «Образование», федеральный проект «Успех каждого ребенка»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4 404,3</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3 669,9</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3 669,9</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01917">
                <a:tc>
                  <a:txBody>
                    <a:bodyPr/>
                    <a:lstStyle/>
                    <a:p>
                      <a:pPr marR="342900" algn="just">
                        <a:spcAft>
                          <a:spcPts val="0"/>
                        </a:spcAft>
                      </a:pPr>
                      <a:r>
                        <a:rPr lang="ru-RU" sz="1200" b="0" dirty="0" smtClean="0">
                          <a:latin typeface="Times New Roman"/>
                          <a:ea typeface="Times New Roman"/>
                        </a:rPr>
                        <a:t>3.1</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Федеральный проект «Успех каждого ребенка»</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611,2</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28,4</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28,4</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14505">
                <a:tc>
                  <a:txBody>
                    <a:bodyPr/>
                    <a:lstStyle/>
                    <a:p>
                      <a:pPr marR="342900" algn="just">
                        <a:spcAft>
                          <a:spcPts val="0"/>
                        </a:spcAft>
                      </a:pPr>
                      <a:r>
                        <a:rPr lang="ru-RU" sz="1200" b="0" dirty="0" smtClean="0">
                          <a:latin typeface="Times New Roman"/>
                          <a:ea typeface="Times New Roman"/>
                        </a:rPr>
                        <a:t>3.2</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Федеральный проект «Развитие системы поддержки молодежи («Молодежь России»)»</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151,6</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0,0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50799">
                <a:tc>
                  <a:txBody>
                    <a:bodyPr/>
                    <a:lstStyle/>
                    <a:p>
                      <a:pPr marR="342900" algn="just">
                        <a:spcAft>
                          <a:spcPts val="0"/>
                        </a:spcAft>
                      </a:pPr>
                      <a:r>
                        <a:rPr lang="ru-RU" sz="1200" b="0" dirty="0" smtClean="0">
                          <a:latin typeface="Times New Roman"/>
                          <a:ea typeface="Times New Roman"/>
                        </a:rPr>
                        <a:t>3.3</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Федеральный проект «Патриотическое воспитание граждан Российской Федерации»</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3 641,5</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3 641,5</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0" dirty="0" smtClean="0">
                          <a:latin typeface="Times New Roman"/>
                          <a:ea typeface="Times New Roman"/>
                        </a:rPr>
                        <a:t>3 641,5</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6765">
                <a:tc>
                  <a:txBody>
                    <a:bodyPr/>
                    <a:lstStyle/>
                    <a:p>
                      <a:pPr marR="342900" algn="just">
                        <a:spcAft>
                          <a:spcPts val="0"/>
                        </a:spcAft>
                      </a:pPr>
                      <a:r>
                        <a:rPr lang="ru-RU" sz="1200" b="1" dirty="0" smtClean="0">
                          <a:latin typeface="Times New Roman"/>
                          <a:ea typeface="Times New Roman"/>
                        </a:rPr>
                        <a:t>4.</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Национальный проект «Культура», федеральный проект «Творческие люди»</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1,1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1,1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1,1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66713"/>
            <a:ext cx="6172200" cy="377825"/>
          </a:xfrm>
        </p:spPr>
        <p:txBody>
          <a:bodyPr/>
          <a:lstStyle/>
          <a:p>
            <a:pPr eaLnBrk="1" hangingPunct="1"/>
            <a:r>
              <a:rPr lang="ru-RU" sz="1400" b="1" smtClean="0">
                <a:latin typeface="Times New Roman" pitchFamily="18" charset="0"/>
              </a:rPr>
              <a:t>АЗБУКА БЮДЖЕТА</a:t>
            </a:r>
          </a:p>
        </p:txBody>
      </p:sp>
      <p:sp>
        <p:nvSpPr>
          <p:cNvPr id="5123" name="Rectangle 3"/>
          <p:cNvSpPr>
            <a:spLocks noGrp="1" noChangeArrowheads="1"/>
          </p:cNvSpPr>
          <p:nvPr>
            <p:ph type="body" idx="1"/>
          </p:nvPr>
        </p:nvSpPr>
        <p:spPr>
          <a:xfrm>
            <a:off x="514350" y="827088"/>
            <a:ext cx="5772150" cy="7777162"/>
          </a:xfrm>
        </p:spPr>
        <p:txBody>
          <a:bodyPr/>
          <a:lstStyle/>
          <a:p>
            <a:pPr algn="just" eaLnBrk="1" hangingPunct="1"/>
            <a:r>
              <a:rPr lang="ru-RU" sz="1400" b="1" dirty="0" smtClean="0">
                <a:solidFill>
                  <a:srgbClr val="CC0000"/>
                </a:solidFill>
                <a:latin typeface="Times New Roman" pitchFamily="18" charset="0"/>
              </a:rPr>
              <a:t>Бюджет</a:t>
            </a:r>
            <a:r>
              <a:rPr lang="ru-RU" sz="1400" dirty="0" smtClean="0">
                <a:latin typeface="Times New Roman" pitchFamily="18" charset="0"/>
              </a:rPr>
              <a:t> – (от </a:t>
            </a:r>
            <a:r>
              <a:rPr lang="ru-RU" sz="1400" dirty="0" err="1" smtClean="0">
                <a:latin typeface="Times New Roman" pitchFamily="18" charset="0"/>
              </a:rPr>
              <a:t>старонормандского</a:t>
            </a:r>
            <a:r>
              <a:rPr lang="ru-RU" sz="1400" dirty="0" smtClean="0">
                <a:latin typeface="Times New Roman" pitchFamily="18" charset="0"/>
              </a:rPr>
              <a:t> </a:t>
            </a:r>
            <a:r>
              <a:rPr lang="en-US" sz="1400" dirty="0" err="1" smtClean="0">
                <a:latin typeface="Times New Roman" pitchFamily="18" charset="0"/>
              </a:rPr>
              <a:t>bougette</a:t>
            </a:r>
            <a:r>
              <a:rPr lang="en-US" sz="1400" dirty="0" smtClean="0">
                <a:latin typeface="Times New Roman" pitchFamily="18" charset="0"/>
              </a:rPr>
              <a:t> </a:t>
            </a:r>
            <a:r>
              <a:rPr lang="ru-RU" sz="1400" dirty="0" smtClean="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eaLnBrk="1" hangingPunct="1"/>
            <a:r>
              <a:rPr lang="ru-RU" sz="1400" b="1" dirty="0" smtClean="0">
                <a:solidFill>
                  <a:srgbClr val="CC0000"/>
                </a:solidFill>
                <a:latin typeface="Times New Roman" pitchFamily="18" charset="0"/>
              </a:rPr>
              <a:t>Бюджет муниципального образования</a:t>
            </a:r>
            <a:r>
              <a:rPr lang="ru-RU" sz="1400" dirty="0" smtClean="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eaLnBrk="1" hangingPunct="1"/>
            <a:r>
              <a:rPr lang="ru-RU" sz="1400" b="1" dirty="0" smtClean="0">
                <a:solidFill>
                  <a:srgbClr val="CC0000"/>
                </a:solidFill>
                <a:latin typeface="Times New Roman" pitchFamily="18" charset="0"/>
              </a:rPr>
              <a:t>Государственное (муниципальное) учреждение</a:t>
            </a:r>
            <a:r>
              <a:rPr lang="ru-RU" sz="1400" dirty="0" smtClean="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r>
              <a:rPr lang="ru-RU" sz="1400" b="1" dirty="0" smtClean="0">
                <a:latin typeface="Times New Roman" pitchFamily="18" charset="0"/>
              </a:rPr>
              <a:t>Бюджетное учреждение</a:t>
            </a:r>
            <a:r>
              <a:rPr lang="ru-RU" sz="1400" dirty="0" smtClean="0">
                <a:latin typeface="Times New Roman" pitchFamily="18"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культуры, социальной защиты, занятости населения, физической культуры и спорта, а также в иных сферах. </a:t>
            </a:r>
            <a:r>
              <a:rPr lang="ru-RU" sz="1400" b="1" dirty="0" smtClean="0">
                <a:latin typeface="Times New Roman" pitchFamily="18" charset="0"/>
              </a:rPr>
              <a:t>Автономное учреждение</a:t>
            </a:r>
            <a:r>
              <a:rPr lang="ru-RU" sz="1400" dirty="0" smtClean="0">
                <a:latin typeface="Times New Roman" pitchFamily="18"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r>
              <a:rPr lang="ru-RU" sz="1400" b="1" dirty="0" smtClean="0">
                <a:latin typeface="Times New Roman" pitchFamily="18" charset="0"/>
              </a:rPr>
              <a:t>Казенное учреждение</a:t>
            </a:r>
            <a:r>
              <a:rPr lang="ru-RU" sz="1400" dirty="0" smtClean="0">
                <a:latin typeface="Times New Roman" pitchFamily="18"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251521"/>
            <a:ext cx="6172200" cy="432047"/>
          </a:xfrm>
        </p:spPr>
        <p:txBody>
          <a:bodyPr/>
          <a:lstStyle/>
          <a:p>
            <a:r>
              <a:rPr lang="ru-RU" sz="1200" b="1" dirty="0" smtClean="0"/>
              <a:t>Структура расходов бюджета МО «Муниципальный округ </a:t>
            </a:r>
            <a:r>
              <a:rPr lang="ru-RU" sz="1200" b="1" dirty="0" err="1" smtClean="0"/>
              <a:t>Балезинский</a:t>
            </a:r>
            <a:r>
              <a:rPr lang="ru-RU" sz="1200" b="1" dirty="0" smtClean="0"/>
              <a:t> район Удмуртской Республики»</a:t>
            </a:r>
            <a:endParaRPr lang="ru-RU" sz="1200" b="1" dirty="0"/>
          </a:p>
        </p:txBody>
      </p:sp>
      <p:graphicFrame>
        <p:nvGraphicFramePr>
          <p:cNvPr id="9" name="Таблица 8"/>
          <p:cNvGraphicFramePr>
            <a:graphicFrameLocks noGrp="1"/>
          </p:cNvGraphicFramePr>
          <p:nvPr>
            <p:ph type="tbl" idx="1"/>
            <p:extLst>
              <p:ext uri="{D42A27DB-BD31-4B8C-83A1-F6EECF244321}">
                <p14:modId xmlns:p14="http://schemas.microsoft.com/office/powerpoint/2010/main" xmlns="" val="4272562963"/>
              </p:ext>
            </p:extLst>
          </p:nvPr>
        </p:nvGraphicFramePr>
        <p:xfrm>
          <a:off x="342900" y="755577"/>
          <a:ext cx="6229372" cy="2048006"/>
        </p:xfrm>
        <a:graphic>
          <a:graphicData uri="http://schemas.openxmlformats.org/drawingml/2006/table">
            <a:tbl>
              <a:tblPr firstRow="1" bandRow="1">
                <a:effectLst>
                  <a:outerShdw blurRad="50800" dist="38100" dir="16200000" rotWithShape="0">
                    <a:prstClr val="black">
                      <a:alpha val="40000"/>
                    </a:prstClr>
                  </a:outerShdw>
                </a:effectLst>
                <a:tableStyleId>{F5AB1C69-6EDB-4FF4-983F-18BD219EF322}</a:tableStyleId>
              </a:tblPr>
              <a:tblGrid>
                <a:gridCol w="1585902"/>
                <a:gridCol w="928694"/>
                <a:gridCol w="571504"/>
                <a:gridCol w="928694"/>
                <a:gridCol w="571504"/>
                <a:gridCol w="1071570"/>
                <a:gridCol w="571504"/>
              </a:tblGrid>
              <a:tr h="432047">
                <a:tc>
                  <a:txBody>
                    <a:bodyPr/>
                    <a:lstStyle/>
                    <a:p>
                      <a:r>
                        <a:rPr lang="ru-RU" sz="1100" b="1" dirty="0" smtClean="0">
                          <a:solidFill>
                            <a:schemeClr val="tx1"/>
                          </a:solidFill>
                        </a:rPr>
                        <a:t>Показатель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2024 г., тыс.руб.</a:t>
                      </a:r>
                      <a:endParaRPr lang="ru-RU" sz="1100" b="0"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solidFill>
                            <a:schemeClr val="tx1"/>
                          </a:solidFill>
                        </a:rPr>
                        <a:t>Доля,%</a:t>
                      </a:r>
                      <a:endParaRPr lang="ru-RU" sz="1100" b="1"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2025 г., тыс.руб.</a:t>
                      </a: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smtClean="0">
                          <a:solidFill>
                            <a:schemeClr val="tx1"/>
                          </a:solidFill>
                        </a:rPr>
                        <a:t>2026 г., тыс.руб.</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482">
                <a:tc>
                  <a:txBody>
                    <a:bodyPr/>
                    <a:lstStyle/>
                    <a:p>
                      <a:r>
                        <a:rPr lang="ru-RU" sz="1100" b="1" dirty="0" smtClean="0">
                          <a:solidFill>
                            <a:schemeClr val="tx1"/>
                          </a:solidFill>
                        </a:rPr>
                        <a:t>РАСХОДЫ ВСЕГО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1 291 546,6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1 277 507,5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1 290 530,1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4795">
                <a:tc>
                  <a:txBody>
                    <a:bodyPr/>
                    <a:lstStyle/>
                    <a:p>
                      <a:r>
                        <a:rPr lang="ru-RU" sz="1100" b="1" dirty="0" smtClean="0">
                          <a:solidFill>
                            <a:schemeClr val="tx1"/>
                          </a:solidFill>
                        </a:rPr>
                        <a:t>Расходы по муниципальным программам</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1 268 381,4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1 274 723,8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1 287 537,2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9369">
                <a:tc>
                  <a:txBody>
                    <a:bodyPr/>
                    <a:lstStyle/>
                    <a:p>
                      <a:r>
                        <a:rPr lang="ru-RU" sz="1100" b="1" dirty="0" err="1" smtClean="0">
                          <a:solidFill>
                            <a:schemeClr val="tx1"/>
                          </a:solidFill>
                        </a:rPr>
                        <a:t>Непрограммные</a:t>
                      </a:r>
                      <a:r>
                        <a:rPr lang="ru-RU" sz="1100" b="1" dirty="0" smtClean="0">
                          <a:solidFill>
                            <a:schemeClr val="tx1"/>
                          </a:solidFill>
                        </a:rPr>
                        <a:t>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23 165,2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2 783,7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2 992,9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500042" y="3635896"/>
            <a:ext cx="6000792" cy="646331"/>
          </a:xfrm>
          <a:prstGeom prst="rect">
            <a:avLst/>
          </a:prstGeom>
          <a:noFill/>
        </p:spPr>
        <p:txBody>
          <a:bodyPr wrap="square" rtlCol="0">
            <a:spAutoFit/>
          </a:bodyPr>
          <a:lstStyle/>
          <a:p>
            <a:r>
              <a:rPr lang="ru-RU" sz="1200" b="1" dirty="0" smtClean="0">
                <a:latin typeface="+mj-lt"/>
              </a:rPr>
              <a:t>Расходы бюджета МО «Муниципальный округ </a:t>
            </a:r>
            <a:r>
              <a:rPr lang="ru-RU" sz="1200" b="1" dirty="0" err="1" smtClean="0">
                <a:latin typeface="+mj-lt"/>
              </a:rPr>
              <a:t>Балезинский</a:t>
            </a:r>
            <a:r>
              <a:rPr lang="ru-RU" sz="1200" b="1" dirty="0" smtClean="0">
                <a:latin typeface="+mj-lt"/>
              </a:rPr>
              <a:t> район Удмуртской Республики» на реализацию муниципальных программ (</a:t>
            </a:r>
            <a:r>
              <a:rPr lang="ru-RU" sz="1200" b="1" dirty="0" err="1" smtClean="0">
                <a:latin typeface="+mj-lt"/>
              </a:rPr>
              <a:t>тыс.руб</a:t>
            </a:r>
            <a:r>
              <a:rPr lang="ru-RU" sz="1200" b="1" dirty="0" smtClean="0">
                <a:latin typeface="+mj-lt"/>
              </a:rPr>
              <a:t>.) </a:t>
            </a:r>
            <a:endParaRPr lang="ru-RU" sz="1200" b="1" dirty="0">
              <a:latin typeface="+mj-lt"/>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645039077"/>
              </p:ext>
            </p:extLst>
          </p:nvPr>
        </p:nvGraphicFramePr>
        <p:xfrm>
          <a:off x="428604" y="4283968"/>
          <a:ext cx="5952724" cy="3977640"/>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1643074"/>
                <a:gridCol w="1000132"/>
                <a:gridCol w="1005262"/>
                <a:gridCol w="1080120"/>
                <a:gridCol w="1224136"/>
              </a:tblGrid>
              <a:tr h="585568">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2024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1578">
                <a:tc>
                  <a:txBody>
                    <a:bodyPr/>
                    <a:lstStyle/>
                    <a:p>
                      <a:r>
                        <a:rPr lang="ru-RU" sz="1100" b="1" dirty="0" smtClean="0">
                          <a:solidFill>
                            <a:schemeClr val="tx1"/>
                          </a:solidFill>
                        </a:rPr>
                        <a:t>Развитие образования и воспитание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845 840,7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844 049,7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837 300,5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00077">
                <a:tc>
                  <a:txBody>
                    <a:bodyPr/>
                    <a:lstStyle/>
                    <a:p>
                      <a:r>
                        <a:rPr lang="ru-RU" sz="1100" b="1" dirty="0" smtClean="0">
                          <a:solidFill>
                            <a:schemeClr val="tx1"/>
                          </a:solidFill>
                        </a:rPr>
                        <a:t>Охрана здоровья и формирование здорового образа жизни населения, профилактика немедицинского потребления наркотиков и других </a:t>
                      </a:r>
                      <a:r>
                        <a:rPr lang="ru-RU" sz="1100" b="1" dirty="0" err="1" smtClean="0">
                          <a:solidFill>
                            <a:schemeClr val="tx1"/>
                          </a:solidFill>
                        </a:rPr>
                        <a:t>психоактивных</a:t>
                      </a:r>
                      <a:r>
                        <a:rPr lang="ru-RU" sz="1100" b="1" dirty="0" smtClean="0">
                          <a:solidFill>
                            <a:schemeClr val="tx1"/>
                          </a:solidFill>
                        </a:rPr>
                        <a:t> веществ </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0200000000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12 958,5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13 105,2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13 255,13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4392">
                <a:tc>
                  <a:txBody>
                    <a:bodyPr/>
                    <a:lstStyle/>
                    <a:p>
                      <a:r>
                        <a:rPr lang="ru-RU" sz="1100" b="1" dirty="0" smtClean="0">
                          <a:solidFill>
                            <a:schemeClr val="tx1"/>
                          </a:solidFill>
                        </a:rPr>
                        <a:t>Развитие культуры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0300000000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97 461,3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122 289,8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128 241,8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732792">
                <a:tc>
                  <a:txBody>
                    <a:bodyPr/>
                    <a:lstStyle/>
                    <a:p>
                      <a:r>
                        <a:rPr lang="ru-RU" sz="1100" b="1" dirty="0" smtClean="0">
                          <a:solidFill>
                            <a:schemeClr val="tx1"/>
                          </a:solidFill>
                        </a:rPr>
                        <a:t>Создание условий для устойчивого экономического развития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0500000000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1940154942"/>
              </p:ext>
            </p:extLst>
          </p:nvPr>
        </p:nvGraphicFramePr>
        <p:xfrm>
          <a:off x="620688" y="323528"/>
          <a:ext cx="5760640" cy="6322673"/>
        </p:xfrm>
        <a:graphic>
          <a:graphicData uri="http://schemas.openxmlformats.org/drawingml/2006/table">
            <a:tbl>
              <a:tblPr firstRow="1" bandRow="1">
                <a:tableStyleId>{F5AB1C69-6EDB-4FF4-983F-18BD219EF322}</a:tableStyleId>
              </a:tblPr>
              <a:tblGrid>
                <a:gridCol w="1714514"/>
                <a:gridCol w="1022360"/>
                <a:gridCol w="928694"/>
                <a:gridCol w="1000132"/>
                <a:gridCol w="1094940"/>
              </a:tblGrid>
              <a:tr h="785816">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2024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5752">
                <a:tc>
                  <a:txBody>
                    <a:bodyPr/>
                    <a:lstStyle/>
                    <a:p>
                      <a:r>
                        <a:rPr lang="ru-RU" sz="1100" b="1" dirty="0" smtClean="0">
                          <a:solidFill>
                            <a:schemeClr val="tx1"/>
                          </a:solidFill>
                        </a:rPr>
                        <a:t>Безопасность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0600000000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3 830,2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3 850,3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3 880,3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00066">
                <a:tc>
                  <a:txBody>
                    <a:bodyPr/>
                    <a:lstStyle/>
                    <a:p>
                      <a:r>
                        <a:rPr lang="ru-RU" sz="1100" b="1" dirty="0" smtClean="0">
                          <a:solidFill>
                            <a:schemeClr val="tx1"/>
                          </a:solidFill>
                        </a:rPr>
                        <a:t>Муниципальное хозяйство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0700000000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158 411,2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143 057,7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154 971,3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11076">
                <a:tc>
                  <a:txBody>
                    <a:bodyPr/>
                    <a:lstStyle/>
                    <a:p>
                      <a:r>
                        <a:rPr lang="ru-RU" sz="1100" b="1" dirty="0" smtClean="0">
                          <a:solidFill>
                            <a:schemeClr val="tx1"/>
                          </a:solidFill>
                        </a:rPr>
                        <a:t>Энергосбережение  и повышение энергетической эффективности МО «</a:t>
                      </a:r>
                      <a:r>
                        <a:rPr lang="ru-RU" sz="1100" b="1" dirty="0" err="1" smtClean="0">
                          <a:solidFill>
                            <a:schemeClr val="tx1"/>
                          </a:solidFill>
                        </a:rPr>
                        <a:t>Балезинский</a:t>
                      </a:r>
                      <a:r>
                        <a:rPr lang="ru-RU" sz="1100" b="1" dirty="0" smtClean="0">
                          <a:solidFill>
                            <a:schemeClr val="tx1"/>
                          </a:solidFill>
                        </a:rPr>
                        <a:t> район»</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0800000000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8,0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0560">
                <a:tc>
                  <a:txBody>
                    <a:bodyPr/>
                    <a:lstStyle/>
                    <a:p>
                      <a:r>
                        <a:rPr lang="ru-RU" sz="1100" b="1" dirty="0" smtClean="0">
                          <a:solidFill>
                            <a:schemeClr val="tx1"/>
                          </a:solidFill>
                        </a:rPr>
                        <a:t>Муниципальное управление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136 540,1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137 984,8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139 439,7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Управление муниципальными финансами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13 326,4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10 373,3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10 435,2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err="1" smtClean="0">
                          <a:solidFill>
                            <a:schemeClr val="tx1"/>
                          </a:solidFill>
                        </a:rPr>
                        <a:t>Непрограммные</a:t>
                      </a:r>
                      <a:r>
                        <a:rPr lang="ru-RU" sz="1100" b="1" dirty="0" smtClean="0">
                          <a:solidFill>
                            <a:schemeClr val="tx1"/>
                          </a:solidFill>
                        </a:rPr>
                        <a:t> направления расходов</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23 165,2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2 783,7 </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2 992,9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ИТОГО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1 291 546,6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1 277 507,5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smtClean="0">
                          <a:solidFill>
                            <a:schemeClr val="tx1"/>
                          </a:solidFill>
                        </a:rPr>
                        <a:t>1 290 530,1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72"/>
            <a:ext cx="6172200" cy="503239"/>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1" y="2700339"/>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организация предоставления, повышение качества и                доступности дошкольного, общего, дополнительного образования детей на территории муниципального образования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создание условий для успешной      социализации и самореализации детей и молодежи.</a:t>
            </a:r>
          </a:p>
          <a:p>
            <a:pPr eaLnBrk="1" hangingPunct="1">
              <a:buFontTx/>
              <a:buNone/>
            </a:pPr>
            <a:r>
              <a:rPr lang="ru-RU" sz="1400" b="1" dirty="0" smtClean="0">
                <a:latin typeface="Times New Roman" pitchFamily="18" charset="0"/>
              </a:rPr>
              <a:t>                    </a:t>
            </a:r>
          </a:p>
        </p:txBody>
      </p:sp>
      <p:graphicFrame>
        <p:nvGraphicFramePr>
          <p:cNvPr id="230528" name="Group 128"/>
          <p:cNvGraphicFramePr>
            <a:graphicFrameLocks noGrp="1"/>
          </p:cNvGraphicFramePr>
          <p:nvPr>
            <p:ph sz="half" idx="2"/>
            <p:extLst>
              <p:ext uri="{D42A27DB-BD31-4B8C-83A1-F6EECF244321}">
                <p14:modId xmlns="" xmlns:p14="http://schemas.microsoft.com/office/powerpoint/2010/main" val="3379831254"/>
              </p:ext>
            </p:extLst>
          </p:nvPr>
        </p:nvGraphicFramePr>
        <p:xfrm>
          <a:off x="500046" y="6000764"/>
          <a:ext cx="6167459" cy="2428893"/>
        </p:xfrm>
        <a:graphic>
          <a:graphicData uri="http://schemas.openxmlformats.org/drawingml/2006/table">
            <a:tbl>
              <a:tblPr/>
              <a:tblGrid>
                <a:gridCol w="3505022"/>
                <a:gridCol w="733611"/>
                <a:gridCol w="642942"/>
                <a:gridCol w="642942"/>
                <a:gridCol w="642942"/>
              </a:tblGrid>
              <a:tr h="717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получающих дошкольную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Таблица 7"/>
          <p:cNvGraphicFramePr>
            <a:graphicFrameLocks noGrp="1"/>
          </p:cNvGraphicFramePr>
          <p:nvPr>
            <p:extLst>
              <p:ext uri="{D42A27DB-BD31-4B8C-83A1-F6EECF244321}">
                <p14:modId xmlns="" xmlns:p14="http://schemas.microsoft.com/office/powerpoint/2010/main" val="48117628"/>
              </p:ext>
            </p:extLst>
          </p:nvPr>
        </p:nvGraphicFramePr>
        <p:xfrm>
          <a:off x="285731" y="3769045"/>
          <a:ext cx="6286540" cy="1288731"/>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35719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648651">
                <a:tc vMerge="1">
                  <a:txBody>
                    <a:bodyPr/>
                    <a:lstStyle/>
                    <a:p>
                      <a:endParaRPr lang="ru-RU" dirty="0"/>
                    </a:p>
                  </a:txBody>
                  <a:tcPr/>
                </a:tc>
                <a:tc>
                  <a:txBody>
                    <a:bodyPr/>
                    <a:lstStyle/>
                    <a:p>
                      <a:endParaRPr lang="ru-RU" sz="1200" b="1" i="1" dirty="0" smtClean="0">
                        <a:latin typeface="Times New Roman" pitchFamily="18" charset="0"/>
                        <a:cs typeface="Times New Roman" pitchFamily="18" charset="0"/>
                      </a:endParaRPr>
                    </a:p>
                    <a:p>
                      <a:pPr algn="ctr"/>
                      <a:r>
                        <a:rPr lang="ru-RU" sz="1200" b="0" i="0" dirty="0" smtClean="0">
                          <a:latin typeface="Times New Roman" pitchFamily="18" charset="0"/>
                          <a:cs typeface="Times New Roman" pitchFamily="18" charset="0"/>
                        </a:rPr>
                        <a:t>709 014,4</a:t>
                      </a:r>
                      <a:endParaRPr lang="ru-RU" sz="1200" b="0" i="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845 840,7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844 049,7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837 300,5</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2" y="5500730"/>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0077.jpg"/>
          <p:cNvPicPr>
            <a:picLocks noChangeAspect="1"/>
          </p:cNvPicPr>
          <p:nvPr/>
        </p:nvPicPr>
        <p:blipFill>
          <a:blip r:embed="rId2" cstate="print"/>
          <a:stretch>
            <a:fillRect/>
          </a:stretch>
        </p:blipFill>
        <p:spPr>
          <a:xfrm>
            <a:off x="285728" y="642910"/>
            <a:ext cx="2214578" cy="1500198"/>
          </a:xfrm>
          <a:prstGeom prst="rect">
            <a:avLst/>
          </a:prstGeom>
        </p:spPr>
      </p:pic>
      <p:pic>
        <p:nvPicPr>
          <p:cNvPr id="11" name="Рисунок 10" descr="image_image_4246456-1.jpg"/>
          <p:cNvPicPr>
            <a:picLocks noChangeAspect="1"/>
          </p:cNvPicPr>
          <p:nvPr/>
        </p:nvPicPr>
        <p:blipFill>
          <a:blip r:embed="rId3" cstate="print"/>
          <a:stretch>
            <a:fillRect/>
          </a:stretch>
        </p:blipFill>
        <p:spPr>
          <a:xfrm>
            <a:off x="2357430" y="642910"/>
            <a:ext cx="2143140" cy="1375150"/>
          </a:xfrm>
          <a:prstGeom prst="rect">
            <a:avLst/>
          </a:prstGeom>
        </p:spPr>
      </p:pic>
      <p:pic>
        <p:nvPicPr>
          <p:cNvPr id="12" name="Picture 7" descr="0019-019-CHastnoe-obrazovanie"/>
          <p:cNvPicPr>
            <a:picLocks noChangeAspect="1" noChangeArrowheads="1"/>
          </p:cNvPicPr>
          <p:nvPr/>
        </p:nvPicPr>
        <p:blipFill>
          <a:blip r:embed="rId4" cstate="print"/>
          <a:srcRect/>
          <a:stretch>
            <a:fillRect/>
          </a:stretch>
        </p:blipFill>
        <p:spPr bwMode="auto">
          <a:xfrm>
            <a:off x="4429132" y="571472"/>
            <a:ext cx="2214578" cy="1674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extLst>
              <p:ext uri="{D42A27DB-BD31-4B8C-83A1-F6EECF244321}">
                <p14:modId xmlns="" xmlns:p14="http://schemas.microsoft.com/office/powerpoint/2010/main" val="122932099"/>
              </p:ext>
            </p:extLst>
          </p:nvPr>
        </p:nvGraphicFramePr>
        <p:xfrm>
          <a:off x="357167" y="642911"/>
          <a:ext cx="6238897" cy="7858181"/>
        </p:xfrm>
        <a:graphic>
          <a:graphicData uri="http://schemas.openxmlformats.org/drawingml/2006/table">
            <a:tbl>
              <a:tblPr/>
              <a:tblGrid>
                <a:gridCol w="3095625"/>
                <a:gridCol w="785818"/>
                <a:gridCol w="857256"/>
                <a:gridCol w="714380"/>
                <a:gridCol w="785818"/>
              </a:tblGrid>
              <a:tr h="750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extLst>
              <p:ext uri="{D42A27DB-BD31-4B8C-83A1-F6EECF244321}">
                <p14:modId xmlns="" xmlns:p14="http://schemas.microsoft.com/office/powerpoint/2010/main" val="4199825677"/>
              </p:ext>
            </p:extLst>
          </p:nvPr>
        </p:nvGraphicFramePr>
        <p:xfrm>
          <a:off x="333375" y="107957"/>
          <a:ext cx="6167459" cy="4712531"/>
        </p:xfrm>
        <a:graphic>
          <a:graphicData uri="http://schemas.openxmlformats.org/drawingml/2006/table">
            <a:tbl>
              <a:tblPr/>
              <a:tblGrid>
                <a:gridCol w="2952749"/>
                <a:gridCol w="785818"/>
                <a:gridCol w="857256"/>
                <a:gridCol w="857256"/>
                <a:gridCol w="714380"/>
              </a:tblGrid>
              <a:tr h="691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20,0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83,0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Рисунок 4" descr="FZWIyEwjfjs.jpg"/>
          <p:cNvPicPr>
            <a:picLocks noChangeAspect="1"/>
          </p:cNvPicPr>
          <p:nvPr/>
        </p:nvPicPr>
        <p:blipFill>
          <a:blip r:embed="rId2" cstate="print"/>
          <a:stretch>
            <a:fillRect/>
          </a:stretch>
        </p:blipFill>
        <p:spPr>
          <a:xfrm>
            <a:off x="214290" y="4929190"/>
            <a:ext cx="3429024" cy="2428892"/>
          </a:xfrm>
          <a:prstGeom prst="rect">
            <a:avLst/>
          </a:prstGeom>
        </p:spPr>
      </p:pic>
      <p:pic>
        <p:nvPicPr>
          <p:cNvPr id="6" name="Рисунок 5" descr="lqhaafhqcdg.jpg"/>
          <p:cNvPicPr>
            <a:picLocks noChangeAspect="1"/>
          </p:cNvPicPr>
          <p:nvPr/>
        </p:nvPicPr>
        <p:blipFill>
          <a:blip r:embed="rId3"/>
          <a:stretch>
            <a:fillRect/>
          </a:stretch>
        </p:blipFill>
        <p:spPr>
          <a:xfrm>
            <a:off x="3286124" y="6429388"/>
            <a:ext cx="3429024" cy="235745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2" y="2500331"/>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условий для развития физической культуры и спорта на территории </a:t>
            </a:r>
            <a:r>
              <a:rPr lang="ru-RU" sz="1400" dirty="0" err="1" smtClean="0">
                <a:latin typeface="Times New Roman" pitchFamily="18" charset="0"/>
              </a:rPr>
              <a:t>Балезинского</a:t>
            </a:r>
            <a:r>
              <a:rPr lang="ru-RU" sz="1400" dirty="0" smtClean="0">
                <a:latin typeface="Times New Roman" pitchFamily="18" charset="0"/>
              </a:rPr>
              <a:t> района. Профилактика и противодействие незаконному обороту наркотических средств и психотропных веществ</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graphicFrame>
        <p:nvGraphicFramePr>
          <p:cNvPr id="232558" name="Group 110"/>
          <p:cNvGraphicFramePr>
            <a:graphicFrameLocks noGrp="1"/>
          </p:cNvGraphicFramePr>
          <p:nvPr>
            <p:ph sz="half" idx="2"/>
            <p:extLst>
              <p:ext uri="{D42A27DB-BD31-4B8C-83A1-F6EECF244321}">
                <p14:modId xmlns="" xmlns:p14="http://schemas.microsoft.com/office/powerpoint/2010/main" val="3977118766"/>
              </p:ext>
            </p:extLst>
          </p:nvPr>
        </p:nvGraphicFramePr>
        <p:xfrm>
          <a:off x="642920" y="5643570"/>
          <a:ext cx="5880121" cy="3404238"/>
        </p:xfrm>
        <a:graphic>
          <a:graphicData uri="http://schemas.openxmlformats.org/drawingml/2006/table">
            <a:tbl>
              <a:tblPr/>
              <a:tblGrid>
                <a:gridCol w="2928958"/>
                <a:gridCol w="714380"/>
                <a:gridCol w="714380"/>
                <a:gridCol w="785818"/>
                <a:gridCol w="736585"/>
              </a:tblGrid>
              <a:tr h="668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ед.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0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97880381"/>
              </p:ext>
            </p:extLst>
          </p:nvPr>
        </p:nvGraphicFramePr>
        <p:xfrm>
          <a:off x="428606" y="3714744"/>
          <a:ext cx="6143665" cy="1561464"/>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36450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12 253,0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12 958,5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13 105,2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13 255,3</a:t>
                      </a:r>
                    </a:p>
                  </a:txBody>
                  <a:tcPr/>
                </a:tc>
              </a:tr>
            </a:tbl>
          </a:graphicData>
        </a:graphic>
      </p:graphicFrame>
      <p:sp>
        <p:nvSpPr>
          <p:cNvPr id="8" name="Прямоугольник 7"/>
          <p:cNvSpPr/>
          <p:nvPr/>
        </p:nvSpPr>
        <p:spPr>
          <a:xfrm rot="10800000" flipV="1">
            <a:off x="642918" y="5238188"/>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9" name="Рисунок 8" descr="1613660891_17-p-fon-gto-dlya-prezentatsii-17.jpg"/>
          <p:cNvPicPr>
            <a:picLocks noChangeAspect="1"/>
          </p:cNvPicPr>
          <p:nvPr/>
        </p:nvPicPr>
        <p:blipFill>
          <a:blip r:embed="rId3" cstate="print"/>
          <a:stretch>
            <a:fillRect/>
          </a:stretch>
        </p:blipFill>
        <p:spPr>
          <a:xfrm>
            <a:off x="142852" y="928662"/>
            <a:ext cx="2071702" cy="1643074"/>
          </a:xfrm>
          <a:prstGeom prst="rect">
            <a:avLst/>
          </a:prstGeom>
        </p:spPr>
      </p:pic>
      <p:pic>
        <p:nvPicPr>
          <p:cNvPr id="10" name="Рисунок 9" descr="scale_1200-2.jpg"/>
          <p:cNvPicPr>
            <a:picLocks noChangeAspect="1"/>
          </p:cNvPicPr>
          <p:nvPr/>
        </p:nvPicPr>
        <p:blipFill>
          <a:blip r:embed="rId4" cstate="print"/>
          <a:stretch>
            <a:fillRect/>
          </a:stretch>
        </p:blipFill>
        <p:spPr>
          <a:xfrm>
            <a:off x="4714884" y="928662"/>
            <a:ext cx="1928850" cy="1643074"/>
          </a:xfrm>
          <a:prstGeom prst="rect">
            <a:avLst/>
          </a:prstGeom>
        </p:spPr>
      </p:pic>
      <p:pic>
        <p:nvPicPr>
          <p:cNvPr id="11" name="Рисунок 10" descr="BlogBanner_1400x.progressive.jpg"/>
          <p:cNvPicPr>
            <a:picLocks noChangeAspect="1"/>
          </p:cNvPicPr>
          <p:nvPr/>
        </p:nvPicPr>
        <p:blipFill>
          <a:blip r:embed="rId5" cstate="print"/>
          <a:stretch>
            <a:fillRect/>
          </a:stretch>
        </p:blipFill>
        <p:spPr>
          <a:xfrm>
            <a:off x="2285992" y="857224"/>
            <a:ext cx="2643206" cy="185738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extLst>
              <p:ext uri="{D42A27DB-BD31-4B8C-83A1-F6EECF244321}">
                <p14:modId xmlns:p14="http://schemas.microsoft.com/office/powerpoint/2010/main" xmlns="" val="1811158842"/>
              </p:ext>
            </p:extLst>
          </p:nvPr>
        </p:nvGraphicFramePr>
        <p:xfrm>
          <a:off x="476672" y="539557"/>
          <a:ext cx="6072230" cy="3221769"/>
        </p:xfrm>
        <a:graphic>
          <a:graphicData uri="http://schemas.openxmlformats.org/drawingml/2006/table">
            <a:tbl>
              <a:tblPr/>
              <a:tblGrid>
                <a:gridCol w="2928958"/>
                <a:gridCol w="785818"/>
                <a:gridCol w="785818"/>
                <a:gridCol w="785818"/>
                <a:gridCol w="785818"/>
              </a:tblGrid>
              <a:tr h="676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Число лиц, больных наркоманией (на 10 </a:t>
                      </a:r>
                      <a:r>
                        <a:rPr kumimoji="0" lang="ru-RU" sz="1100" b="0" i="0" u="none" strike="noStrike" cap="none" normalizeH="0" baseline="0" dirty="0" err="1" smtClean="0">
                          <a:ln>
                            <a:noFill/>
                          </a:ln>
                          <a:solidFill>
                            <a:schemeClr val="tx1"/>
                          </a:solidFill>
                          <a:effectLst/>
                          <a:latin typeface="Arial" charset="0"/>
                        </a:rPr>
                        <a:t>тас.населения</a:t>
                      </a:r>
                      <a:r>
                        <a:rPr kumimoji="0" lang="ru-RU" sz="1100" b="0" i="0" u="none" strike="noStrike" cap="none" normalizeH="0" baseline="0" dirty="0" smtClean="0">
                          <a:ln>
                            <a:noFill/>
                          </a:ln>
                          <a:solidFill>
                            <a:schemeClr val="tx1"/>
                          </a:solidFill>
                          <a:effectLst/>
                          <a:latin typeface="Arial" charset="0"/>
                        </a:rPr>
                        <a:t>)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50</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(занятых) детей «группы риска»,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 name="Рисунок 2" descr="DUOhc8Ocj2w.jpg"/>
          <p:cNvPicPr>
            <a:picLocks noChangeAspect="1"/>
          </p:cNvPicPr>
          <p:nvPr/>
        </p:nvPicPr>
        <p:blipFill>
          <a:blip r:embed="rId2" cstate="print"/>
          <a:stretch>
            <a:fillRect/>
          </a:stretch>
        </p:blipFill>
        <p:spPr>
          <a:xfrm>
            <a:off x="1142984" y="4572000"/>
            <a:ext cx="4714908" cy="335758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4" y="2857492"/>
            <a:ext cx="6181725" cy="994429"/>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graphicFrame>
        <p:nvGraphicFramePr>
          <p:cNvPr id="233618" name="Group 146"/>
          <p:cNvGraphicFramePr>
            <a:graphicFrameLocks noGrp="1"/>
          </p:cNvGraphicFramePr>
          <p:nvPr>
            <p:ph sz="half" idx="2"/>
            <p:extLst>
              <p:ext uri="{D42A27DB-BD31-4B8C-83A1-F6EECF244321}">
                <p14:modId xmlns:p14="http://schemas.microsoft.com/office/powerpoint/2010/main" xmlns="" val="3875156221"/>
              </p:ext>
            </p:extLst>
          </p:nvPr>
        </p:nvGraphicFramePr>
        <p:xfrm>
          <a:off x="333374" y="5229975"/>
          <a:ext cx="6167461" cy="3787201"/>
        </p:xfrm>
        <a:graphic>
          <a:graphicData uri="http://schemas.openxmlformats.org/drawingml/2006/table">
            <a:tbl>
              <a:tblPr/>
              <a:tblGrid>
                <a:gridCol w="3599683"/>
                <a:gridCol w="710390"/>
                <a:gridCol w="642942"/>
                <a:gridCol w="642942"/>
                <a:gridCol w="571504"/>
              </a:tblGrid>
              <a:tr h="556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4 72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экземпляров новых поступлений в библиотечные фонды публичных библиотек Балезинского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относительно нормативной потребности, %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117,8</a:t>
                      </a:r>
                      <a:endParaRPr kumimoji="0" lang="ru-RU" sz="1100" b="0" i="0" u="none" strike="noStrike" cap="none" normalizeH="0" baseline="0" dirty="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Среднее число участников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3971055694"/>
              </p:ext>
            </p:extLst>
          </p:nvPr>
        </p:nvGraphicFramePr>
        <p:xfrm>
          <a:off x="357166" y="3851920"/>
          <a:ext cx="6286545" cy="1149653"/>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567697">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09573">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89 510,3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97 461,3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122 289,8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128 241,8</a:t>
                      </a:r>
                    </a:p>
                  </a:txBody>
                  <a:tcPr/>
                </a:tc>
              </a:tr>
            </a:tbl>
          </a:graphicData>
        </a:graphic>
      </p:graphicFrame>
      <p:sp>
        <p:nvSpPr>
          <p:cNvPr id="8" name="Прямоугольник 7"/>
          <p:cNvSpPr/>
          <p:nvPr/>
        </p:nvSpPr>
        <p:spPr>
          <a:xfrm>
            <a:off x="529386" y="4932483"/>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1613444744_9-p-fon-dlya-prezentatsii-pro-biblioteku-12.jpg"/>
          <p:cNvPicPr>
            <a:picLocks noChangeAspect="1"/>
          </p:cNvPicPr>
          <p:nvPr/>
        </p:nvPicPr>
        <p:blipFill>
          <a:blip r:embed="rId2" cstate="print"/>
          <a:stretch>
            <a:fillRect/>
          </a:stretch>
        </p:blipFill>
        <p:spPr>
          <a:xfrm>
            <a:off x="2500306" y="642910"/>
            <a:ext cx="2286016" cy="1643074"/>
          </a:xfrm>
          <a:prstGeom prst="rect">
            <a:avLst/>
          </a:prstGeom>
        </p:spPr>
      </p:pic>
      <p:pic>
        <p:nvPicPr>
          <p:cNvPr id="12" name="Рисунок 11" descr="i.jpg"/>
          <p:cNvPicPr>
            <a:picLocks noChangeAspect="1"/>
          </p:cNvPicPr>
          <p:nvPr/>
        </p:nvPicPr>
        <p:blipFill>
          <a:blip r:embed="rId3" cstate="print"/>
          <a:stretch>
            <a:fillRect/>
          </a:stretch>
        </p:blipFill>
        <p:spPr>
          <a:xfrm>
            <a:off x="4786322" y="1142976"/>
            <a:ext cx="2071678" cy="1714512"/>
          </a:xfrm>
          <a:prstGeom prst="rect">
            <a:avLst/>
          </a:prstGeom>
        </p:spPr>
      </p:pic>
      <p:pic>
        <p:nvPicPr>
          <p:cNvPr id="13" name="Рисунок 12" descr="yxr0l-_ql_g.jpg"/>
          <p:cNvPicPr>
            <a:picLocks noChangeAspect="1"/>
          </p:cNvPicPr>
          <p:nvPr/>
        </p:nvPicPr>
        <p:blipFill>
          <a:blip r:embed="rId4" cstate="print"/>
          <a:stretch>
            <a:fillRect/>
          </a:stretch>
        </p:blipFill>
        <p:spPr>
          <a:xfrm>
            <a:off x="142852" y="928662"/>
            <a:ext cx="2286016" cy="17145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extLst>
              <p:ext uri="{D42A27DB-BD31-4B8C-83A1-F6EECF244321}">
                <p14:modId xmlns:p14="http://schemas.microsoft.com/office/powerpoint/2010/main" xmlns="" val="3444926367"/>
              </p:ext>
            </p:extLst>
          </p:nvPr>
        </p:nvGraphicFramePr>
        <p:xfrm>
          <a:off x="342900" y="366716"/>
          <a:ext cx="6086496" cy="3798893"/>
        </p:xfrm>
        <a:graphic>
          <a:graphicData uri="http://schemas.openxmlformats.org/drawingml/2006/table">
            <a:tbl>
              <a:tblPr/>
              <a:tblGrid>
                <a:gridCol w="3157538"/>
                <a:gridCol w="714380"/>
                <a:gridCol w="714380"/>
                <a:gridCol w="785818"/>
                <a:gridCol w="714380"/>
              </a:tblGrid>
              <a:tr h="640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 </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численности участников культурно-досуговых мероприятий,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310641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322073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322073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322 073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развивающихся направлений ДПИ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нестационарных выставок - продаж,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 name="Рисунок 2" descr="IMG_6519.jpg"/>
          <p:cNvPicPr>
            <a:picLocks noChangeAspect="1"/>
          </p:cNvPicPr>
          <p:nvPr/>
        </p:nvPicPr>
        <p:blipFill>
          <a:blip r:embed="rId2"/>
          <a:stretch>
            <a:fillRect/>
          </a:stretch>
        </p:blipFill>
        <p:spPr>
          <a:xfrm>
            <a:off x="1428736" y="4572000"/>
            <a:ext cx="3929090" cy="250033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5"/>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3"/>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условия для обеспечения устойчивого экономического развития района.</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extLst>
              <p:ext uri="{D42A27DB-BD31-4B8C-83A1-F6EECF244321}">
                <p14:modId xmlns="" xmlns:p14="http://schemas.microsoft.com/office/powerpoint/2010/main" val="16771030"/>
              </p:ext>
            </p:extLst>
          </p:nvPr>
        </p:nvGraphicFramePr>
        <p:xfrm>
          <a:off x="214293" y="5643573"/>
          <a:ext cx="6429419" cy="2333170"/>
        </p:xfrm>
        <a:graphic>
          <a:graphicData uri="http://schemas.openxmlformats.org/drawingml/2006/table">
            <a:tbl>
              <a:tblPr/>
              <a:tblGrid>
                <a:gridCol w="3574747"/>
                <a:gridCol w="720080"/>
                <a:gridCol w="720080"/>
                <a:gridCol w="720080"/>
                <a:gridCol w="694432"/>
              </a:tblGrid>
              <a:tr h="640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Валовое производство молока, тонн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57420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58116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58290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58290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6700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6700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89" y="1042991"/>
            <a:ext cx="3238501" cy="1979612"/>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 xmlns:p14="http://schemas.microsoft.com/office/powerpoint/2010/main" val="3483710565"/>
              </p:ext>
            </p:extLst>
          </p:nvPr>
        </p:nvGraphicFramePr>
        <p:xfrm>
          <a:off x="214293" y="4000496"/>
          <a:ext cx="6500855" cy="1211584"/>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0006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7150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p>
                  </a:txBody>
                  <a:tcPr/>
                </a:tc>
              </a:tr>
            </a:tbl>
          </a:graphicData>
        </a:graphic>
      </p:graphicFrame>
      <p:sp>
        <p:nvSpPr>
          <p:cNvPr id="8" name="Прямоугольник 7"/>
          <p:cNvSpPr/>
          <p:nvPr/>
        </p:nvSpPr>
        <p:spPr>
          <a:xfrm rot="10800000" flipV="1">
            <a:off x="428604" y="5174281"/>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slide-1.jpg"/>
          <p:cNvPicPr>
            <a:picLocks noChangeAspect="1"/>
          </p:cNvPicPr>
          <p:nvPr/>
        </p:nvPicPr>
        <p:blipFill>
          <a:blip r:embed="rId3"/>
          <a:stretch>
            <a:fillRect/>
          </a:stretch>
        </p:blipFill>
        <p:spPr>
          <a:xfrm>
            <a:off x="0" y="1000100"/>
            <a:ext cx="3214686" cy="22145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flipV="1">
            <a:off x="620713" y="-2052638"/>
            <a:ext cx="5153025" cy="96838"/>
          </a:xfrm>
        </p:spPr>
        <p:txBody>
          <a:bodyPr/>
          <a:lstStyle/>
          <a:p>
            <a:pPr eaLnBrk="1" hangingPunct="1"/>
            <a:endParaRPr lang="ru-RU" sz="4000" smtClean="0"/>
          </a:p>
        </p:txBody>
      </p:sp>
      <p:sp>
        <p:nvSpPr>
          <p:cNvPr id="6147" name="Rectangle 3"/>
          <p:cNvSpPr>
            <a:spLocks noGrp="1" noChangeArrowheads="1"/>
          </p:cNvSpPr>
          <p:nvPr>
            <p:ph type="body" idx="1"/>
          </p:nvPr>
        </p:nvSpPr>
        <p:spPr>
          <a:xfrm>
            <a:off x="458788" y="252413"/>
            <a:ext cx="5772150" cy="8351837"/>
          </a:xfrm>
        </p:spPr>
        <p:txBody>
          <a:bodyPr/>
          <a:lstStyle/>
          <a:p>
            <a:pPr algn="just" eaLnBrk="1" hangingPunct="1"/>
            <a:r>
              <a:rPr lang="ru-RU" sz="1400" b="1" dirty="0" smtClean="0">
                <a:solidFill>
                  <a:srgbClr val="CC0000"/>
                </a:solidFill>
                <a:latin typeface="Times New Roman" pitchFamily="18" charset="0"/>
              </a:rPr>
              <a:t>Муниципальная программа</a:t>
            </a:r>
            <a:r>
              <a:rPr lang="ru-RU" sz="1400" dirty="0" smtClean="0">
                <a:latin typeface="Times New Roman" pitchFamily="18" charset="0"/>
              </a:rPr>
              <a:t> – документ муниципального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algn="just" eaLnBrk="1" hangingPunct="1"/>
            <a:r>
              <a:rPr lang="ru-RU" sz="1400" b="1" dirty="0" smtClean="0">
                <a:solidFill>
                  <a:srgbClr val="CC0000"/>
                </a:solidFill>
                <a:latin typeface="Times New Roman" pitchFamily="18" charset="0"/>
              </a:rPr>
              <a:t>Муниципальные услуги (работы)</a:t>
            </a:r>
            <a:r>
              <a:rPr lang="ru-RU" sz="1400" dirty="0" smtClean="0">
                <a:latin typeface="Times New Roman" pitchFamily="18" charset="0"/>
              </a:rPr>
              <a:t> – услуги (работы),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p>
          <a:p>
            <a:pPr algn="just" eaLnBrk="1" hangingPunct="1"/>
            <a:r>
              <a:rPr lang="ru-RU" sz="1400" b="1" dirty="0" smtClean="0">
                <a:solidFill>
                  <a:srgbClr val="CC0000"/>
                </a:solidFill>
                <a:latin typeface="Times New Roman" pitchFamily="18" charset="0"/>
              </a:rPr>
              <a:t>Муниципальный долг</a:t>
            </a:r>
            <a:r>
              <a:rPr lang="ru-RU" sz="1400" dirty="0" smtClean="0">
                <a:latin typeface="Times New Roman" pitchFamily="18" charset="0"/>
              </a:rPr>
              <a:t> – обязательства, возникающие из муниципальных заимствований (кредиты),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принятые на себя муниципальным образованием.</a:t>
            </a:r>
          </a:p>
          <a:p>
            <a:pPr algn="just" eaLnBrk="1" hangingPunct="1"/>
            <a:r>
              <a:rPr lang="ru-RU" sz="1400" b="1" dirty="0" smtClean="0">
                <a:solidFill>
                  <a:srgbClr val="CC0000"/>
                </a:solidFill>
                <a:latin typeface="Times New Roman" pitchFamily="18" charset="0"/>
              </a:rPr>
              <a:t>Доходы бюджета</a:t>
            </a:r>
            <a:r>
              <a:rPr lang="ru-RU" sz="1400" dirty="0" smtClean="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eaLnBrk="1" hangingPunct="1"/>
            <a:r>
              <a:rPr lang="ru-RU" sz="1400" b="1" dirty="0" smtClean="0">
                <a:solidFill>
                  <a:srgbClr val="CC0000"/>
                </a:solidFill>
                <a:latin typeface="Times New Roman" pitchFamily="18" charset="0"/>
              </a:rPr>
              <a:t>Расходы бюджета</a:t>
            </a:r>
            <a:r>
              <a:rPr lang="ru-RU" sz="1400" dirty="0" smtClean="0">
                <a:latin typeface="Times New Roman" pitchFamily="18" charset="0"/>
              </a:rPr>
              <a:t> – выплачиваемые из бюджета денежные средства.</a:t>
            </a:r>
          </a:p>
          <a:p>
            <a:pPr algn="just" eaLnBrk="1" hangingPunct="1"/>
            <a:r>
              <a:rPr lang="ru-RU" sz="1400" b="1" dirty="0" smtClean="0">
                <a:solidFill>
                  <a:srgbClr val="CC0000"/>
                </a:solidFill>
                <a:latin typeface="Times New Roman" pitchFamily="18" charset="0"/>
              </a:rPr>
              <a:t>Дефицит бюджета</a:t>
            </a:r>
            <a:r>
              <a:rPr lang="ru-RU" sz="1400" dirty="0" smtClean="0">
                <a:latin typeface="Times New Roman" pitchFamily="18" charset="0"/>
              </a:rPr>
              <a:t> – превышение расходов бюджета над его доходами.</a:t>
            </a:r>
          </a:p>
          <a:p>
            <a:pPr algn="just" eaLnBrk="1" hangingPunct="1"/>
            <a:r>
              <a:rPr lang="ru-RU" sz="1400" b="1" dirty="0" err="1" smtClean="0">
                <a:solidFill>
                  <a:srgbClr val="CC0000"/>
                </a:solidFill>
                <a:latin typeface="Times New Roman" pitchFamily="18" charset="0"/>
              </a:rPr>
              <a:t>Профицит</a:t>
            </a:r>
            <a:r>
              <a:rPr lang="ru-RU" sz="1400" b="1" dirty="0" smtClean="0">
                <a:solidFill>
                  <a:srgbClr val="CC0000"/>
                </a:solidFill>
                <a:latin typeface="Times New Roman" pitchFamily="18" charset="0"/>
              </a:rPr>
              <a:t> бюджета</a:t>
            </a:r>
            <a:r>
              <a:rPr lang="ru-RU" sz="1400" dirty="0" smtClean="0">
                <a:latin typeface="Times New Roman" pitchFamily="18" charset="0"/>
              </a:rPr>
              <a:t> – превышение доходов бюджета над его расходами.</a:t>
            </a:r>
          </a:p>
          <a:p>
            <a:pPr algn="just" eaLnBrk="1" hangingPunct="1"/>
            <a:r>
              <a:rPr lang="ru-RU" sz="1400" b="1" dirty="0" smtClean="0">
                <a:solidFill>
                  <a:srgbClr val="CC0000"/>
                </a:solidFill>
                <a:latin typeface="Times New Roman" pitchFamily="18" charset="0"/>
              </a:rPr>
              <a:t>Межбюджетные отношения</a:t>
            </a:r>
            <a:r>
              <a:rPr lang="ru-RU" sz="1400" dirty="0" smtClean="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extLst>
              <p:ext uri="{D42A27DB-BD31-4B8C-83A1-F6EECF244321}">
                <p14:modId xmlns="" xmlns:p14="http://schemas.microsoft.com/office/powerpoint/2010/main" val="3537582883"/>
              </p:ext>
            </p:extLst>
          </p:nvPr>
        </p:nvGraphicFramePr>
        <p:xfrm>
          <a:off x="342900" y="366713"/>
          <a:ext cx="6086496" cy="3727623"/>
        </p:xfrm>
        <a:graphic>
          <a:graphicData uri="http://schemas.openxmlformats.org/drawingml/2006/table">
            <a:tbl>
              <a:tblPr/>
              <a:tblGrid>
                <a:gridCol w="3228976"/>
                <a:gridCol w="714380"/>
                <a:gridCol w="714380"/>
                <a:gridCol w="714380"/>
                <a:gridCol w="714380"/>
              </a:tblGrid>
              <a:tr h="640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числе,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Розничный товарооборот (во всех каналах реализации), </a:t>
                      </a:r>
                      <a:r>
                        <a:rPr kumimoji="0" lang="ru-RU" sz="1100" b="0" i="0" u="none" strike="noStrike" cap="none" normalizeH="0" baseline="0" dirty="0" err="1" smtClean="0">
                          <a:ln>
                            <a:noFill/>
                          </a:ln>
                          <a:solidFill>
                            <a:schemeClr val="tx1"/>
                          </a:solidFill>
                          <a:effectLst/>
                          <a:latin typeface="Arial" charset="0"/>
                        </a:rPr>
                        <a:t>млн.руб</a:t>
                      </a:r>
                      <a:r>
                        <a:rPr kumimoji="0" lang="ru-RU" sz="1100" b="0" i="0" u="none" strike="noStrike" cap="none" normalizeH="0" baseline="0" dirty="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1130,5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1164,4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1199,3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1199,3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Номинальная начисленная заработная плата на одного работника  (в среднем за период), 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32878,6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34193,7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35219,6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35219,6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инвестиций в основной капитал), млн.руб.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307,0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Сельское хозяйство фон (7).jpg"/>
          <p:cNvPicPr>
            <a:picLocks noChangeAspect="1"/>
          </p:cNvPicPr>
          <p:nvPr/>
        </p:nvPicPr>
        <p:blipFill>
          <a:blip r:embed="rId2"/>
          <a:stretch>
            <a:fillRect/>
          </a:stretch>
        </p:blipFill>
        <p:spPr>
          <a:xfrm>
            <a:off x="357166" y="4286248"/>
            <a:ext cx="3286148" cy="3071834"/>
          </a:xfrm>
          <a:prstGeom prst="rect">
            <a:avLst/>
          </a:prstGeom>
        </p:spPr>
      </p:pic>
      <p:pic>
        <p:nvPicPr>
          <p:cNvPr id="6" name="Рисунок 5" descr="da44c652f22008a105af363103f2689f.jpg"/>
          <p:cNvPicPr>
            <a:picLocks noChangeAspect="1"/>
          </p:cNvPicPr>
          <p:nvPr/>
        </p:nvPicPr>
        <p:blipFill>
          <a:blip r:embed="rId3"/>
          <a:stretch>
            <a:fillRect/>
          </a:stretch>
        </p:blipFill>
        <p:spPr>
          <a:xfrm>
            <a:off x="2928934" y="6215074"/>
            <a:ext cx="3643314" cy="262230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1" y="2000232"/>
            <a:ext cx="6110288" cy="2139968"/>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a:t>
            </a:r>
            <a:r>
              <a:rPr lang="ru-RU" sz="1200" dirty="0" smtClean="0">
                <a:latin typeface="Times New Roman" pitchFamily="18" charset="0"/>
              </a:rPr>
              <a:t> </a:t>
            </a:r>
            <a:r>
              <a:rPr lang="ru-RU" sz="900" dirty="0" smtClean="0"/>
              <a:t>Совершенствование системы обеспечения безопасной общественной среды для проживания и пребывания граждан в </a:t>
            </a:r>
            <a:r>
              <a:rPr lang="ru-RU" sz="900" dirty="0" err="1" smtClean="0"/>
              <a:t>Балезинском</a:t>
            </a:r>
            <a:r>
              <a:rPr lang="ru-RU" sz="900" dirty="0" smtClean="0"/>
              <a:t> районе посредством реализации в процессе совместной деятельности органов местного самоуправления, органов государственной власти, правоохранительных органов и общественных организаций комплексных мер, направленных на снижение количества правонарушений, происшествий и чрезвычайных ситуаций, укрепление системы общественного порядка и общественной безопасности, обеспечение позитивного социального самочувствия граждан, основанного на ценностях общегражданского патриотизма и солидарности, через создание условий для реализации языковых и этнокультурных потребностей каждого и поддержание межнациональной стабильности в муниципальном образовании «Муниципальный округ </a:t>
            </a:r>
            <a:r>
              <a:rPr lang="ru-RU" sz="900" dirty="0" err="1" smtClean="0"/>
              <a:t>Балезинский</a:t>
            </a:r>
            <a:r>
              <a:rPr lang="ru-RU" sz="900" dirty="0" smtClean="0"/>
              <a:t> район Удмуртской Республики»</a:t>
            </a:r>
            <a:endParaRPr lang="ru-RU" sz="900" dirty="0" smtClean="0">
              <a:latin typeface="Times New Roman" pitchFamily="18" charset="0"/>
            </a:endParaRPr>
          </a:p>
        </p:txBody>
      </p:sp>
      <p:graphicFrame>
        <p:nvGraphicFramePr>
          <p:cNvPr id="314464" name="Group 96"/>
          <p:cNvGraphicFramePr>
            <a:graphicFrameLocks noGrp="1"/>
          </p:cNvGraphicFramePr>
          <p:nvPr>
            <p:ph sz="half" idx="2"/>
            <p:extLst>
              <p:ext uri="{D42A27DB-BD31-4B8C-83A1-F6EECF244321}">
                <p14:modId xmlns:p14="http://schemas.microsoft.com/office/powerpoint/2010/main" xmlns="" val="1835247884"/>
              </p:ext>
            </p:extLst>
          </p:nvPr>
        </p:nvGraphicFramePr>
        <p:xfrm>
          <a:off x="285729" y="5429261"/>
          <a:ext cx="6357983" cy="3607235"/>
        </p:xfrm>
        <a:graphic>
          <a:graphicData uri="http://schemas.openxmlformats.org/drawingml/2006/table">
            <a:tbl>
              <a:tblPr/>
              <a:tblGrid>
                <a:gridCol w="3429024"/>
                <a:gridCol w="785818"/>
                <a:gridCol w="785818"/>
                <a:gridCol w="714380"/>
                <a:gridCol w="642943"/>
              </a:tblGrid>
              <a:tr h="64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100" b="0" i="0" u="none" strike="noStrike" cap="none" normalizeH="0" baseline="0" dirty="0" err="1" smtClean="0">
                          <a:ln>
                            <a:noFill/>
                          </a:ln>
                          <a:solidFill>
                            <a:schemeClr val="tx1"/>
                          </a:solidFill>
                          <a:effectLst/>
                          <a:latin typeface="Arial" charset="0"/>
                        </a:rPr>
                        <a:t>Балезинском</a:t>
                      </a:r>
                      <a:r>
                        <a:rPr kumimoji="0" lang="ru-RU" sz="11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муниципального образования, ед.</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 ед.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512</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1" name="Picture 79" descr="1552818"/>
          <p:cNvPicPr>
            <a:picLocks noChangeAspect="1" noChangeArrowheads="1"/>
          </p:cNvPicPr>
          <p:nvPr/>
        </p:nvPicPr>
        <p:blipFill>
          <a:blip r:embed="rId2" cstate="print"/>
          <a:srcRect/>
          <a:stretch>
            <a:fillRect/>
          </a:stretch>
        </p:blipFill>
        <p:spPr bwMode="auto">
          <a:xfrm>
            <a:off x="3643314" y="928662"/>
            <a:ext cx="1714512" cy="1071570"/>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xmlns="" val="4157161855"/>
              </p:ext>
            </p:extLst>
          </p:nvPr>
        </p:nvGraphicFramePr>
        <p:xfrm>
          <a:off x="214293" y="3714745"/>
          <a:ext cx="6500855" cy="132621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2831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686130">
                <a:tc vMerge="1">
                  <a:txBody>
                    <a:bodyPr/>
                    <a:lstStyle/>
                    <a:p>
                      <a:endParaRPr lang="ru-RU" dirty="0"/>
                    </a:p>
                  </a:txBody>
                  <a:tcPr/>
                </a:tc>
                <a:tc>
                  <a:txBody>
                    <a:bodyPr/>
                    <a:lstStyle/>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3 576,6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3 830,2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3 850,3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3 880,3</a:t>
                      </a:r>
                    </a:p>
                  </a:txBody>
                  <a:tcPr/>
                </a:tc>
              </a:tr>
            </a:tbl>
          </a:graphicData>
        </a:graphic>
      </p:graphicFrame>
      <p:sp>
        <p:nvSpPr>
          <p:cNvPr id="8" name="Прямоугольник 7"/>
          <p:cNvSpPr/>
          <p:nvPr/>
        </p:nvSpPr>
        <p:spPr>
          <a:xfrm>
            <a:off x="214290" y="5072072"/>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pic>
        <p:nvPicPr>
          <p:cNvPr id="9" name="Рисунок 8" descr="00.jpg"/>
          <p:cNvPicPr>
            <a:picLocks noChangeAspect="1"/>
          </p:cNvPicPr>
          <p:nvPr/>
        </p:nvPicPr>
        <p:blipFill>
          <a:blip r:embed="rId3" cstate="print"/>
          <a:stretch>
            <a:fillRect/>
          </a:stretch>
        </p:blipFill>
        <p:spPr>
          <a:xfrm>
            <a:off x="1643050" y="857224"/>
            <a:ext cx="1714512" cy="12858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extLst>
              <p:ext uri="{D42A27DB-BD31-4B8C-83A1-F6EECF244321}">
                <p14:modId xmlns:p14="http://schemas.microsoft.com/office/powerpoint/2010/main" xmlns="" val="3968387645"/>
              </p:ext>
            </p:extLst>
          </p:nvPr>
        </p:nvGraphicFramePr>
        <p:xfrm>
          <a:off x="342900" y="366712"/>
          <a:ext cx="6157934" cy="3628185"/>
        </p:xfrm>
        <a:graphic>
          <a:graphicData uri="http://schemas.openxmlformats.org/drawingml/2006/table">
            <a:tbl>
              <a:tblPr/>
              <a:tblGrid>
                <a:gridCol w="2871786"/>
                <a:gridCol w="857256"/>
                <a:gridCol w="857256"/>
                <a:gridCol w="785818"/>
                <a:gridCol w="785818"/>
              </a:tblGrid>
              <a:tr h="6766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Сумма взысканных штрафов, наложенных административной комиссией и комиссией по делам несовершеннолетних и защите их прав, </a:t>
                      </a:r>
                      <a:r>
                        <a:rPr kumimoji="0" lang="ru-RU" sz="1100" b="0" i="0" u="none" strike="noStrike" cap="none" normalizeH="0" baseline="0" dirty="0" err="1" smtClean="0">
                          <a:ln>
                            <a:noFill/>
                          </a:ln>
                          <a:solidFill>
                            <a:schemeClr val="tx1"/>
                          </a:solidFill>
                          <a:effectLst/>
                          <a:latin typeface="Arial" charset="0"/>
                        </a:rPr>
                        <a:t>тыс</a:t>
                      </a:r>
                      <a:r>
                        <a:rPr kumimoji="0" lang="ru-RU" sz="1100" b="0" i="0" u="none" strike="noStrike" cap="none" normalizeH="0" baseline="0" dirty="0" smtClean="0">
                          <a:ln>
                            <a:noFill/>
                          </a:ln>
                          <a:solidFill>
                            <a:schemeClr val="tx1"/>
                          </a:solidFill>
                          <a:effectLst/>
                          <a:latin typeface="Arial" charset="0"/>
                        </a:rPr>
                        <a:t> руб.</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170,0</a:t>
                      </a:r>
                      <a:endParaRPr kumimoji="0" lang="ru-RU" sz="1100" b="0" i="0" u="none" strike="noStrike" cap="none" normalizeH="0" baseline="0" dirty="0" smtClean="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мероприятий, направленных на гармонизацию межэтнических отношений,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85" name="Picture 66" descr="img4 (1)"/>
          <p:cNvPicPr>
            <a:picLocks noChangeAspect="1" noChangeArrowheads="1"/>
          </p:cNvPicPr>
          <p:nvPr/>
        </p:nvPicPr>
        <p:blipFill>
          <a:blip r:embed="rId2" cstate="print"/>
          <a:srcRect/>
          <a:stretch>
            <a:fillRect/>
          </a:stretch>
        </p:blipFill>
        <p:spPr bwMode="auto">
          <a:xfrm>
            <a:off x="1643050" y="4572000"/>
            <a:ext cx="3744913"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42900" y="366713"/>
            <a:ext cx="6172200" cy="919139"/>
          </a:xfrm>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extLst>
              <p:ext uri="{D42A27DB-BD31-4B8C-83A1-F6EECF244321}">
                <p14:modId xmlns:p14="http://schemas.microsoft.com/office/powerpoint/2010/main" xmlns="" val="3155656205"/>
              </p:ext>
            </p:extLst>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Общая площадь жилых помещений, приходящаяся в среднем на одного жителя,  </a:t>
                      </a:r>
                      <a:r>
                        <a:rPr kumimoji="0" lang="ru-RU" sz="1000" b="0" i="0" u="none" strike="noStrike" cap="none" normalizeH="0" baseline="0" dirty="0" err="1" smtClean="0">
                          <a:ln>
                            <a:noFill/>
                          </a:ln>
                          <a:solidFill>
                            <a:schemeClr val="tx1"/>
                          </a:solidFill>
                          <a:effectLst/>
                          <a:latin typeface="Arial" charset="0"/>
                        </a:rPr>
                        <a:t>кв.м</a:t>
                      </a:r>
                      <a:r>
                        <a:rPr kumimoji="0" lang="ru-RU" sz="1000" b="0" i="0" u="none" strike="noStrike" cap="none" normalizeH="0" baseline="0" dirty="0" smtClean="0">
                          <a:ln>
                            <a:noFill/>
                          </a:ln>
                          <a:solidFill>
                            <a:schemeClr val="tx1"/>
                          </a:solidFill>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3139102204"/>
              </p:ext>
            </p:extLst>
          </p:nvPr>
        </p:nvGraphicFramePr>
        <p:xfrm>
          <a:off x="142853" y="4286249"/>
          <a:ext cx="6572295" cy="1378368"/>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619033">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p>
                    <a:p>
                      <a:pPr algn="ctr"/>
                      <a:r>
                        <a:rPr lang="ru-RU" sz="1200" dirty="0" smtClean="0">
                          <a:latin typeface="Times New Roman" pitchFamily="18" charset="0"/>
                          <a:cs typeface="Times New Roman" pitchFamily="18" charset="0"/>
                        </a:rPr>
                        <a:t>(первоначальный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738288">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142 372,5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158411,2</a:t>
                      </a: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143057,7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154 971,3</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pic>
        <p:nvPicPr>
          <p:cNvPr id="9" name="Рисунок 8" descr="755431_cu933_622.png"/>
          <p:cNvPicPr>
            <a:picLocks noChangeAspect="1"/>
          </p:cNvPicPr>
          <p:nvPr/>
        </p:nvPicPr>
        <p:blipFill>
          <a:blip r:embed="rId2" cstate="print"/>
          <a:stretch>
            <a:fillRect/>
          </a:stretch>
        </p:blipFill>
        <p:spPr>
          <a:xfrm>
            <a:off x="500042" y="1214414"/>
            <a:ext cx="2857520" cy="2143140"/>
          </a:xfrm>
          <a:prstGeom prst="rect">
            <a:avLst/>
          </a:prstGeom>
        </p:spPr>
      </p:pic>
      <p:pic>
        <p:nvPicPr>
          <p:cNvPr id="11" name="Рисунок 10" descr="03c912bd6544c9b4f9e8faa13c371d4c.jpg"/>
          <p:cNvPicPr>
            <a:picLocks noChangeAspect="1"/>
          </p:cNvPicPr>
          <p:nvPr/>
        </p:nvPicPr>
        <p:blipFill>
          <a:blip r:embed="rId3" cstate="print"/>
          <a:stretch>
            <a:fillRect/>
          </a:stretch>
        </p:blipFill>
        <p:spPr>
          <a:xfrm>
            <a:off x="3643314" y="1357290"/>
            <a:ext cx="2928958" cy="1937895"/>
          </a:xfrm>
          <a:prstGeom prst="rect">
            <a:avLst/>
          </a:prstGeom>
        </p:spPr>
      </p:pic>
    </p:spTree>
    <p:extLst>
      <p:ext uri="{BB962C8B-B14F-4D97-AF65-F5344CB8AC3E}">
        <p14:creationId xmlns:p14="http://schemas.microsoft.com/office/powerpoint/2010/main" xmlns="" val="4223579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extLst>
              <p:ext uri="{D42A27DB-BD31-4B8C-83A1-F6EECF244321}">
                <p14:modId xmlns:p14="http://schemas.microsoft.com/office/powerpoint/2010/main" xmlns="" val="2952259445"/>
              </p:ext>
            </p:extLst>
          </p:nvPr>
        </p:nvGraphicFramePr>
        <p:xfrm>
          <a:off x="342900" y="366713"/>
          <a:ext cx="6229372" cy="8634443"/>
        </p:xfrm>
        <a:graphic>
          <a:graphicData uri="http://schemas.openxmlformats.org/drawingml/2006/table">
            <a:tbl>
              <a:tblPr/>
              <a:tblGrid>
                <a:gridCol w="3086100"/>
                <a:gridCol w="785818"/>
                <a:gridCol w="785818"/>
                <a:gridCol w="785818"/>
                <a:gridCol w="785818"/>
              </a:tblGrid>
              <a:tr h="62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763146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extLst>
              <p:ext uri="{D42A27DB-BD31-4B8C-83A1-F6EECF244321}">
                <p14:modId xmlns:p14="http://schemas.microsoft.com/office/powerpoint/2010/main" xmlns="" val="1442861118"/>
              </p:ext>
            </p:extLst>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населения,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Рисунок 7" descr="rkKpXzxw0RVrUpvHMZsbwPwNvImR-a2Alz-zrG9YcvYNb0I5belu__gFtCg98VlptMCsBYBPF6PBYAyBMba0fQvu.jpg"/>
          <p:cNvPicPr>
            <a:picLocks noChangeAspect="1"/>
          </p:cNvPicPr>
          <p:nvPr/>
        </p:nvPicPr>
        <p:blipFill>
          <a:blip r:embed="rId2" cstate="print"/>
          <a:stretch>
            <a:fillRect/>
          </a:stretch>
        </p:blipFill>
        <p:spPr>
          <a:xfrm>
            <a:off x="571480" y="3929058"/>
            <a:ext cx="6072206" cy="4357694"/>
          </a:xfrm>
          <a:prstGeom prst="rect">
            <a:avLst/>
          </a:prstGeom>
        </p:spPr>
      </p:pic>
    </p:spTree>
    <p:extLst>
      <p:ext uri="{BB962C8B-B14F-4D97-AF65-F5344CB8AC3E}">
        <p14:creationId xmlns:p14="http://schemas.microsoft.com/office/powerpoint/2010/main" xmlns="" val="6956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286949"/>
            <a:ext cx="6264275" cy="1369606"/>
          </a:xfrm>
          <a:prstGeom prst="rect">
            <a:avLst/>
          </a:prstGeom>
          <a:noFill/>
          <a:ln w="9525">
            <a:noFill/>
            <a:miter lim="800000"/>
            <a:headEnd/>
            <a:tailEnd/>
          </a:ln>
        </p:spPr>
        <p:txBody>
          <a:bodyPr wrap="square" anchor="ctr">
            <a:spAutoFit/>
          </a:bodyPr>
          <a:lstStyle/>
          <a:p>
            <a:endParaRPr lang="ru-RU" sz="1200" b="1" dirty="0" smtClean="0">
              <a:latin typeface="Arial" charset="0"/>
              <a:cs typeface="Times New Roman" pitchFamily="18" charset="0"/>
            </a:endParaRPr>
          </a:p>
          <a:p>
            <a:endParaRPr lang="ru-RU" sz="1200" b="1" dirty="0" smtClean="0">
              <a:latin typeface="Arial" charset="0"/>
              <a:cs typeface="Times New Roman" pitchFamily="18" charset="0"/>
            </a:endParaRPr>
          </a:p>
          <a:p>
            <a:endParaRPr lang="ru-RU" sz="1200" b="1" dirty="0">
              <a:latin typeface="Arial" charset="0"/>
              <a:cs typeface="Times New Roman" pitchFamily="18" charset="0"/>
            </a:endParaRPr>
          </a:p>
          <a:p>
            <a:r>
              <a:rPr lang="ru-RU" sz="1200" b="1" dirty="0" smtClean="0">
                <a:latin typeface="Arial" charset="0"/>
                <a:cs typeface="Times New Roman" pitchFamily="18" charset="0"/>
              </a:rPr>
              <a:t>Объем </a:t>
            </a:r>
            <a:r>
              <a:rPr lang="ru-RU" sz="1200" b="1" dirty="0">
                <a:latin typeface="Arial" charset="0"/>
                <a:cs typeface="Times New Roman" pitchFamily="18" charset="0"/>
              </a:rPr>
              <a:t>бюджетных ассигнований дорожного фонда </a:t>
            </a:r>
            <a:endParaRPr lang="ru-RU" sz="1200" dirty="0">
              <a:latin typeface="Arial" charset="0"/>
            </a:endParaRPr>
          </a:p>
          <a:p>
            <a:pPr eaLnBrk="0" hangingPunct="0"/>
            <a:r>
              <a:rPr lang="ru-RU" sz="1200" b="1" dirty="0">
                <a:latin typeface="Arial" charset="0"/>
                <a:cs typeface="Times New Roman" pitchFamily="18" charset="0"/>
              </a:rPr>
              <a:t>муниципального образования </a:t>
            </a:r>
            <a:r>
              <a:rPr lang="ru-RU" sz="1200" b="1" dirty="0" smtClean="0">
                <a:latin typeface="Arial" charset="0"/>
                <a:cs typeface="Times New Roman" pitchFamily="18" charset="0"/>
              </a:rPr>
              <a:t>«Муниципальный округ </a:t>
            </a:r>
            <a:r>
              <a:rPr lang="ru-RU" sz="1200" b="1" dirty="0" err="1" smtClean="0">
                <a:latin typeface="Arial" charset="0"/>
                <a:cs typeface="Times New Roman" pitchFamily="18" charset="0"/>
              </a:rPr>
              <a:t>Балезинский</a:t>
            </a:r>
            <a:r>
              <a:rPr lang="ru-RU" sz="1200" b="1" dirty="0" smtClean="0">
                <a:latin typeface="Arial" charset="0"/>
                <a:cs typeface="Times New Roman" pitchFamily="18" charset="0"/>
              </a:rPr>
              <a:t> район Удмуртской Республики» </a:t>
            </a:r>
            <a:r>
              <a:rPr lang="ru-RU" sz="1200" b="1" dirty="0">
                <a:latin typeface="Arial" charset="0"/>
                <a:cs typeface="Times New Roman" pitchFamily="18" charset="0"/>
              </a:rPr>
              <a:t>на </a:t>
            </a:r>
            <a:r>
              <a:rPr lang="ru-RU" sz="1200" b="1" dirty="0" smtClean="0">
                <a:latin typeface="Arial" charset="0"/>
                <a:cs typeface="Times New Roman" pitchFamily="18" charset="0"/>
              </a:rPr>
              <a:t>2024 </a:t>
            </a:r>
            <a:r>
              <a:rPr lang="ru-RU" sz="1200" b="1" dirty="0">
                <a:latin typeface="Arial" charset="0"/>
                <a:cs typeface="Times New Roman" pitchFamily="18" charset="0"/>
              </a:rPr>
              <a:t>год</a:t>
            </a:r>
            <a:endParaRPr lang="ru-RU" sz="1200" dirty="0">
              <a:latin typeface="Arial" charset="0"/>
            </a:endParaRPr>
          </a:p>
          <a:p>
            <a:pPr algn="r" eaLnBrk="0" hangingPunct="0"/>
            <a:r>
              <a:rPr lang="ru-RU" sz="1100" dirty="0">
                <a:latin typeface="Arial" charset="0"/>
                <a:cs typeface="Times New Roman" pitchFamily="18" charset="0"/>
              </a:rPr>
              <a:t>                                                                                                                         </a:t>
            </a:r>
            <a:endParaRPr lang="ru-RU" sz="1800" dirty="0">
              <a:latin typeface="Arial" charset="0"/>
            </a:endParaRPr>
          </a:p>
        </p:txBody>
      </p:sp>
      <p:graphicFrame>
        <p:nvGraphicFramePr>
          <p:cNvPr id="4" name="Таблица 3"/>
          <p:cNvGraphicFramePr>
            <a:graphicFrameLocks noGrp="1"/>
          </p:cNvGraphicFramePr>
          <p:nvPr/>
        </p:nvGraphicFramePr>
        <p:xfrm>
          <a:off x="428604" y="1071538"/>
          <a:ext cx="6000792" cy="4389120"/>
        </p:xfrm>
        <a:graphic>
          <a:graphicData uri="http://schemas.openxmlformats.org/drawingml/2006/table">
            <a:tbl>
              <a:tblPr/>
              <a:tblGrid>
                <a:gridCol w="4545377"/>
                <a:gridCol w="1455415"/>
              </a:tblGrid>
              <a:tr h="172642">
                <a:tc>
                  <a:txBody>
                    <a:bodyPr/>
                    <a:lstStyle/>
                    <a:p>
                      <a:pPr algn="ctr">
                        <a:spcAft>
                          <a:spcPts val="0"/>
                        </a:spcAft>
                      </a:pPr>
                      <a:r>
                        <a:rPr lang="ru-RU" sz="1200" dirty="0">
                          <a:latin typeface="Times New Roman"/>
                          <a:ea typeface="Times New Roman"/>
                        </a:rPr>
                        <a:t>Наименование</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Сумма (руб.)</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 Муниципальная программа «Муниципальное хозяйство на 2021-2025 годы»</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rPr>
                        <a:t>110 715 000,00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1.1 Подпрограмма «Дорожное хозяйство и транспортное обслуживание населения»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110 715 000,00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7">
                <a:tc>
                  <a:txBody>
                    <a:bodyPr/>
                    <a:lstStyle/>
                    <a:p>
                      <a:pPr algn="just">
                        <a:spcAft>
                          <a:spcPts val="0"/>
                        </a:spcAft>
                      </a:pPr>
                      <a:r>
                        <a:rPr lang="ru-RU" sz="1200">
                          <a:latin typeface="Times New Roman"/>
                          <a:ea typeface="Times New Roman"/>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110 715 000,00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 капитальный ремонт, ремонт и содержание автомобильных дорог общего пользования местного значения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27 199 515,15</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осуществление иных мероприятий в отношении автомобильных дорог общего пользования местного значения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8 577 000,00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комплекс работ по содержанию автомобильных дорог, приобретение дорожной техники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16 130 606,06</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приведение в нормативное состояние сельских автомобильных дорог</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58 807 878,79</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 Муниципальная программа «Управление муниципальными финансами»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lgn="just">
                        <a:spcAft>
                          <a:spcPts val="0"/>
                        </a:spcAft>
                      </a:pPr>
                      <a:r>
                        <a:rPr lang="ru-RU" sz="1200">
                          <a:latin typeface="Times New Roman"/>
                          <a:ea typeface="Times New Roman"/>
                        </a:rPr>
                        <a:t>2.1 Подпрограмма «Повышение эффективности расходов бюджета»</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2.1.1 Мероприятие по развитию инициативного бюджетирования в муниципальном образовании: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a:latin typeface="Times New Roman"/>
                          <a:ea typeface="Times New Roman"/>
                        </a:rPr>
                        <a:t>- реализация инициативных проектов</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156 100,00</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b="1">
                          <a:latin typeface="Times New Roman"/>
                          <a:ea typeface="Times New Roman"/>
                        </a:rPr>
                        <a:t>ИТОГО*                     </a:t>
                      </a:r>
                      <a:endParaRPr lang="ru-RU" sz="120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110 871 100,00</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2"/>
            <a:ext cx="6172200" cy="704825"/>
          </a:xfrm>
        </p:spPr>
        <p:txBody>
          <a:bodyPr/>
          <a:lstStyle/>
          <a:p>
            <a:pPr eaLnBrk="1" hangingPunct="1"/>
            <a:r>
              <a:rPr lang="ru-RU" sz="1400" b="1" dirty="0" smtClean="0">
                <a:latin typeface="Times New Roman" pitchFamily="18" charset="0"/>
              </a:rPr>
              <a:t>Муниципальная программа «Энергосбережение и повышение энергетической эффективности муниципального образования »</a:t>
            </a:r>
          </a:p>
        </p:txBody>
      </p:sp>
      <p:sp>
        <p:nvSpPr>
          <p:cNvPr id="43011" name="Rectangle 3"/>
          <p:cNvSpPr>
            <a:spLocks noGrp="1" noChangeArrowheads="1"/>
          </p:cNvSpPr>
          <p:nvPr>
            <p:ph type="body" idx="1"/>
          </p:nvPr>
        </p:nvSpPr>
        <p:spPr>
          <a:xfrm>
            <a:off x="333375" y="2571736"/>
            <a:ext cx="6172200" cy="5453077"/>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100" dirty="0" smtClean="0">
                <a:latin typeface="Times New Roman" pitchFamily="18" charset="0"/>
              </a:rPr>
              <a:t>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2,5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xmlns="" val="1020955567"/>
              </p:ext>
            </p:extLst>
          </p:nvPr>
        </p:nvGraphicFramePr>
        <p:xfrm>
          <a:off x="188639" y="5331413"/>
          <a:ext cx="6408712" cy="3503355"/>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объема э/</a:t>
                      </a:r>
                      <a:r>
                        <a:rPr kumimoji="0" lang="ru-RU" sz="1000" b="0" i="0" u="none" strike="noStrike" cap="none" normalizeH="0" baseline="0" dirty="0" err="1" smtClean="0">
                          <a:ln>
                            <a:noFill/>
                          </a:ln>
                          <a:solidFill>
                            <a:schemeClr val="tx1"/>
                          </a:solidFill>
                          <a:effectLst/>
                          <a:latin typeface="Arial" charset="0"/>
                        </a:rPr>
                        <a:t>э</a:t>
                      </a:r>
                      <a:r>
                        <a:rPr kumimoji="0" lang="ru-RU" sz="1000" b="0" i="0" u="none" strike="noStrike" cap="none" normalizeH="0" baseline="0" dirty="0" smtClean="0">
                          <a:ln>
                            <a:noFill/>
                          </a:ln>
                          <a:solidFill>
                            <a:schemeClr val="tx1"/>
                          </a:solidFill>
                          <a:effectLst/>
                          <a:latin typeface="Arial" charset="0"/>
                        </a:rPr>
                        <a:t>, расчеты за которую осуществляются с использованием приборов учета, в общем объеме э/</a:t>
                      </a:r>
                      <a:r>
                        <a:rPr kumimoji="0" lang="ru-RU" sz="1000" b="0" i="0" u="none" strike="noStrike" cap="none" normalizeH="0" baseline="0" dirty="0" err="1" smtClean="0">
                          <a:ln>
                            <a:noFill/>
                          </a:ln>
                          <a:solidFill>
                            <a:schemeClr val="tx1"/>
                          </a:solidFill>
                          <a:effectLst/>
                          <a:latin typeface="Arial" charset="0"/>
                        </a:rPr>
                        <a:t>э</a:t>
                      </a:r>
                      <a:r>
                        <a:rPr kumimoji="0" lang="ru-RU" sz="1000" b="0" i="0" u="none" strike="noStrike" cap="none" normalizeH="0" baseline="0" dirty="0" smtClean="0">
                          <a:ln>
                            <a:noFill/>
                          </a:ln>
                          <a:solidFill>
                            <a:schemeClr val="tx1"/>
                          </a:solidFill>
                          <a:effectLst/>
                          <a:latin typeface="Arial" charset="0"/>
                        </a:rPr>
                        <a:t>, потребляемой на территории МО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объема </a:t>
                      </a:r>
                      <a:r>
                        <a:rPr kumimoji="0" lang="ru-RU" sz="1000" b="0" i="0" u="none" strike="noStrike" cap="none" normalizeH="0" baseline="0" dirty="0" err="1" smtClean="0">
                          <a:ln>
                            <a:noFill/>
                          </a:ln>
                          <a:solidFill>
                            <a:schemeClr val="tx1"/>
                          </a:solidFill>
                          <a:effectLst/>
                          <a:latin typeface="Arial" charset="0"/>
                        </a:rPr>
                        <a:t>теплоэнергии</a:t>
                      </a:r>
                      <a:r>
                        <a:rPr kumimoji="0" lang="ru-RU" sz="1000" b="0" i="0" u="none" strike="noStrike" cap="none" normalizeH="0" baseline="0" dirty="0" smtClean="0">
                          <a:ln>
                            <a:noFill/>
                          </a:ln>
                          <a:solidFill>
                            <a:schemeClr val="tx1"/>
                          </a:solidFill>
                          <a:effectLst/>
                          <a:latin typeface="Arial" charset="0"/>
                        </a:rPr>
                        <a:t>, расчеты за которую осуществляются с использованием приборов учета, в общем объеме </a:t>
                      </a:r>
                      <a:r>
                        <a:rPr kumimoji="0" lang="ru-RU" sz="1000" b="0" i="0" u="none" strike="noStrike" cap="none" normalizeH="0" baseline="0" dirty="0" err="1" smtClean="0">
                          <a:ln>
                            <a:noFill/>
                          </a:ln>
                          <a:solidFill>
                            <a:schemeClr val="tx1"/>
                          </a:solidFill>
                          <a:effectLst/>
                          <a:latin typeface="Arial" charset="0"/>
                        </a:rPr>
                        <a:t>теплоэнергии</a:t>
                      </a:r>
                      <a:r>
                        <a:rPr kumimoji="0" lang="ru-RU" sz="1000" b="0" i="0" u="none" strike="noStrike" cap="none" normalizeH="0" baseline="0" dirty="0" smtClean="0">
                          <a:ln>
                            <a:noFill/>
                          </a:ln>
                          <a:solidFill>
                            <a:schemeClr val="tx1"/>
                          </a:solidFill>
                          <a:effectLst/>
                          <a:latin typeface="Arial" charset="0"/>
                        </a:rPr>
                        <a:t>, потребляемой на территории МО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объема  холодной воды, расчеты за которую осуществляются с использованием приборов учета, в общем объеме холодной, потребляемой на территории МО</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объема  природного газа, расчеты за которую осуществляются с использованием приборов учета, в общем объеме природного газа, потребляемой на территории МО</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a:t>
                      </a:r>
                      <a:r>
                        <a:rPr kumimoji="0" lang="ru-RU" sz="1000" b="0" i="0" u="none" strike="noStrike" cap="none" normalizeH="0" baseline="0" dirty="0" err="1" smtClean="0">
                          <a:ln>
                            <a:noFill/>
                          </a:ln>
                          <a:solidFill>
                            <a:schemeClr val="tx1"/>
                          </a:solidFill>
                          <a:effectLst/>
                          <a:latin typeface="Arial" charset="0"/>
                        </a:rPr>
                        <a:t>энергосервисных</a:t>
                      </a:r>
                      <a:r>
                        <a:rPr kumimoji="0" lang="ru-RU" sz="1000" b="0" i="0" u="none" strike="noStrike" cap="none" normalizeH="0" baseline="0" dirty="0" smtClean="0">
                          <a:ln>
                            <a:noFill/>
                          </a:ln>
                          <a:solidFill>
                            <a:schemeClr val="tx1"/>
                          </a:solidFill>
                          <a:effectLst/>
                          <a:latin typeface="Arial" charset="0"/>
                        </a:rPr>
                        <a:t> контрактов, заключенных ОМСУ и муниципальными учреждениями</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screen5.jpg"/>
          <p:cNvPicPr>
            <a:picLocks noChangeAspect="1"/>
          </p:cNvPicPr>
          <p:nvPr/>
        </p:nvPicPr>
        <p:blipFill>
          <a:blip r:embed="rId2" cstate="print"/>
          <a:stretch>
            <a:fillRect/>
          </a:stretch>
        </p:blipFill>
        <p:spPr>
          <a:xfrm>
            <a:off x="500042" y="1000100"/>
            <a:ext cx="3143272" cy="1785950"/>
          </a:xfrm>
          <a:prstGeom prst="rect">
            <a:avLst/>
          </a:prstGeom>
        </p:spPr>
      </p:pic>
      <p:pic>
        <p:nvPicPr>
          <p:cNvPr id="10" name="Рисунок 9" descr="1668422837_3-20.jpg"/>
          <p:cNvPicPr>
            <a:picLocks noChangeAspect="1"/>
          </p:cNvPicPr>
          <p:nvPr/>
        </p:nvPicPr>
        <p:blipFill>
          <a:blip r:embed="rId3" cstate="print"/>
          <a:stretch>
            <a:fillRect/>
          </a:stretch>
        </p:blipFill>
        <p:spPr>
          <a:xfrm>
            <a:off x="4000504" y="1000100"/>
            <a:ext cx="2500306" cy="1857388"/>
          </a:xfrm>
          <a:prstGeom prst="rect">
            <a:avLst/>
          </a:prstGeom>
        </p:spPr>
      </p:pic>
    </p:spTree>
    <p:extLst>
      <p:ext uri="{BB962C8B-B14F-4D97-AF65-F5344CB8AC3E}">
        <p14:creationId xmlns:p14="http://schemas.microsoft.com/office/powerpoint/2010/main" xmlns="" val="4080654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МО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своих полномочий</a:t>
            </a:r>
          </a:p>
          <a:p>
            <a:pPr eaLnBrk="1" hangingPunct="1">
              <a:buFontTx/>
              <a:buNone/>
            </a:pP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120 881,5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136 540,1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137 984,8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139 439,7</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xmlns="" val="1020955567"/>
              </p:ext>
            </p:extLst>
          </p:nvPr>
        </p:nvGraphicFramePr>
        <p:xfrm>
          <a:off x="188639" y="5331413"/>
          <a:ext cx="6408712" cy="3084456"/>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glavnaja.jpg"/>
          <p:cNvPicPr>
            <a:picLocks noChangeAspect="1"/>
          </p:cNvPicPr>
          <p:nvPr/>
        </p:nvPicPr>
        <p:blipFill>
          <a:blip r:embed="rId2" cstate="print"/>
          <a:stretch>
            <a:fillRect/>
          </a:stretch>
        </p:blipFill>
        <p:spPr>
          <a:xfrm>
            <a:off x="428604" y="714348"/>
            <a:ext cx="3000396" cy="2356010"/>
          </a:xfrm>
          <a:prstGeom prst="rect">
            <a:avLst/>
          </a:prstGeom>
        </p:spPr>
      </p:pic>
      <p:pic>
        <p:nvPicPr>
          <p:cNvPr id="10" name="Рисунок 9" descr="62e76ad3695c9254745734.jpg"/>
          <p:cNvPicPr>
            <a:picLocks noChangeAspect="1"/>
          </p:cNvPicPr>
          <p:nvPr/>
        </p:nvPicPr>
        <p:blipFill>
          <a:blip r:embed="rId3" cstate="print"/>
          <a:stretch>
            <a:fillRect/>
          </a:stretch>
        </p:blipFill>
        <p:spPr>
          <a:xfrm>
            <a:off x="3500438" y="714348"/>
            <a:ext cx="3000396" cy="2286016"/>
          </a:xfrm>
          <a:prstGeom prst="rect">
            <a:avLst/>
          </a:prstGeom>
        </p:spPr>
      </p:pic>
    </p:spTree>
    <p:extLst>
      <p:ext uri="{BB962C8B-B14F-4D97-AF65-F5344CB8AC3E}">
        <p14:creationId xmlns:p14="http://schemas.microsoft.com/office/powerpoint/2010/main" xmlns="" val="4080654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extLst>
              <p:ext uri="{D42A27DB-BD31-4B8C-83A1-F6EECF244321}">
                <p14:modId xmlns:p14="http://schemas.microsoft.com/office/powerpoint/2010/main" xmlns="" val="3588238192"/>
              </p:ext>
            </p:extLst>
          </p:nvPr>
        </p:nvGraphicFramePr>
        <p:xfrm>
          <a:off x="428604" y="332206"/>
          <a:ext cx="6157933" cy="7162812"/>
        </p:xfrm>
        <a:graphic>
          <a:graphicData uri="http://schemas.openxmlformats.org/drawingml/2006/table">
            <a:tbl>
              <a:tblPr/>
              <a:tblGrid>
                <a:gridCol w="3228976"/>
                <a:gridCol w="785818"/>
                <a:gridCol w="714380"/>
                <a:gridCol w="714380"/>
                <a:gridCol w="714379"/>
              </a:tblGrid>
              <a:tr h="288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нарушений нормативных сроков предоставления муниципальных услуг, ед.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деятельности работников органов МСУ со стороны населения (по итогам анкетирования),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муниципального образования от использования имущества и земельных ресурсов,%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2,0</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91465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252413"/>
            <a:ext cx="5153025" cy="69850"/>
          </a:xfrm>
        </p:spPr>
        <p:txBody>
          <a:bodyPr/>
          <a:lstStyle/>
          <a:p>
            <a:pPr eaLnBrk="1" hangingPunct="1"/>
            <a:endParaRPr lang="ru-RU" sz="4000" smtClean="0"/>
          </a:p>
        </p:txBody>
      </p:sp>
      <p:sp>
        <p:nvSpPr>
          <p:cNvPr id="7171" name="Rectangle 3"/>
          <p:cNvSpPr>
            <a:spLocks noGrp="1" noChangeArrowheads="1"/>
          </p:cNvSpPr>
          <p:nvPr>
            <p:ph type="body" idx="1"/>
          </p:nvPr>
        </p:nvSpPr>
        <p:spPr>
          <a:xfrm>
            <a:off x="404813" y="323850"/>
            <a:ext cx="5772150" cy="8570913"/>
          </a:xfrm>
        </p:spPr>
        <p:txBody>
          <a:bodyPr/>
          <a:lstStyle/>
          <a:p>
            <a:pPr algn="just" eaLnBrk="1" hangingPunct="1"/>
            <a:r>
              <a:rPr lang="ru-RU" sz="1400" b="1" dirty="0" smtClean="0">
                <a:solidFill>
                  <a:srgbClr val="CC0000"/>
                </a:solidFill>
                <a:latin typeface="Times New Roman" pitchFamily="18" charset="0"/>
              </a:rPr>
              <a:t>Межбюджетные трансферты</a:t>
            </a:r>
            <a:r>
              <a:rPr lang="ru-RU" sz="1400" dirty="0" smtClean="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b="1" dirty="0" smtClean="0">
                <a:latin typeface="Times New Roman" pitchFamily="18" charset="0"/>
              </a:rPr>
              <a:t>дотации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dotatio</a:t>
            </a:r>
            <a:r>
              <a:rPr lang="en-US" sz="1400" dirty="0" smtClean="0">
                <a:latin typeface="Times New Roman" pitchFamily="18" charset="0"/>
              </a:rPr>
              <a:t> – </a:t>
            </a:r>
            <a:r>
              <a:rPr lang="ru-RU" sz="1400" dirty="0" smtClean="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r>
              <a:rPr lang="ru-RU" sz="1400" b="1" dirty="0" smtClean="0">
                <a:latin typeface="Times New Roman" pitchFamily="18" charset="0"/>
              </a:rPr>
              <a:t>субсидии</a:t>
            </a:r>
            <a:r>
              <a:rPr lang="ru-RU" sz="1400" dirty="0" smtClean="0">
                <a:latin typeface="Times New Roman" pitchFamily="18" charset="0"/>
              </a:rPr>
              <a:t> –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subsidium</a:t>
            </a:r>
            <a:r>
              <a:rPr lang="en-US" sz="1400" dirty="0" smtClean="0">
                <a:latin typeface="Times New Roman" pitchFamily="18" charset="0"/>
              </a:rPr>
              <a:t> – </a:t>
            </a:r>
            <a:r>
              <a:rPr lang="ru-RU" sz="1400" dirty="0" smtClean="0">
                <a:latin typeface="Times New Roman" pitchFamily="18" charset="0"/>
              </a:rPr>
              <a:t>помощь, поддержка) межбюджетные трансферты, предоставляемые в целях </a:t>
            </a:r>
            <a:r>
              <a:rPr lang="ru-RU" sz="1400" dirty="0" err="1" smtClean="0">
                <a:latin typeface="Times New Roman" pitchFamily="18" charset="0"/>
              </a:rPr>
              <a:t>софинансирования</a:t>
            </a:r>
            <a:r>
              <a:rPr lang="ru-RU" sz="1400" dirty="0" smtClean="0">
                <a:latin typeface="Times New Roman" pitchFamily="18" charset="0"/>
              </a:rPr>
              <a:t> расходных обязательств того бюджета, которому они предоставляются; </a:t>
            </a:r>
            <a:r>
              <a:rPr lang="ru-RU" sz="1400" b="1" dirty="0" smtClean="0">
                <a:latin typeface="Times New Roman" pitchFamily="18" charset="0"/>
              </a:rPr>
              <a:t>субвенции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subvenire</a:t>
            </a:r>
            <a:r>
              <a:rPr lang="en-US" sz="1400" dirty="0" smtClean="0">
                <a:latin typeface="Times New Roman" pitchFamily="18" charset="0"/>
              </a:rPr>
              <a:t> – </a:t>
            </a:r>
            <a:r>
              <a:rPr lang="ru-RU" sz="1400" dirty="0" smtClean="0">
                <a:latin typeface="Times New Roman" pitchFamily="18" charset="0"/>
              </a:rPr>
              <a:t>«приходить на помощь»)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eaLnBrk="1" hangingPunct="1"/>
            <a:r>
              <a:rPr lang="ru-RU" sz="1400" b="1" dirty="0" smtClean="0">
                <a:solidFill>
                  <a:srgbClr val="CC0000"/>
                </a:solidFill>
                <a:latin typeface="Times New Roman" pitchFamily="18" charset="0"/>
              </a:rPr>
              <a:t>Финансовый орган муниципального образования</a:t>
            </a:r>
            <a:r>
              <a:rPr lang="ru-RU" sz="1400" dirty="0" smtClean="0">
                <a:latin typeface="Times New Roman" pitchFamily="18" charset="0"/>
              </a:rPr>
              <a:t> -  органы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0"/>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2"/>
            <a:ext cx="2214578" cy="1649412"/>
          </a:xfrm>
          <a:prstGeom prst="rect">
            <a:avLst/>
          </a:prstGeom>
          <a:solidFill>
            <a:schemeClr val="tx2"/>
          </a:solidFill>
        </p:spPr>
      </p:pic>
      <p:sp>
        <p:nvSpPr>
          <p:cNvPr id="4" name="TextBox 3"/>
          <p:cNvSpPr txBox="1"/>
          <p:nvPr/>
        </p:nvSpPr>
        <p:spPr>
          <a:xfrm>
            <a:off x="357166" y="2357423"/>
            <a:ext cx="5857916" cy="1631216"/>
          </a:xfrm>
          <a:prstGeom prst="rect">
            <a:avLst/>
          </a:prstGeom>
          <a:noFill/>
        </p:spPr>
        <p:txBody>
          <a:bodyPr wrap="square" rtlCol="0">
            <a:spAutoFit/>
          </a:bodyPr>
          <a:lstStyle/>
          <a:p>
            <a:r>
              <a:rPr lang="ru-RU" b="1" dirty="0" smtClean="0"/>
              <a:t>Муниципальная программа «Управление муниципальными финансами» </a:t>
            </a:r>
          </a:p>
          <a:p>
            <a:pPr algn="l"/>
            <a:r>
              <a:rPr lang="ru-RU" sz="1200" b="1" dirty="0" smtClean="0"/>
              <a:t>Цель программы:  </a:t>
            </a:r>
            <a:r>
              <a:rPr lang="ru-RU" sz="1200" dirty="0" smtClean="0"/>
              <a:t>Обеспечение исполнения расходных обязательств муниципального образования «Муниципальный округ </a:t>
            </a:r>
            <a:r>
              <a:rPr lang="ru-RU" sz="1200" dirty="0" err="1" smtClean="0"/>
              <a:t>Балезинский</a:t>
            </a:r>
            <a:r>
              <a:rPr lang="ru-RU" sz="1200" dirty="0" smtClean="0"/>
              <a:t> район Удмуртской Республики» при сохранении долгосрочной сбалансированности и устойчивости бюджета муниципального образования «Муниципальный округ </a:t>
            </a:r>
            <a:r>
              <a:rPr lang="ru-RU" sz="1200" dirty="0" err="1" smtClean="0"/>
              <a:t>Балезинский</a:t>
            </a:r>
            <a:r>
              <a:rPr lang="ru-RU" sz="1200" dirty="0" smtClean="0"/>
              <a:t> район Удмуртской Республики», повышение эффективности управления муниципальными финансами</a:t>
            </a:r>
            <a:endParaRPr lang="ru-RU" sz="12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706871944"/>
              </p:ext>
            </p:extLst>
          </p:nvPr>
        </p:nvGraphicFramePr>
        <p:xfrm>
          <a:off x="285727" y="3929058"/>
          <a:ext cx="6429423" cy="1153301"/>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55834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r>
              <a:tr h="513221">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10 878,4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13 326,4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10 373,3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10 435,2</a:t>
                      </a:r>
                    </a:p>
                  </a:txBody>
                  <a:tcPr/>
                </a:tc>
              </a:tr>
            </a:tbl>
          </a:graphicData>
        </a:graphic>
      </p:graphicFrame>
      <p:sp>
        <p:nvSpPr>
          <p:cNvPr id="6" name="Прямоугольник 5"/>
          <p:cNvSpPr/>
          <p:nvPr/>
        </p:nvSpPr>
        <p:spPr>
          <a:xfrm>
            <a:off x="285728" y="5072066"/>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7" name="Таблица 6"/>
          <p:cNvGraphicFramePr>
            <a:graphicFrameLocks noGrp="1"/>
          </p:cNvGraphicFramePr>
          <p:nvPr>
            <p:extLst>
              <p:ext uri="{D42A27DB-BD31-4B8C-83A1-F6EECF244321}">
                <p14:modId xmlns:p14="http://schemas.microsoft.com/office/powerpoint/2010/main" xmlns="" val="4069562180"/>
              </p:ext>
            </p:extLst>
          </p:nvPr>
        </p:nvGraphicFramePr>
        <p:xfrm>
          <a:off x="285728" y="5357818"/>
          <a:ext cx="6429422" cy="3761410"/>
        </p:xfrm>
        <a:graphic>
          <a:graphicData uri="http://schemas.openxmlformats.org/drawingml/2006/table">
            <a:tbl>
              <a:tblPr/>
              <a:tblGrid>
                <a:gridCol w="3857652"/>
                <a:gridCol w="642942"/>
                <a:gridCol w="642942"/>
                <a:gridCol w="642943"/>
                <a:gridCol w="642943"/>
              </a:tblGrid>
              <a:tr h="500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налоговых и неналоговых доходов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УР»,тыс.руб.</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357 491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370 108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383 307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383 307</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дефицита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к доходам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рассчитанное в соответствии с требованиями БК РФ,%</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0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и муниципальных учреждений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за исключением просроченной кредиторской задолженности, образованной по приносящей доход деятельности (собственных доходов учреждения)  к расходам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3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формируемых в рамках муниципальных программ в общем объеме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4"/>
            <a:ext cx="6172200" cy="428628"/>
          </a:xfrm>
        </p:spPr>
        <p:txBody>
          <a:bodyPr/>
          <a:lstStyle/>
          <a:p>
            <a:pPr eaLnBrk="1" hangingPunct="1"/>
            <a:r>
              <a:rPr lang="ru-RU" sz="1200" b="1" dirty="0" smtClean="0"/>
              <a:t>Меры социальной поддержки за счет бюджета МО «Муниципальный округ </a:t>
            </a:r>
            <a:r>
              <a:rPr lang="ru-RU" sz="1200" b="1" dirty="0" err="1" smtClean="0"/>
              <a:t>Балезинский</a:t>
            </a:r>
            <a:r>
              <a:rPr lang="ru-RU" sz="1200" b="1" dirty="0" smtClean="0"/>
              <a:t> район Удмуртской Республики» </a:t>
            </a:r>
          </a:p>
        </p:txBody>
      </p:sp>
      <p:sp>
        <p:nvSpPr>
          <p:cNvPr id="29699" name="Rectangle 3"/>
          <p:cNvSpPr>
            <a:spLocks noGrp="1" noChangeArrowheads="1"/>
          </p:cNvSpPr>
          <p:nvPr>
            <p:ph type="body" sz="half" idx="1"/>
          </p:nvPr>
        </p:nvSpPr>
        <p:spPr>
          <a:xfrm>
            <a:off x="342900" y="2143108"/>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755576"/>
            <a:ext cx="2211406" cy="1512168"/>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6" y="75557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extLst>
              <p:ext uri="{D42A27DB-BD31-4B8C-83A1-F6EECF244321}">
                <p14:modId xmlns:p14="http://schemas.microsoft.com/office/powerpoint/2010/main" xmlns="" val="1674988822"/>
              </p:ext>
            </p:extLst>
          </p:nvPr>
        </p:nvGraphicFramePr>
        <p:xfrm>
          <a:off x="142852" y="2428860"/>
          <a:ext cx="6357982" cy="6337172"/>
        </p:xfrm>
        <a:graphic>
          <a:graphicData uri="http://schemas.openxmlformats.org/drawingml/2006/table">
            <a:tbl>
              <a:tblPr/>
              <a:tblGrid>
                <a:gridCol w="2575321"/>
                <a:gridCol w="2088069"/>
                <a:gridCol w="847296"/>
                <a:gridCol w="847296"/>
              </a:tblGrid>
              <a:tr h="80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тыс.руб.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части платы взимаемой с родителей (законных представителей) за присмотр и уход за детьми в образовательных организациях, реализующих образовательную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расходов по факту: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20% на первого ребенка,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50% на второго ребенка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70% на третьего ребенка</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498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2 025,1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2024 году плата составляет 1690 руб.в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 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86,2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 (бесплатное питание для обучающихся общеобразовательных организаций)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67,0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7 164,4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extLst>
              <p:ext uri="{D42A27DB-BD31-4B8C-83A1-F6EECF244321}">
                <p14:modId xmlns:p14="http://schemas.microsoft.com/office/powerpoint/2010/main" xmlns="" val="2178635711"/>
              </p:ext>
            </p:extLst>
          </p:nvPr>
        </p:nvGraphicFramePr>
        <p:xfrm>
          <a:off x="116632" y="611560"/>
          <a:ext cx="6598516" cy="7871554"/>
        </p:xfrm>
        <a:graphic>
          <a:graphicData uri="http://schemas.openxmlformats.org/drawingml/2006/table">
            <a:tbl>
              <a:tblPr/>
              <a:tblGrid>
                <a:gridCol w="2995356"/>
                <a:gridCol w="2192544"/>
                <a:gridCol w="705308"/>
                <a:gridCol w="705308"/>
              </a:tblGrid>
              <a:tr h="18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тыс.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руб.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7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1690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313,9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8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193,2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семей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3 398,9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специализированного жилого фонда 9104 руб. в месяц и закрепленного жилья для детей </a:t>
                      </a:r>
                      <a:r>
                        <a:rPr kumimoji="0" lang="ru-RU" sz="1200" b="0" i="0" u="none" strike="noStrike" cap="none" normalizeH="0" baseline="0" smtClean="0">
                          <a:ln>
                            <a:noFill/>
                          </a:ln>
                          <a:solidFill>
                            <a:schemeClr val="tx1"/>
                          </a:solidFill>
                          <a:effectLst/>
                          <a:latin typeface="Times New Roman" pitchFamily="18" charset="0"/>
                        </a:rPr>
                        <a:t>– 489 </a:t>
                      </a:r>
                      <a:r>
                        <a:rPr kumimoji="0" lang="ru-RU" sz="1200" b="0" i="0" u="none" strike="noStrike" cap="none" normalizeH="0" baseline="0" dirty="0" smtClean="0">
                          <a:ln>
                            <a:noFill/>
                          </a:ln>
                          <a:solidFill>
                            <a:schemeClr val="tx1"/>
                          </a:solidFill>
                          <a:effectLst/>
                          <a:latin typeface="Times New Roman" pitchFamily="18" charset="0"/>
                        </a:rPr>
                        <a:t>руб. за кв.м.</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9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питанием детей дошкольного и школьного возраста в УР (завтраки)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67,0 рублей на одного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1526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a:t>
                      </a:r>
                      <a:r>
                        <a:rPr kumimoji="0" lang="ru-RU" sz="1200" b="0" i="0" u="none" strike="noStrike" cap="none" normalizeH="0" baseline="0" smtClean="0">
                          <a:ln>
                            <a:noFill/>
                          </a:ln>
                          <a:solidFill>
                            <a:schemeClr val="tx1"/>
                          </a:solidFill>
                          <a:effectLst/>
                          <a:latin typeface="Times New Roman" pitchFamily="18" charset="0"/>
                        </a:rPr>
                        <a:t>порядке очередности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9,2</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42900" y="214283"/>
            <a:ext cx="6172200" cy="357190"/>
          </a:xfrm>
        </p:spPr>
        <p:txBody>
          <a:bodyPr/>
          <a:lstStyle/>
          <a:p>
            <a:pPr eaLnBrk="1" hangingPunct="1"/>
            <a:r>
              <a:rPr lang="ru-RU" sz="1400" b="1" dirty="0" smtClean="0">
                <a:latin typeface="Times New Roman" pitchFamily="18" charset="0"/>
              </a:rPr>
              <a:t>Источники внутреннего финансирования дефицита бюджета (тыс.руб.)</a:t>
            </a:r>
          </a:p>
        </p:txBody>
      </p:sp>
      <p:pic>
        <p:nvPicPr>
          <p:cNvPr id="50179" name="Picture 44" descr="img87"/>
          <p:cNvPicPr>
            <a:picLocks noChangeAspect="1" noChangeArrowheads="1"/>
          </p:cNvPicPr>
          <p:nvPr/>
        </p:nvPicPr>
        <p:blipFill>
          <a:blip r:embed="rId2" cstate="print">
            <a:lum bright="20000"/>
          </a:blip>
          <a:srcRect/>
          <a:stretch>
            <a:fillRect/>
          </a:stretch>
        </p:blipFill>
        <p:spPr bwMode="auto">
          <a:xfrm>
            <a:off x="0" y="755650"/>
            <a:ext cx="6858000" cy="8388350"/>
          </a:xfrm>
          <a:prstGeom prst="rect">
            <a:avLst/>
          </a:prstGeom>
          <a:noFill/>
          <a:ln w="9525">
            <a:noFill/>
            <a:miter lim="800000"/>
            <a:headEnd/>
            <a:tailEnd/>
          </a:ln>
        </p:spPr>
      </p:pic>
      <p:graphicFrame>
        <p:nvGraphicFramePr>
          <p:cNvPr id="340068" name="Group 100"/>
          <p:cNvGraphicFramePr>
            <a:graphicFrameLocks noGrp="1"/>
          </p:cNvGraphicFramePr>
          <p:nvPr>
            <p:ph idx="1"/>
            <p:extLst>
              <p:ext uri="{D42A27DB-BD31-4B8C-83A1-F6EECF244321}">
                <p14:modId xmlns:p14="http://schemas.microsoft.com/office/powerpoint/2010/main" xmlns="" val="1697836915"/>
              </p:ext>
            </p:extLst>
          </p:nvPr>
        </p:nvGraphicFramePr>
        <p:xfrm>
          <a:off x="342900" y="611953"/>
          <a:ext cx="5822404" cy="3317105"/>
        </p:xfrm>
        <a:graphic>
          <a:graphicData uri="http://schemas.openxmlformats.org/drawingml/2006/table">
            <a:tbl>
              <a:tblPr/>
              <a:tblGrid>
                <a:gridCol w="3230116"/>
                <a:gridCol w="864096"/>
                <a:gridCol w="849276"/>
                <a:gridCol w="878916"/>
              </a:tblGrid>
              <a:tr h="557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2024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Привлечение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28 321,8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44 633,7</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60 945,6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1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Погашение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- 28 321,8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- 28 321,8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- 44 633,7</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20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округов кредитов из других бюджетов бюджетной системы РФ</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- 164,3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-18 154,4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-16 476,2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5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Изменение остатков средств на счетах по учету средств бюджета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164,3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1 842,5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164,3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ИТОГО</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6" name="Text Box 101"/>
          <p:cNvSpPr txBox="1">
            <a:spLocks noChangeArrowheads="1"/>
          </p:cNvSpPr>
          <p:nvPr/>
        </p:nvSpPr>
        <p:spPr bwMode="auto">
          <a:xfrm>
            <a:off x="404813" y="4286248"/>
            <a:ext cx="5976937" cy="3323987"/>
          </a:xfrm>
          <a:prstGeom prst="rect">
            <a:avLst/>
          </a:prstGeom>
          <a:noFill/>
          <a:ln w="9525">
            <a:noFill/>
            <a:miter lim="800000"/>
            <a:headEnd/>
            <a:tailEnd/>
          </a:ln>
        </p:spPr>
        <p:txBody>
          <a:bodyPr wrap="square">
            <a:spAutoFit/>
          </a:bodyPr>
          <a:lstStyle/>
          <a:p>
            <a:endParaRPr lang="ru-RU" dirty="0" smtClean="0"/>
          </a:p>
          <a:p>
            <a:r>
              <a:rPr lang="ru-RU" dirty="0" smtClean="0"/>
              <a:t>Открытые </a:t>
            </a:r>
            <a:r>
              <a:rPr lang="ru-RU" dirty="0"/>
              <a:t>информационные ресурсы Удмуртской Республики и </a:t>
            </a:r>
            <a:r>
              <a:rPr lang="ru-RU" dirty="0" smtClean="0"/>
              <a:t> </a:t>
            </a:r>
            <a:r>
              <a:rPr lang="ru-RU" dirty="0" err="1" smtClean="0"/>
              <a:t>Балезинского</a:t>
            </a:r>
            <a:r>
              <a:rPr lang="ru-RU" dirty="0" smtClean="0"/>
              <a:t> района</a:t>
            </a:r>
            <a:endParaRPr lang="ru-RU" dirty="0"/>
          </a:p>
          <a:p>
            <a:endParaRPr lang="ru-RU" dirty="0"/>
          </a:p>
          <a:p>
            <a:pPr algn="just"/>
            <a:r>
              <a:rPr lang="ru-RU" dirty="0" smtClean="0"/>
              <a:t>- Глава </a:t>
            </a:r>
            <a:r>
              <a:rPr lang="ru-RU" dirty="0"/>
              <a:t>и Правительство УР - </a:t>
            </a:r>
            <a:r>
              <a:rPr lang="ru-RU" dirty="0">
                <a:solidFill>
                  <a:schemeClr val="accent1"/>
                </a:solidFill>
                <a:hlinkClick r:id="rId3"/>
              </a:rPr>
              <a:t>http://www.udmurt.ru</a:t>
            </a:r>
            <a:endParaRPr lang="ru-RU" dirty="0">
              <a:solidFill>
                <a:schemeClr val="accent1"/>
              </a:solidFill>
            </a:endParaRPr>
          </a:p>
          <a:p>
            <a:pPr algn="just"/>
            <a:r>
              <a:rPr lang="ru-RU" dirty="0" smtClean="0"/>
              <a:t>- Государственный </a:t>
            </a:r>
            <a:r>
              <a:rPr lang="ru-RU" dirty="0"/>
              <a:t>Совет УР – </a:t>
            </a:r>
            <a:r>
              <a:rPr lang="ru-RU" dirty="0">
                <a:hlinkClick r:id="rId4"/>
              </a:rPr>
              <a:t>http://</a:t>
            </a:r>
            <a:r>
              <a:rPr lang="ru-RU" dirty="0" smtClean="0">
                <a:hlinkClick r:id="rId4"/>
              </a:rPr>
              <a:t>www.udmgossovet.ru</a:t>
            </a:r>
            <a:endParaRPr lang="ru-RU" dirty="0"/>
          </a:p>
          <a:p>
            <a:pPr algn="just"/>
            <a:r>
              <a:rPr lang="ru-RU" dirty="0" smtClean="0"/>
              <a:t>- Министерство </a:t>
            </a:r>
            <a:r>
              <a:rPr lang="ru-RU" dirty="0"/>
              <a:t>финансов УР – </a:t>
            </a:r>
            <a:r>
              <a:rPr lang="ru-RU" dirty="0">
                <a:hlinkClick r:id="rId5"/>
              </a:rPr>
              <a:t>http://www.mfur.ru</a:t>
            </a:r>
            <a:endParaRPr lang="ru-RU" dirty="0"/>
          </a:p>
          <a:p>
            <a:pPr algn="just"/>
            <a:r>
              <a:rPr lang="ru-RU" dirty="0"/>
              <a:t>бюджет для граждан находится по адресу: </a:t>
            </a:r>
            <a:r>
              <a:rPr lang="ru-RU" dirty="0">
                <a:hlinkClick r:id="rId6"/>
              </a:rPr>
              <a:t>http://</a:t>
            </a:r>
            <a:r>
              <a:rPr lang="ru-RU" dirty="0" smtClean="0">
                <a:hlinkClick r:id="rId6"/>
              </a:rPr>
              <a:t>www.mfur.ru/budget </a:t>
            </a:r>
            <a:r>
              <a:rPr lang="en-US" dirty="0" smtClean="0">
                <a:hlinkClick r:id="rId6"/>
              </a:rPr>
              <a:t>for </a:t>
            </a:r>
            <a:r>
              <a:rPr lang="ru-RU" dirty="0" err="1" smtClean="0">
                <a:hlinkClick r:id="rId6"/>
              </a:rPr>
              <a:t>citizens</a:t>
            </a:r>
            <a:r>
              <a:rPr lang="ru-RU" dirty="0" smtClean="0">
                <a:hlinkClick r:id="rId6"/>
              </a:rPr>
              <a:t>/</a:t>
            </a:r>
            <a:endParaRPr lang="ru-RU" dirty="0"/>
          </a:p>
          <a:p>
            <a:pPr algn="just"/>
            <a:r>
              <a:rPr lang="ru-RU" dirty="0" smtClean="0"/>
              <a:t>- Бесплатная </a:t>
            </a:r>
            <a:r>
              <a:rPr lang="ru-RU" dirty="0"/>
              <a:t>юридическая помощь в УР - </a:t>
            </a:r>
            <a:r>
              <a:rPr lang="ru-RU" dirty="0">
                <a:hlinkClick r:id="rId7"/>
              </a:rPr>
              <a:t>http://uodms.udmurt.ru/jurpomosh</a:t>
            </a:r>
            <a:r>
              <a:rPr lang="ru-RU" dirty="0" smtClean="0">
                <a:hlinkClick r:id="rId7"/>
              </a:rPr>
              <a:t>/</a:t>
            </a:r>
            <a:endParaRPr lang="ru-RU" dirty="0"/>
          </a:p>
          <a:p>
            <a:pPr algn="just"/>
            <a:r>
              <a:rPr lang="ru-RU" dirty="0" smtClean="0"/>
              <a:t>- Официальный </a:t>
            </a:r>
            <a:r>
              <a:rPr lang="ru-RU" dirty="0"/>
              <a:t>сайт </a:t>
            </a:r>
            <a:r>
              <a:rPr lang="ru-RU" dirty="0" smtClean="0"/>
              <a:t>МО «Муниципальный округ </a:t>
            </a:r>
            <a:r>
              <a:rPr lang="ru-RU" dirty="0" err="1" smtClean="0"/>
              <a:t>Балезинский</a:t>
            </a:r>
            <a:r>
              <a:rPr lang="ru-RU" dirty="0" smtClean="0"/>
              <a:t> район УР» </a:t>
            </a:r>
            <a:r>
              <a:rPr lang="ru-RU" dirty="0"/>
              <a:t>-</a:t>
            </a:r>
            <a:r>
              <a:rPr lang="ru-RU" dirty="0">
                <a:hlinkClick r:id="rId8"/>
              </a:rPr>
              <a:t>http://balezino.udmurt.ru</a:t>
            </a:r>
            <a:endParaRPr lang="ru-RU" dirty="0"/>
          </a:p>
          <a:p>
            <a:pPr algn="just"/>
            <a:r>
              <a:rPr lang="ru-RU" dirty="0"/>
              <a:t>бюджет для граждан находится по адресу: </a:t>
            </a:r>
            <a:r>
              <a:rPr lang="ru-RU" dirty="0">
                <a:hlinkClick r:id="rId9"/>
              </a:rPr>
              <a:t>http://balezino.udmurt.ru/city/narod.php  </a:t>
            </a:r>
            <a:endParaRPr lang="ru-RU" dirty="0"/>
          </a:p>
          <a:p>
            <a:endParaRPr lang="ru-RU" dirty="0"/>
          </a:p>
        </p:txBody>
      </p:sp>
      <p:sp>
        <p:nvSpPr>
          <p:cNvPr id="50207" name="Text Box 102"/>
          <p:cNvSpPr txBox="1">
            <a:spLocks noChangeArrowheads="1"/>
          </p:cNvSpPr>
          <p:nvPr/>
        </p:nvSpPr>
        <p:spPr bwMode="auto">
          <a:xfrm>
            <a:off x="620713" y="7812088"/>
            <a:ext cx="5761037" cy="830997"/>
          </a:xfrm>
          <a:prstGeom prst="rect">
            <a:avLst/>
          </a:prstGeom>
          <a:noFill/>
          <a:ln w="9525">
            <a:noFill/>
            <a:miter lim="800000"/>
            <a:headEnd/>
            <a:tailEnd/>
          </a:ln>
        </p:spPr>
        <p:txBody>
          <a:bodyPr>
            <a:spAutoFit/>
          </a:bodyPr>
          <a:lstStyle/>
          <a:p>
            <a:r>
              <a:rPr lang="ru-RU" sz="1200" b="1" dirty="0"/>
              <a:t>Управление финансов Администрации МО </a:t>
            </a:r>
            <a:r>
              <a:rPr lang="ru-RU" sz="1200" b="1" dirty="0" smtClean="0"/>
              <a:t>«Муниципальный округ </a:t>
            </a:r>
            <a:r>
              <a:rPr lang="ru-RU" sz="1200" b="1" dirty="0" err="1" smtClean="0"/>
              <a:t>Балезинский</a:t>
            </a:r>
            <a:r>
              <a:rPr lang="ru-RU" sz="1200" b="1" dirty="0" smtClean="0"/>
              <a:t> район УР»</a:t>
            </a:r>
            <a:endParaRPr lang="ru-RU" sz="1200" b="1" dirty="0"/>
          </a:p>
          <a:p>
            <a:r>
              <a:rPr lang="ru-RU" sz="1200" b="1" dirty="0"/>
              <a:t>Адрес 427550 п.Балезино, ул.Кирова,2</a:t>
            </a:r>
          </a:p>
          <a:p>
            <a:r>
              <a:rPr lang="ru-RU" sz="1200" b="1" dirty="0"/>
              <a:t>Тел.  </a:t>
            </a:r>
            <a:r>
              <a:rPr lang="ru-RU" sz="1200" b="1" dirty="0" smtClean="0"/>
              <a:t>5-21-93, </a:t>
            </a:r>
            <a:r>
              <a:rPr lang="en-US" sz="1200" b="1" dirty="0"/>
              <a:t>E-mail</a:t>
            </a:r>
            <a:r>
              <a:rPr lang="en-US" sz="1200" b="1"/>
              <a:t>: </a:t>
            </a:r>
            <a:r>
              <a:rPr lang="en-US" sz="1200" b="1" smtClean="0"/>
              <a:t>finance@balezino.udmr.ru</a:t>
            </a:r>
            <a:r>
              <a:rPr lang="ru-RU" sz="1200" b="1" smtClean="0"/>
              <a:t> </a:t>
            </a:r>
            <a:endParaRPr lang="ru-RU"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713"/>
            <a:ext cx="6172200" cy="446087"/>
          </a:xfrm>
        </p:spPr>
        <p:txBody>
          <a:bodyPr/>
          <a:lstStyle/>
          <a:p>
            <a:pPr eaLnBrk="1" hangingPunct="1"/>
            <a:r>
              <a:rPr lang="ru-RU" sz="1400" b="1" smtClean="0">
                <a:latin typeface="Times New Roman" pitchFamily="18" charset="0"/>
              </a:rPr>
              <a:t>ОСНОВНЫЕ ХАРАКТЕРСТИКИ БАЛЕЗИНСКОГО РАЙОНА</a:t>
            </a:r>
          </a:p>
        </p:txBody>
      </p:sp>
      <p:sp>
        <p:nvSpPr>
          <p:cNvPr id="8195" name="Rectangle 6"/>
          <p:cNvSpPr>
            <a:spLocks noGrp="1" noChangeArrowheads="1"/>
          </p:cNvSpPr>
          <p:nvPr>
            <p:ph type="body" sz="half" idx="2"/>
          </p:nvPr>
        </p:nvSpPr>
        <p:spPr>
          <a:xfrm>
            <a:off x="3476625" y="1116013"/>
            <a:ext cx="2809875" cy="3240087"/>
          </a:xfrm>
        </p:spPr>
        <p:txBody>
          <a:bodyPr/>
          <a:lstStyle/>
          <a:p>
            <a:pPr algn="just" eaLnBrk="1" hangingPunct="1">
              <a:lnSpc>
                <a:spcPct val="80000"/>
              </a:lnSpc>
            </a:pPr>
            <a:r>
              <a:rPr lang="ru-RU" sz="1400" dirty="0" err="1" smtClean="0">
                <a:latin typeface="Times New Roman" pitchFamily="18" charset="0"/>
              </a:rPr>
              <a:t>Балезинский</a:t>
            </a:r>
            <a:r>
              <a:rPr lang="ru-RU" sz="1400" dirty="0" smtClean="0">
                <a:latin typeface="Times New Roman" pitchFamily="18" charset="0"/>
              </a:rPr>
              <a:t> район расположен в северной части Удмуртской Республики, граничит с </a:t>
            </a:r>
            <a:r>
              <a:rPr lang="ru-RU" sz="1400" dirty="0" err="1" smtClean="0">
                <a:latin typeface="Times New Roman" pitchFamily="18" charset="0"/>
              </a:rPr>
              <a:t>Глазовским</a:t>
            </a:r>
            <a:r>
              <a:rPr lang="ru-RU" sz="1400" dirty="0" smtClean="0">
                <a:latin typeface="Times New Roman" pitchFamily="18" charset="0"/>
              </a:rPr>
              <a:t>, </a:t>
            </a:r>
            <a:r>
              <a:rPr lang="ru-RU" sz="1400" dirty="0" err="1" smtClean="0">
                <a:latin typeface="Times New Roman" pitchFamily="18" charset="0"/>
              </a:rPr>
              <a:t>Игринским</a:t>
            </a:r>
            <a:r>
              <a:rPr lang="ru-RU" sz="1400" dirty="0" smtClean="0">
                <a:latin typeface="Times New Roman" pitchFamily="18" charset="0"/>
              </a:rPr>
              <a:t>, Красногорским и </a:t>
            </a:r>
            <a:r>
              <a:rPr lang="ru-RU" sz="1400" dirty="0" err="1" smtClean="0">
                <a:latin typeface="Times New Roman" pitchFamily="18" charset="0"/>
              </a:rPr>
              <a:t>Кезским</a:t>
            </a:r>
            <a:r>
              <a:rPr lang="ru-RU" sz="1400" dirty="0" smtClean="0">
                <a:latin typeface="Times New Roman" pitchFamily="18" charset="0"/>
              </a:rPr>
              <a:t> районами Удмуртской Республики, а также с Кировской областью и Пермским краем.</a:t>
            </a:r>
          </a:p>
          <a:p>
            <a:pPr algn="just" eaLnBrk="1" hangingPunct="1">
              <a:lnSpc>
                <a:spcPct val="80000"/>
              </a:lnSpc>
            </a:pPr>
            <a:r>
              <a:rPr lang="ru-RU" sz="1400" dirty="0" smtClean="0">
                <a:latin typeface="Times New Roman" pitchFamily="18" charset="0"/>
              </a:rPr>
              <a:t>Площадь территории района – 2434,7 кв. км. </a:t>
            </a:r>
          </a:p>
          <a:p>
            <a:pPr algn="just" eaLnBrk="1" hangingPunct="1">
              <a:lnSpc>
                <a:spcPct val="80000"/>
              </a:lnSpc>
            </a:pPr>
            <a:r>
              <a:rPr lang="ru-RU" sz="1400" dirty="0" smtClean="0">
                <a:latin typeface="Times New Roman" pitchFamily="18" charset="0"/>
              </a:rPr>
              <a:t>Численность населения – 27261 человек. </a:t>
            </a:r>
          </a:p>
        </p:txBody>
      </p:sp>
      <p:pic>
        <p:nvPicPr>
          <p:cNvPr id="8196" name="Picture 8" descr="memorial.jpg"/>
          <p:cNvPicPr>
            <a:picLocks noGrp="1" noChangeAspect="1" noChangeArrowheads="1"/>
          </p:cNvPicPr>
          <p:nvPr>
            <p:ph type="clipArt" sz="half" idx="1"/>
          </p:nvPr>
        </p:nvPicPr>
        <p:blipFill>
          <a:blip r:embed="rId2" cstate="print"/>
          <a:srcRect/>
          <a:stretch>
            <a:fillRect/>
          </a:stretch>
        </p:blipFill>
        <p:spPr>
          <a:xfrm>
            <a:off x="476250" y="2051050"/>
            <a:ext cx="2817813" cy="1868488"/>
          </a:xfrm>
        </p:spPr>
      </p:pic>
      <p:sp>
        <p:nvSpPr>
          <p:cNvPr id="8197" name="Rectangle 9"/>
          <p:cNvSpPr>
            <a:spLocks noChangeArrowheads="1"/>
          </p:cNvSpPr>
          <p:nvPr/>
        </p:nvSpPr>
        <p:spPr bwMode="auto">
          <a:xfrm>
            <a:off x="333375" y="4427538"/>
            <a:ext cx="5975350" cy="4105275"/>
          </a:xfrm>
          <a:prstGeom prst="rect">
            <a:avLst/>
          </a:prstGeom>
          <a:noFill/>
          <a:ln w="9525">
            <a:noFill/>
            <a:miter lim="800000"/>
            <a:headEnd/>
            <a:tailEnd/>
          </a:ln>
        </p:spPr>
        <p:txBody>
          <a:bodyPr/>
          <a:lstStyle/>
          <a:p>
            <a:pPr marL="342900" indent="-342900" algn="l">
              <a:spcBef>
                <a:spcPct val="20000"/>
              </a:spcBef>
              <a:buFontTx/>
              <a:buChar char="•"/>
            </a:pPr>
            <a:r>
              <a:rPr lang="ru-RU" dirty="0" smtClean="0"/>
              <a:t>В </a:t>
            </a:r>
            <a:r>
              <a:rPr lang="ru-RU" dirty="0"/>
              <a:t>районном центре – п. Балезино </a:t>
            </a:r>
            <a:r>
              <a:rPr lang="ru-RU"/>
              <a:t>проживает </a:t>
            </a:r>
            <a:r>
              <a:rPr lang="ru-RU" smtClean="0"/>
              <a:t>14,3 </a:t>
            </a:r>
            <a:r>
              <a:rPr lang="ru-RU" dirty="0"/>
              <a:t>тыс.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a:t>
            </a:r>
            <a:r>
              <a:rPr lang="ru-RU" dirty="0" smtClean="0"/>
              <a:t>Кроме </a:t>
            </a:r>
            <a:r>
              <a:rPr lang="ru-RU" dirty="0"/>
              <a:t>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0350" y="107950"/>
            <a:ext cx="6172200" cy="388938"/>
          </a:xfrm>
        </p:spPr>
        <p:txBody>
          <a:bodyPr/>
          <a:lstStyle/>
          <a:p>
            <a:pPr eaLnBrk="1" hangingPunct="1"/>
            <a:r>
              <a:rPr lang="ru-RU" sz="1400" smtClean="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extLst>
              <p:ext uri="{D42A27DB-BD31-4B8C-83A1-F6EECF244321}">
                <p14:modId xmlns:p14="http://schemas.microsoft.com/office/powerpoint/2010/main" xmlns="" val="3781549693"/>
              </p:ext>
            </p:extLst>
          </p:nvPr>
        </p:nvGraphicFramePr>
        <p:xfrm>
          <a:off x="333375" y="2051720"/>
          <a:ext cx="6335985" cy="6957114"/>
        </p:xfrm>
        <a:graphic>
          <a:graphicData uri="http://schemas.openxmlformats.org/drawingml/2006/table">
            <a:tbl>
              <a:tblPr/>
              <a:tblGrid>
                <a:gridCol w="2735585"/>
                <a:gridCol w="720080"/>
                <a:gridCol w="648072"/>
                <a:gridCol w="720080"/>
                <a:gridCol w="720080"/>
                <a:gridCol w="792088"/>
              </a:tblGrid>
              <a:tr h="839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2022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2023 год оценка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2024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2025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2026 год прогноз</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Численность постоянного населения (в среднегодовом исчислении), тыс.чел.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28,981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27,445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26,628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26,095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Фонд </a:t>
                      </a:r>
                      <a:r>
                        <a:rPr kumimoji="0" lang="ru-RU" sz="1000" b="1" i="0" u="none" strike="noStrike" cap="none" normalizeH="0" baseline="0" dirty="0" err="1" smtClean="0">
                          <a:ln>
                            <a:noFill/>
                          </a:ln>
                          <a:solidFill>
                            <a:schemeClr val="tx1"/>
                          </a:solidFill>
                          <a:effectLst/>
                          <a:latin typeface="Times New Roman" pitchFamily="18" charset="0"/>
                        </a:rPr>
                        <a:t>з</a:t>
                      </a:r>
                      <a:r>
                        <a:rPr kumimoji="0" lang="ru-RU" sz="1000" b="1" i="0" u="none" strike="noStrike" cap="none" normalizeH="0" baseline="0" dirty="0" smtClean="0">
                          <a:ln>
                            <a:noFill/>
                          </a:ln>
                          <a:solidFill>
                            <a:schemeClr val="tx1"/>
                          </a:solidFill>
                          <a:effectLst/>
                          <a:latin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rPr>
                        <a:t> по организация,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2612,6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2872,5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2885,3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2903,8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2910,8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отгруженных товаров собственного производства, выполненных работ и услуг собственными силами по крупным  и средним организациям,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9864,9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10121,4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11562,7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12492,9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14127,0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Индекс промышленного производства,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107,4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108,8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Продукция с/х,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3278,0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2880,0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3149,5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3331,0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3512,7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5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87,2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розничного товарооборота, млн.руб.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1495,3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1648,6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1797,0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1886,8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1981,2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предприятий по крупным и средним организациям </a:t>
                      </a:r>
                      <a:r>
                        <a:rPr kumimoji="0" lang="ru-RU" sz="1000" b="1" i="0" u="none" strike="noStrike" cap="none" normalizeH="0" baseline="0" dirty="0" err="1" smtClean="0">
                          <a:ln>
                            <a:noFill/>
                          </a:ln>
                          <a:solidFill>
                            <a:schemeClr val="tx1"/>
                          </a:solidFill>
                          <a:effectLst/>
                          <a:latin typeface="Times New Roman" pitchFamily="18" charset="0"/>
                        </a:rPr>
                        <a:t>тыс.чел</a:t>
                      </a:r>
                      <a:r>
                        <a:rPr kumimoji="0" lang="ru-RU" sz="1000" b="1" i="0" u="none" strike="noStrike" cap="none" normalizeH="0" baseline="0" dirty="0" smtClean="0">
                          <a:ln>
                            <a:noFill/>
                          </a:ln>
                          <a:solidFill>
                            <a:schemeClr val="tx1"/>
                          </a:solidFill>
                          <a:effectLst/>
                          <a:latin typeface="Times New Roman" pitchFamily="18" charset="0"/>
                        </a:rPr>
                        <a: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6,3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5,7</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малым предприятиям, (включая </a:t>
                      </a:r>
                      <a:r>
                        <a:rPr kumimoji="0" lang="ru-RU" sz="1000" b="1" i="0" u="none" strike="noStrike" cap="none" normalizeH="0" baseline="0" dirty="0" err="1" smtClean="0">
                          <a:ln>
                            <a:noFill/>
                          </a:ln>
                          <a:solidFill>
                            <a:schemeClr val="tx1"/>
                          </a:solidFill>
                          <a:effectLst/>
                          <a:latin typeface="Times New Roman" pitchFamily="18" charset="0"/>
                        </a:rPr>
                        <a:t>микропредприятия</a:t>
                      </a:r>
                      <a:r>
                        <a:rPr kumimoji="0" lang="ru-RU" sz="1000" b="1" i="0" u="none" strike="noStrike" cap="none" normalizeH="0" baseline="0" dirty="0" smtClean="0">
                          <a:ln>
                            <a:noFill/>
                          </a:ln>
                          <a:solidFill>
                            <a:schemeClr val="tx1"/>
                          </a:solidFill>
                          <a:effectLst/>
                          <a:latin typeface="Times New Roman" pitchFamily="18" charset="0"/>
                        </a:rPr>
                        <a:t>),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1981,0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2040,0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1970,0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1999,6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2069,5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Инвестиции в </a:t>
                      </a:r>
                      <a:r>
                        <a:rPr kumimoji="0" lang="ru-RU" sz="1000" b="1" i="0" u="none" strike="noStrike" cap="none" normalizeH="0" baseline="0" dirty="0" err="1" smtClean="0">
                          <a:ln>
                            <a:noFill/>
                          </a:ln>
                          <a:solidFill>
                            <a:schemeClr val="tx1"/>
                          </a:solidFill>
                          <a:effectLst/>
                          <a:latin typeface="Times New Roman" pitchFamily="18" charset="0"/>
                        </a:rPr>
                        <a:t>осн</a:t>
                      </a:r>
                      <a:r>
                        <a:rPr kumimoji="0" lang="ru-RU" sz="1000" b="1" i="0" u="none" strike="noStrike" cap="none" normalizeH="0" baseline="0" dirty="0" smtClean="0">
                          <a:ln>
                            <a:noFill/>
                          </a:ln>
                          <a:solidFill>
                            <a:schemeClr val="tx1"/>
                          </a:solidFill>
                          <a:effectLst/>
                          <a:latin typeface="Times New Roman" pitchFamily="18" charset="0"/>
                        </a:rPr>
                        <a:t>. капитал по организациям,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303,4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187,6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212,6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223,0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6" name="Picture 136" descr="j0149887"/>
          <p:cNvPicPr>
            <a:picLocks noChangeAspect="1" noChangeArrowheads="1"/>
          </p:cNvPicPr>
          <p:nvPr/>
        </p:nvPicPr>
        <p:blipFill>
          <a:blip r:embed="rId2" cstate="print"/>
          <a:srcRect/>
          <a:stretch>
            <a:fillRect/>
          </a:stretch>
        </p:blipFill>
        <p:spPr bwMode="auto">
          <a:xfrm>
            <a:off x="336079" y="585912"/>
            <a:ext cx="1268413" cy="1016000"/>
          </a:xfrm>
          <a:prstGeom prst="rect">
            <a:avLst/>
          </a:prstGeom>
          <a:noFill/>
          <a:ln w="9525">
            <a:noFill/>
            <a:miter lim="800000"/>
            <a:headEnd/>
            <a:tailEnd/>
          </a:ln>
        </p:spPr>
      </p:pic>
      <p:pic>
        <p:nvPicPr>
          <p:cNvPr id="9327" name="Picture 138" descr="j0187423"/>
          <p:cNvPicPr>
            <a:picLocks noChangeAspect="1" noChangeArrowheads="1"/>
          </p:cNvPicPr>
          <p:nvPr/>
        </p:nvPicPr>
        <p:blipFill>
          <a:blip r:embed="rId3" cstate="print"/>
          <a:srcRect/>
          <a:stretch>
            <a:fillRect/>
          </a:stretch>
        </p:blipFill>
        <p:spPr bwMode="auto">
          <a:xfrm>
            <a:off x="5229200" y="314003"/>
            <a:ext cx="1762125" cy="1828800"/>
          </a:xfrm>
          <a:prstGeom prst="rect">
            <a:avLst/>
          </a:prstGeom>
          <a:noFill/>
          <a:ln w="9525">
            <a:noFill/>
            <a:miter lim="800000"/>
            <a:headEnd/>
            <a:tailEnd/>
          </a:ln>
        </p:spPr>
      </p:pic>
      <p:pic>
        <p:nvPicPr>
          <p:cNvPr id="9328" name="Picture 144" descr="j0205462"/>
          <p:cNvPicPr>
            <a:picLocks noChangeAspect="1" noChangeArrowheads="1"/>
          </p:cNvPicPr>
          <p:nvPr/>
        </p:nvPicPr>
        <p:blipFill>
          <a:blip r:embed="rId4" cstate="print"/>
          <a:srcRect/>
          <a:stretch>
            <a:fillRect/>
          </a:stretch>
        </p:blipFill>
        <p:spPr bwMode="auto">
          <a:xfrm>
            <a:off x="2564904" y="303759"/>
            <a:ext cx="18192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2024 год и на плановый период 2025 и 2026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«Муниципальный округ </a:t>
            </a:r>
            <a:r>
              <a:rPr lang="ru-RU" sz="1400" dirty="0" err="1" smtClean="0">
                <a:latin typeface="Times New Roman" pitchFamily="18" charset="0"/>
              </a:rPr>
              <a:t>Балезинский</a:t>
            </a:r>
            <a:r>
              <a:rPr lang="ru-RU" sz="1400" dirty="0" smtClean="0">
                <a:latin typeface="Times New Roman" pitchFamily="18" charset="0"/>
              </a:rPr>
              <a:t> район УР» от 04 октября 2023 года №  105</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776864"/>
          </a:xfrm>
        </p:spPr>
        <p:txBody>
          <a:bodyPr/>
          <a:lstStyle/>
          <a:p>
            <a:pPr algn="just" eaLnBrk="1" hangingPunct="1">
              <a:buFontTx/>
              <a:buNone/>
            </a:pPr>
            <a:r>
              <a:rPr lang="ru-RU" sz="1400" b="1" dirty="0" smtClean="0">
                <a:latin typeface="Times New Roman" pitchFamily="18" charset="0"/>
              </a:rPr>
              <a:t>Обеспечение сбалансированности и повышение устойчивости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(далее – бюджет округа)</a:t>
            </a:r>
            <a:endParaRPr lang="ru-RU" sz="1400" dirty="0" smtClean="0">
              <a:latin typeface="Times New Roman" pitchFamily="18" charset="0"/>
            </a:endParaRPr>
          </a:p>
          <a:p>
            <a:pPr algn="just" eaLnBrk="1" hangingPunct="1">
              <a:buFontTx/>
              <a:buNone/>
            </a:pPr>
            <a:r>
              <a:rPr lang="ru-RU" sz="1400" b="1" dirty="0" smtClean="0">
                <a:latin typeface="Times New Roman" pitchFamily="18" charset="0"/>
              </a:rPr>
              <a:t>Стратегическая </a:t>
            </a:r>
            <a:r>
              <a:rPr lang="ru-RU" sz="1400" b="1" dirty="0" err="1" smtClean="0">
                <a:latin typeface="Times New Roman" pitchFamily="18" charset="0"/>
              </a:rPr>
              <a:t>приоритизация</a:t>
            </a:r>
            <a:r>
              <a:rPr lang="ru-RU" sz="1400" b="1" dirty="0" smtClean="0">
                <a:latin typeface="Times New Roman" pitchFamily="18" charset="0"/>
              </a:rPr>
              <a:t> расходов, гарантированное исполнение социальных обязательств бюджета  округа </a:t>
            </a:r>
          </a:p>
          <a:p>
            <a:pPr algn="just" eaLnBrk="1" hangingPunct="1">
              <a:buFontTx/>
              <a:buNone/>
            </a:pPr>
            <a:r>
              <a:rPr lang="ru-RU" sz="1400" b="1" dirty="0" smtClean="0">
                <a:latin typeface="Times New Roman" pitchFamily="18" charset="0"/>
              </a:rPr>
              <a:t>Недопущение необоснованного роста муниципального долга  и неисполнения долговых обязательств</a:t>
            </a:r>
          </a:p>
          <a:p>
            <a:pPr algn="just" eaLnBrk="1" hangingPunct="1">
              <a:buFontTx/>
              <a:buNone/>
            </a:pPr>
            <a:r>
              <a:rPr lang="ru-RU" sz="1400" b="1" dirty="0" smtClean="0">
                <a:latin typeface="Times New Roman" pitchFamily="18" charset="0"/>
              </a:rPr>
              <a:t>Формирование основных характеристик бюджета округа с учетом ожидаемого исполнения бюджета за 2023 год, 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 повышения МРОТ </a:t>
            </a:r>
          </a:p>
          <a:p>
            <a:pPr algn="just" eaLnBrk="1" hangingPunct="1">
              <a:buFontTx/>
              <a:buNone/>
            </a:pPr>
            <a:r>
              <a:rPr lang="ru-RU" sz="1400" b="1" dirty="0" smtClean="0">
                <a:latin typeface="Times New Roman" pitchFamily="18" charset="0"/>
              </a:rPr>
              <a:t>Повышение эффективности управления бюджетными ресурсами</a:t>
            </a:r>
          </a:p>
          <a:p>
            <a:pPr algn="just" eaLnBrk="1" hangingPunct="1">
              <a:buFontTx/>
              <a:buNone/>
            </a:pPr>
            <a:r>
              <a:rPr lang="ru-RU" sz="1400" b="1" dirty="0" smtClean="0">
                <a:latin typeface="Times New Roman" pitchFamily="18" charset="0"/>
              </a:rPr>
              <a:t>Снижение рисков возникновения просроченной кредиторской задолженности</a:t>
            </a:r>
          </a:p>
          <a:p>
            <a:pPr algn="just" eaLnBrk="1" hangingPunct="1">
              <a:buFontTx/>
              <a:buNone/>
            </a:pPr>
            <a:r>
              <a:rPr lang="ru-RU" sz="1400" b="1" dirty="0" smtClean="0">
                <a:latin typeface="Times New Roman" pitchFamily="18" charset="0"/>
              </a:rPr>
              <a:t>Обеспечение открытости и прозрачности бюджетного процесса</a:t>
            </a:r>
          </a:p>
          <a:p>
            <a:pPr algn="just" eaLnBrk="1" hangingPunct="1">
              <a:buFontTx/>
              <a:buNone/>
            </a:pPr>
            <a:r>
              <a:rPr lang="ru-RU" sz="1400" b="1" dirty="0" smtClean="0">
                <a:latin typeface="Times New Roman" pitchFamily="18" charset="0"/>
              </a:rPr>
              <a:t>Формирование и продвижение положительного инвестиционного имиджа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a:t>
            </a:r>
          </a:p>
          <a:p>
            <a:pPr algn="just" eaLnBrk="1" hangingPunct="1">
              <a:buFontTx/>
              <a:buNone/>
            </a:pPr>
            <a:r>
              <a:rPr lang="ru-RU" sz="1400" b="1" dirty="0" smtClean="0">
                <a:latin typeface="Times New Roman" pitchFamily="18" charset="0"/>
              </a:rPr>
              <a:t>Реализация мероприятий Плана по росту  доходов бюджета,   оптимизации расходов и сокращению муниципального долга</a:t>
            </a:r>
          </a:p>
          <a:p>
            <a:pPr algn="just" eaLnBrk="1" hangingPunct="1">
              <a:buFontTx/>
              <a:buNone/>
            </a:pPr>
            <a:r>
              <a:rPr lang="ru-RU" sz="1400" b="1" dirty="0" smtClean="0">
                <a:latin typeface="Times New Roman" pitchFamily="18" charset="0"/>
              </a:rPr>
              <a:t>Расширение практик вовлечения граждан в решение вопросов местного самоуправления, общественного участия в управлении муниципальными финансами посредством развития механизмов инициативного бюджетирования и самообложения граждан</a:t>
            </a:r>
          </a:p>
          <a:p>
            <a:pPr algn="just" eaLnBrk="1" hangingPunct="1">
              <a:buFontTx/>
              <a:buNone/>
            </a:pPr>
            <a:r>
              <a:rPr lang="ru-RU" sz="1400" b="1" dirty="0" smtClean="0">
                <a:latin typeface="Times New Roman" pitchFamily="18" charset="0"/>
              </a:rPr>
              <a:t>Укрепление доходной базы бюджета округа </a:t>
            </a:r>
          </a:p>
          <a:p>
            <a:pPr algn="just" eaLnBrk="1" hangingPunct="1">
              <a:buFontTx/>
              <a:buNone/>
            </a:pPr>
            <a:r>
              <a:rPr lang="ru-RU" sz="1400" b="1" dirty="0" smtClean="0">
                <a:latin typeface="Times New Roman" pitchFamily="18" charset="0"/>
              </a:rPr>
              <a:t>Повышение качества администрирования доходов бюджета округа</a:t>
            </a:r>
          </a:p>
          <a:p>
            <a:pPr algn="just" eaLnBrk="1" hangingPunct="1">
              <a:buFontTx/>
              <a:buNone/>
            </a:pPr>
            <a:r>
              <a:rPr lang="ru-RU" sz="1400" b="1" dirty="0" smtClean="0">
                <a:latin typeface="Times New Roman" pitchFamily="18" charset="0"/>
              </a:rPr>
              <a:t>Эффективное использование и управление имущественными и земельными ресурсами</a:t>
            </a:r>
          </a:p>
          <a:p>
            <a:pPr algn="just" eaLnBrk="1" hangingPunct="1">
              <a:buFontTx/>
              <a:buNone/>
            </a:pPr>
            <a:r>
              <a:rPr lang="ru-RU" sz="1400" dirty="0" smtClean="0">
                <a:latin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Рейтинг открытости деятельности органов местного самоуправления по управлению общественными финансами за 2022 год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xmlns="" val="2546893967"/>
              </p:ext>
            </p:extLst>
          </p:nvPr>
        </p:nvGraphicFramePr>
        <p:xfrm>
          <a:off x="332656" y="489548"/>
          <a:ext cx="6172200" cy="8366760"/>
        </p:xfrm>
        <a:graphic>
          <a:graphicData uri="http://schemas.openxmlformats.org/drawingml/2006/table">
            <a:tbl>
              <a:tblPr firstRow="1" bandRow="1">
                <a:tableStyleId>{8A107856-5554-42FB-B03E-39F5DBC370BA}</a:tableStyleId>
              </a:tblPr>
              <a:tblGrid>
                <a:gridCol w="576064"/>
                <a:gridCol w="3600400"/>
                <a:gridCol w="1008112"/>
                <a:gridCol w="987624"/>
              </a:tblGrid>
              <a:tr h="594360">
                <a:tc>
                  <a:txBody>
                    <a:bodyPr/>
                    <a:lstStyle/>
                    <a:p>
                      <a:r>
                        <a:rPr lang="ru-RU" sz="1100" dirty="0" smtClean="0"/>
                        <a:t>№ </a:t>
                      </a:r>
                      <a:r>
                        <a:rPr lang="ru-RU" sz="1100" dirty="0" err="1" smtClean="0"/>
                        <a:t>п</a:t>
                      </a:r>
                      <a:r>
                        <a:rPr lang="ru-RU" sz="1100" dirty="0" smtClean="0"/>
                        <a:t>/</a:t>
                      </a:r>
                      <a:r>
                        <a:rPr lang="ru-RU" sz="1100" dirty="0" err="1" smtClean="0"/>
                        <a:t>п</a:t>
                      </a:r>
                      <a:endParaRPr lang="ru-RU" sz="1100" b="1" dirty="0">
                        <a:latin typeface="Times New Roman" pitchFamily="18" charset="0"/>
                        <a:cs typeface="Times New Roman" pitchFamily="18" charset="0"/>
                      </a:endParaRPr>
                    </a:p>
                  </a:txBody>
                  <a:tcPr/>
                </a:tc>
                <a:tc>
                  <a:txBody>
                    <a:bodyPr/>
                    <a:lstStyle/>
                    <a:p>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r>
                        <a:rPr lang="ru-RU" sz="1100" dirty="0" smtClean="0"/>
                        <a:t>Место в рейтинге</a:t>
                      </a:r>
                      <a:endParaRPr lang="ru-RU" sz="1100" b="1" dirty="0">
                        <a:latin typeface="Times New Roman" pitchFamily="18" charset="0"/>
                        <a:cs typeface="Times New Roman" pitchFamily="18" charset="0"/>
                      </a:endParaRPr>
                    </a:p>
                  </a:txBody>
                  <a:tcPr/>
                </a:tc>
                <a:tc>
                  <a:txBody>
                    <a:bodyPr/>
                    <a:lstStyle/>
                    <a:p>
                      <a:r>
                        <a:rPr lang="ru-RU" sz="1100" dirty="0" smtClean="0"/>
                        <a:t>Итоговая оценка (баллов)</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1</a:t>
                      </a:r>
                      <a:endParaRPr lang="ru-RU" sz="1100" b="0"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Можгинский</a:t>
                      </a:r>
                      <a:endParaRPr lang="ru-RU" sz="1100" b="0" dirty="0">
                        <a:latin typeface="+mn-lt"/>
                        <a:cs typeface="Times New Roman" pitchFamily="18" charset="0"/>
                      </a:endParaRPr>
                    </a:p>
                  </a:txBody>
                  <a:tcPr/>
                </a:tc>
                <a:tc>
                  <a:txBody>
                    <a:bodyPr/>
                    <a:lstStyle/>
                    <a:p>
                      <a:pPr algn="ctr"/>
                      <a:r>
                        <a:rPr lang="ru-RU" sz="1100" b="0" dirty="0" smtClean="0"/>
                        <a:t>1</a:t>
                      </a:r>
                      <a:endParaRPr lang="ru-RU" sz="1100" b="0"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80</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2</a:t>
                      </a:r>
                      <a:endParaRPr lang="ru-RU" sz="1100" b="1"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Камбарскимй</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2</a:t>
                      </a:r>
                      <a:endParaRPr lang="ru-RU" sz="1100" b="0" dirty="0">
                        <a:latin typeface="Times New Roman" pitchFamily="18" charset="0"/>
                        <a:cs typeface="Times New Roman" pitchFamily="18" charset="0"/>
                      </a:endParaRPr>
                    </a:p>
                  </a:txBody>
                  <a:tcPr/>
                </a:tc>
                <a:tc>
                  <a:txBody>
                    <a:bodyPr/>
                    <a:lstStyle/>
                    <a:p>
                      <a:pPr algn="ctr"/>
                      <a:r>
                        <a:rPr lang="ru-RU" sz="1100" dirty="0" smtClean="0"/>
                        <a:t>79</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3</a:t>
                      </a:r>
                      <a:endParaRPr lang="ru-RU" sz="1100" b="0"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Кизнерский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t>78</a:t>
                      </a:r>
                      <a:endParaRPr lang="ru-RU" sz="1100" b="0" dirty="0">
                        <a:latin typeface="Times New Roman" pitchFamily="18" charset="0"/>
                        <a:cs typeface="Times New Roman" pitchFamily="18" charset="0"/>
                      </a:endParaRPr>
                    </a:p>
                  </a:txBody>
                  <a:tcPr/>
                </a:tc>
              </a:tr>
              <a:tr h="259080">
                <a:tc>
                  <a:txBody>
                    <a:bodyPr/>
                    <a:lstStyle/>
                    <a:p>
                      <a:pPr algn="ctr"/>
                      <a:r>
                        <a:rPr lang="ru-RU" sz="1100" b="0" dirty="0" smtClean="0"/>
                        <a:t>4</a:t>
                      </a:r>
                      <a:endParaRPr lang="ru-RU" sz="1100" b="0" dirty="0">
                        <a:latin typeface="Times New Roman" pitchFamily="18" charset="0"/>
                        <a:cs typeface="Times New Roman" pitchFamily="18" charset="0"/>
                      </a:endParaRPr>
                    </a:p>
                  </a:txBody>
                  <a:tcPr/>
                </a:tc>
                <a:tc>
                  <a:txBody>
                    <a:bodyPr/>
                    <a:lstStyle/>
                    <a:p>
                      <a:pPr algn="l"/>
                      <a:r>
                        <a:rPr lang="ru-RU" sz="1100" b="0" dirty="0" smtClean="0">
                          <a:latin typeface="+mn-lt"/>
                          <a:cs typeface="Times New Roman" pitchFamily="18" charset="0"/>
                        </a:rPr>
                        <a:t>Глазов</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3</a:t>
                      </a:r>
                      <a:endParaRPr lang="ru-RU" sz="1100" b="0" dirty="0">
                        <a:latin typeface="Times New Roman" pitchFamily="18" charset="0"/>
                        <a:cs typeface="Times New Roman" pitchFamily="18" charset="0"/>
                      </a:endParaRPr>
                    </a:p>
                  </a:txBody>
                  <a:tcPr/>
                </a:tc>
                <a:tc>
                  <a:txBody>
                    <a:bodyPr/>
                    <a:lstStyle/>
                    <a:p>
                      <a:pPr algn="ctr"/>
                      <a:r>
                        <a:rPr lang="ru-RU" sz="1100" b="0" dirty="0" smtClean="0"/>
                        <a:t>78</a:t>
                      </a:r>
                      <a:endParaRPr lang="ru-RU" sz="1100" b="0"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Малопургинский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Завьяловский</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5</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Сарапул</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5</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latin typeface="+mn-lt"/>
                        </a:rPr>
                        <a:t>8</a:t>
                      </a:r>
                      <a:endParaRPr lang="ru-RU" sz="1100" b="1" dirty="0">
                        <a:latin typeface="+mn-lt"/>
                        <a:cs typeface="Times New Roman" pitchFamily="18" charset="0"/>
                      </a:endParaRPr>
                    </a:p>
                  </a:txBody>
                  <a:tcPr/>
                </a:tc>
                <a:tc>
                  <a:txBody>
                    <a:bodyPr/>
                    <a:lstStyle/>
                    <a:p>
                      <a:pPr algn="l"/>
                      <a:r>
                        <a:rPr lang="ru-RU" sz="1100" dirty="0" smtClean="0"/>
                        <a:t>Можга</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5</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l"/>
                      <a:r>
                        <a:rPr lang="ru-RU" sz="1100" dirty="0" err="1" smtClean="0"/>
                        <a:t>Вавожский</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10</a:t>
                      </a:r>
                      <a:endParaRPr lang="ru-RU" sz="1100" b="0" dirty="0">
                        <a:latin typeface="Times New Roman" pitchFamily="18" charset="0"/>
                        <a:cs typeface="Times New Roman" pitchFamily="18" charset="0"/>
                      </a:endParaRPr>
                    </a:p>
                  </a:txBody>
                  <a:tcPr/>
                </a:tc>
                <a:tc>
                  <a:txBody>
                    <a:bodyPr/>
                    <a:lstStyle/>
                    <a:p>
                      <a:pPr algn="l"/>
                      <a:r>
                        <a:rPr lang="ru-RU" sz="1100" b="0" dirty="0" err="1" smtClean="0"/>
                        <a:t>Сюмсинский</a:t>
                      </a:r>
                      <a:r>
                        <a:rPr lang="ru-RU" sz="1100" b="0" dirty="0" smtClean="0"/>
                        <a:t> </a:t>
                      </a:r>
                      <a:endParaRPr lang="ru-RU" sz="1100" b="0"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6</a:t>
                      </a:r>
                      <a:endParaRPr lang="ru-RU" sz="1100" b="0" dirty="0">
                        <a:latin typeface="Times New Roman" pitchFamily="18" charset="0"/>
                        <a:cs typeface="Times New Roman" pitchFamily="18" charset="0"/>
                      </a:endParaRPr>
                    </a:p>
                  </a:txBody>
                  <a:tcPr/>
                </a:tc>
                <a:tc>
                  <a:txBody>
                    <a:bodyPr/>
                    <a:lstStyle/>
                    <a:p>
                      <a:pPr algn="ctr"/>
                      <a:r>
                        <a:rPr lang="ru-RU" sz="1100" b="0" dirty="0" smtClean="0"/>
                        <a:t>75</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l"/>
                      <a:r>
                        <a:rPr lang="ru-RU" sz="1100" dirty="0" err="1" smtClean="0"/>
                        <a:t>Увинский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l"/>
                      <a:r>
                        <a:rPr lang="ru-RU" sz="1100" dirty="0" err="1" smtClean="0"/>
                        <a:t>Юкаменский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l"/>
                      <a:r>
                        <a:rPr lang="ru-RU" sz="1100" dirty="0" smtClean="0"/>
                        <a:t>Ижевск</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l"/>
                      <a:r>
                        <a:rPr lang="ru-RU" sz="1100" dirty="0" err="1" smtClean="0"/>
                        <a:t>Глазовский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l"/>
                      <a:r>
                        <a:rPr lang="ru-RU" sz="1100" dirty="0" err="1" smtClean="0"/>
                        <a:t>Кезский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l"/>
                      <a:r>
                        <a:rPr lang="ru-RU" sz="1100" dirty="0" smtClean="0"/>
                        <a:t> </a:t>
                      </a:r>
                      <a:r>
                        <a:rPr lang="ru-RU" sz="1100" dirty="0" err="1" smtClean="0"/>
                        <a:t>Шарканский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l"/>
                      <a:r>
                        <a:rPr lang="ru-RU" sz="1100" dirty="0" err="1" smtClean="0"/>
                        <a:t>Селтинский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8</a:t>
                      </a:r>
                      <a:endParaRPr lang="ru-RU" sz="1100" b="1" dirty="0">
                        <a:latin typeface="Times New Roman" pitchFamily="18" charset="0"/>
                        <a:cs typeface="Times New Roman" pitchFamily="18" charset="0"/>
                      </a:endParaRPr>
                    </a:p>
                  </a:txBody>
                  <a:tcPr/>
                </a:tc>
                <a:tc>
                  <a:txBody>
                    <a:bodyPr/>
                    <a:lstStyle/>
                    <a:p>
                      <a:pPr algn="ctr"/>
                      <a:r>
                        <a:rPr lang="ru-RU" sz="1100" dirty="0" smtClean="0"/>
                        <a:t>73</a:t>
                      </a:r>
                      <a:endParaRPr lang="ru-RU" sz="1100" b="1" dirty="0">
                        <a:latin typeface="Times New Roman" pitchFamily="18" charset="0"/>
                        <a:cs typeface="Times New Roman" pitchFamily="18" charset="0"/>
                      </a:endParaRPr>
                    </a:p>
                  </a:txBody>
                  <a:tcPr/>
                </a:tc>
              </a:tr>
              <a:tr h="259080">
                <a:tc>
                  <a:txBody>
                    <a:bodyPr/>
                    <a:lstStyle/>
                    <a:p>
                      <a:pPr algn="ctr"/>
                      <a:r>
                        <a:rPr lang="ru-RU" sz="1100" b="1" dirty="0" smtClean="0"/>
                        <a:t>18</a:t>
                      </a:r>
                      <a:endParaRPr lang="ru-RU" sz="1100" b="1" dirty="0">
                        <a:latin typeface="Times New Roman" pitchFamily="18" charset="0"/>
                        <a:cs typeface="Times New Roman" pitchFamily="18" charset="0"/>
                      </a:endParaRPr>
                    </a:p>
                  </a:txBody>
                  <a:tcPr/>
                </a:tc>
                <a:tc>
                  <a:txBody>
                    <a:bodyPr/>
                    <a:lstStyle/>
                    <a:p>
                      <a:pPr algn="l"/>
                      <a:r>
                        <a:rPr lang="ru-RU" sz="1100" b="1" dirty="0" err="1" smtClean="0"/>
                        <a:t>Балезинский</a:t>
                      </a:r>
                      <a:endParaRPr lang="ru-RU" sz="1100" b="1" dirty="0">
                        <a:latin typeface="Times New Roman" pitchFamily="18" charset="0"/>
                        <a:cs typeface="Times New Roman" pitchFamily="18" charset="0"/>
                      </a:endParaRPr>
                    </a:p>
                  </a:txBody>
                  <a:tcPr/>
                </a:tc>
                <a:tc>
                  <a:txBody>
                    <a:bodyPr/>
                    <a:lstStyle/>
                    <a:p>
                      <a:pPr algn="ctr"/>
                      <a:r>
                        <a:rPr lang="ru-RU" sz="1100" b="1" dirty="0" smtClean="0"/>
                        <a:t>9</a:t>
                      </a:r>
                      <a:endParaRPr lang="ru-RU" sz="1100" b="1" dirty="0">
                        <a:latin typeface="Times New Roman" pitchFamily="18" charset="0"/>
                        <a:cs typeface="Times New Roman" pitchFamily="18" charset="0"/>
                      </a:endParaRPr>
                    </a:p>
                  </a:txBody>
                  <a:tcPr/>
                </a:tc>
                <a:tc>
                  <a:txBody>
                    <a:bodyPr/>
                    <a:lstStyle/>
                    <a:p>
                      <a:pPr algn="ctr"/>
                      <a:r>
                        <a:rPr lang="ru-RU" sz="1100" b="1"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l"/>
                      <a:r>
                        <a:rPr lang="ru-RU" sz="1100" dirty="0" err="1" smtClean="0"/>
                        <a:t>Алнашский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10</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20</a:t>
                      </a:r>
                      <a:endParaRPr lang="ru-RU" sz="1100" b="1" dirty="0">
                        <a:latin typeface="Times New Roman" pitchFamily="18" charset="0"/>
                        <a:cs typeface="Times New Roman" pitchFamily="18" charset="0"/>
                      </a:endParaRPr>
                    </a:p>
                  </a:txBody>
                  <a:tcPr/>
                </a:tc>
                <a:tc>
                  <a:txBody>
                    <a:bodyPr/>
                    <a:lstStyle/>
                    <a:p>
                      <a:pPr algn="l"/>
                      <a:r>
                        <a:rPr lang="ru-RU" sz="1100" dirty="0" err="1" smtClean="0"/>
                        <a:t>Воткинский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10</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21</a:t>
                      </a:r>
                      <a:endParaRPr lang="ru-RU" sz="1100" b="1" dirty="0">
                        <a:latin typeface="Times New Roman" pitchFamily="18" charset="0"/>
                        <a:cs typeface="Times New Roman" pitchFamily="18" charset="0"/>
                      </a:endParaRPr>
                    </a:p>
                  </a:txBody>
                  <a:tcPr/>
                </a:tc>
                <a:tc>
                  <a:txBody>
                    <a:bodyPr/>
                    <a:lstStyle/>
                    <a:p>
                      <a:pPr algn="l"/>
                      <a:r>
                        <a:rPr lang="ru-RU" sz="1100" dirty="0" err="1" smtClean="0"/>
                        <a:t>Сарапульский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ctr"/>
                      <a:r>
                        <a:rPr lang="ru-RU" sz="1100" dirty="0" smtClean="0"/>
                        <a:t>69</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22</a:t>
                      </a:r>
                      <a:endParaRPr lang="ru-RU" sz="1100" b="1" dirty="0">
                        <a:latin typeface="Times New Roman" pitchFamily="18" charset="0"/>
                        <a:cs typeface="Times New Roman" pitchFamily="18" charset="0"/>
                      </a:endParaRPr>
                    </a:p>
                  </a:txBody>
                  <a:tcPr/>
                </a:tc>
                <a:tc>
                  <a:txBody>
                    <a:bodyPr/>
                    <a:lstStyle/>
                    <a:p>
                      <a:pPr algn="l"/>
                      <a:r>
                        <a:rPr lang="ru-RU" sz="1100" dirty="0" err="1" smtClean="0"/>
                        <a:t>Киясовский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ctr"/>
                      <a:r>
                        <a:rPr lang="ru-RU" sz="1100" dirty="0" smtClean="0"/>
                        <a:t>66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23</a:t>
                      </a:r>
                      <a:endParaRPr lang="ru-RU" sz="1100" b="1" dirty="0">
                        <a:latin typeface="Times New Roman" pitchFamily="18" charset="0"/>
                        <a:cs typeface="Times New Roman" pitchFamily="18" charset="0"/>
                      </a:endParaRPr>
                    </a:p>
                  </a:txBody>
                  <a:tcPr/>
                </a:tc>
                <a:tc>
                  <a:txBody>
                    <a:bodyPr/>
                    <a:lstStyle/>
                    <a:p>
                      <a:pPr algn="l"/>
                      <a:r>
                        <a:rPr lang="ru-RU" sz="1100" dirty="0" err="1" smtClean="0"/>
                        <a:t>Игринский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ctr"/>
                      <a:r>
                        <a:rPr lang="ru-RU" sz="1100" dirty="0" smtClean="0"/>
                        <a:t>60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24</a:t>
                      </a:r>
                      <a:endParaRPr lang="ru-RU" sz="1100" b="1" dirty="0">
                        <a:latin typeface="Times New Roman" pitchFamily="18" charset="0"/>
                        <a:cs typeface="Times New Roman" pitchFamily="18" charset="0"/>
                      </a:endParaRPr>
                    </a:p>
                  </a:txBody>
                  <a:tcPr/>
                </a:tc>
                <a:tc>
                  <a:txBody>
                    <a:bodyPr/>
                    <a:lstStyle/>
                    <a:p>
                      <a:pPr algn="l"/>
                      <a:r>
                        <a:rPr lang="ru-RU" sz="1100" dirty="0" err="1" smtClean="0"/>
                        <a:t>Каракулинский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ctr"/>
                      <a:r>
                        <a:rPr lang="ru-RU" sz="1100" dirty="0" smtClean="0"/>
                        <a:t>60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25</a:t>
                      </a:r>
                      <a:endParaRPr lang="ru-RU" sz="1100" b="1" dirty="0">
                        <a:latin typeface="Times New Roman" pitchFamily="18" charset="0"/>
                        <a:cs typeface="Times New Roman" pitchFamily="18" charset="0"/>
                      </a:endParaRPr>
                    </a:p>
                  </a:txBody>
                  <a:tcPr/>
                </a:tc>
                <a:tc>
                  <a:txBody>
                    <a:bodyPr/>
                    <a:lstStyle/>
                    <a:p>
                      <a:pPr algn="l"/>
                      <a:r>
                        <a:rPr lang="ru-RU" sz="1100" dirty="0" err="1" smtClean="0"/>
                        <a:t>Дебесский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ctr"/>
                      <a:r>
                        <a:rPr lang="ru-RU" sz="1100" dirty="0" smtClean="0"/>
                        <a:t>58</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26</a:t>
                      </a:r>
                      <a:endParaRPr lang="ru-RU" sz="1100" b="1" dirty="0">
                        <a:latin typeface="Times New Roman" pitchFamily="18" charset="0"/>
                        <a:cs typeface="Times New Roman" pitchFamily="18" charset="0"/>
                      </a:endParaRPr>
                    </a:p>
                  </a:txBody>
                  <a:tcPr/>
                </a:tc>
                <a:tc>
                  <a:txBody>
                    <a:bodyPr/>
                    <a:lstStyle/>
                    <a:p>
                      <a:pPr algn="l"/>
                      <a:r>
                        <a:rPr lang="ru-RU" sz="1100" dirty="0" err="1" smtClean="0"/>
                        <a:t>Як-Бодьинский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ctr"/>
                      <a:r>
                        <a:rPr lang="ru-RU" sz="1100" dirty="0" smtClean="0"/>
                        <a:t>56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27</a:t>
                      </a:r>
                      <a:endParaRPr lang="ru-RU" sz="1100" b="1" dirty="0">
                        <a:latin typeface="Times New Roman" pitchFamily="18" charset="0"/>
                        <a:cs typeface="Times New Roman" pitchFamily="18" charset="0"/>
                      </a:endParaRPr>
                    </a:p>
                  </a:txBody>
                  <a:tcPr/>
                </a:tc>
                <a:tc>
                  <a:txBody>
                    <a:bodyPr/>
                    <a:lstStyle/>
                    <a:p>
                      <a:pPr algn="l"/>
                      <a:r>
                        <a:rPr lang="ru-RU" sz="1100" dirty="0" smtClean="0"/>
                        <a:t>Красногорский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ctr"/>
                      <a:r>
                        <a:rPr lang="ru-RU" sz="1100" dirty="0" smtClean="0"/>
                        <a:t>55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28</a:t>
                      </a:r>
                      <a:endParaRPr lang="ru-RU" sz="1100" b="1" dirty="0">
                        <a:latin typeface="Times New Roman" pitchFamily="18" charset="0"/>
                        <a:cs typeface="Times New Roman" pitchFamily="18" charset="0"/>
                      </a:endParaRPr>
                    </a:p>
                  </a:txBody>
                  <a:tcPr/>
                </a:tc>
                <a:tc>
                  <a:txBody>
                    <a:bodyPr/>
                    <a:lstStyle/>
                    <a:p>
                      <a:pPr algn="l"/>
                      <a:r>
                        <a:rPr lang="ru-RU" sz="1100" dirty="0" smtClean="0"/>
                        <a:t>Воткинск</a:t>
                      </a:r>
                      <a:endParaRPr lang="ru-RU" sz="1100" b="1" dirty="0">
                        <a:latin typeface="Times New Roman" pitchFamily="18" charset="0"/>
                        <a:cs typeface="Times New Roman" pitchFamily="18" charset="0"/>
                      </a:endParaRPr>
                    </a:p>
                  </a:txBody>
                  <a:tcPr/>
                </a:tc>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ctr"/>
                      <a:r>
                        <a:rPr lang="ru-RU" sz="1100" dirty="0" smtClean="0"/>
                        <a:t>54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29</a:t>
                      </a:r>
                      <a:endParaRPr lang="ru-RU" sz="1100" b="1" dirty="0">
                        <a:latin typeface="Times New Roman" pitchFamily="18" charset="0"/>
                        <a:cs typeface="Times New Roman" pitchFamily="18" charset="0"/>
                      </a:endParaRPr>
                    </a:p>
                  </a:txBody>
                  <a:tcPr/>
                </a:tc>
                <a:tc>
                  <a:txBody>
                    <a:bodyPr/>
                    <a:lstStyle/>
                    <a:p>
                      <a:pPr algn="l"/>
                      <a:r>
                        <a:rPr lang="ru-RU" sz="1100" dirty="0" err="1" smtClean="0"/>
                        <a:t>Граховский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18</a:t>
                      </a:r>
                      <a:endParaRPr lang="ru-RU" sz="1100" b="1" dirty="0">
                        <a:latin typeface="Times New Roman" pitchFamily="18" charset="0"/>
                        <a:cs typeface="Times New Roman" pitchFamily="18" charset="0"/>
                      </a:endParaRPr>
                    </a:p>
                  </a:txBody>
                  <a:tcPr/>
                </a:tc>
                <a:tc>
                  <a:txBody>
                    <a:bodyPr/>
                    <a:lstStyle/>
                    <a:p>
                      <a:pPr algn="ctr"/>
                      <a:r>
                        <a:rPr lang="ru-RU" sz="1100" dirty="0" smtClean="0"/>
                        <a:t>45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30</a:t>
                      </a:r>
                      <a:endParaRPr lang="ru-RU" sz="1100" b="1" dirty="0">
                        <a:latin typeface="Times New Roman" pitchFamily="18" charset="0"/>
                        <a:cs typeface="Times New Roman" pitchFamily="18" charset="0"/>
                      </a:endParaRPr>
                    </a:p>
                  </a:txBody>
                  <a:tcPr/>
                </a:tc>
                <a:tc>
                  <a:txBody>
                    <a:bodyPr/>
                    <a:lstStyle/>
                    <a:p>
                      <a:pPr algn="l"/>
                      <a:r>
                        <a:rPr lang="ru-RU" sz="1100" dirty="0" err="1" smtClean="0"/>
                        <a:t>Ярский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ctr"/>
                      <a:r>
                        <a:rPr lang="ru-RU" sz="1100" smtClean="0"/>
                        <a:t>32</a:t>
                      </a:r>
                      <a:endParaRPr lang="ru-RU" sz="1100" b="1"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3277356" y="4418112"/>
            <a:ext cx="303288" cy="307777"/>
          </a:xfrm>
          <a:prstGeom prst="rect">
            <a:avLst/>
          </a:prstGeom>
        </p:spPr>
        <p:txBody>
          <a:bodyPr wrap="none">
            <a:spAutoFit/>
          </a:bodyPr>
          <a:lstStyle/>
          <a:p>
            <a:r>
              <a:rPr lang="en-US" dirty="0" smtClean="0"/>
              <a:t>II</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Результаты мониторинга и оценки качества управления муниципальными финансами муниципальных образований в Удмуртской Республике по итогам 2022 года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xmlns="" val="2546893967"/>
              </p:ext>
            </p:extLst>
          </p:nvPr>
        </p:nvGraphicFramePr>
        <p:xfrm>
          <a:off x="428604" y="642909"/>
          <a:ext cx="6168178" cy="8215364"/>
        </p:xfrm>
        <a:graphic>
          <a:graphicData uri="http://schemas.openxmlformats.org/drawingml/2006/table">
            <a:tbl>
              <a:tblPr firstRow="1" bandRow="1">
                <a:tableStyleId>{8A107856-5554-42FB-B03E-39F5DBC370BA}</a:tableStyleId>
              </a:tblPr>
              <a:tblGrid>
                <a:gridCol w="2357454"/>
                <a:gridCol w="1214446"/>
                <a:gridCol w="1214446"/>
                <a:gridCol w="1381832"/>
              </a:tblGrid>
              <a:tr h="775034">
                <a:tc>
                  <a:txBody>
                    <a:bodyPr/>
                    <a:lstStyle/>
                    <a:p>
                      <a:pPr algn="ctr"/>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pPr algn="ctr"/>
                      <a:r>
                        <a:rPr lang="ru-RU" sz="1100" b="1" dirty="0" smtClean="0">
                          <a:latin typeface="+mn-lt"/>
                          <a:cs typeface="Times New Roman" pitchFamily="18" charset="0"/>
                        </a:rPr>
                        <a:t>Итоговая оценка (баллов)</a:t>
                      </a:r>
                      <a:endParaRPr lang="ru-RU" sz="1100" b="1" dirty="0">
                        <a:latin typeface="+mn-lt"/>
                        <a:cs typeface="Times New Roman" pitchFamily="18" charset="0"/>
                      </a:endParaRPr>
                    </a:p>
                  </a:txBody>
                  <a:tcPr/>
                </a:tc>
                <a:tc>
                  <a:txBody>
                    <a:bodyPr/>
                    <a:lstStyle/>
                    <a:p>
                      <a:pPr algn="ctr"/>
                      <a:r>
                        <a:rPr lang="ru-RU" sz="1100" b="1" dirty="0" smtClean="0">
                          <a:latin typeface="+mn-lt"/>
                          <a:cs typeface="Times New Roman" pitchFamily="18" charset="0"/>
                        </a:rPr>
                        <a:t>Степень качества управления финансами (*)</a:t>
                      </a:r>
                      <a:endParaRPr lang="ru-RU" sz="1100" b="1" dirty="0">
                        <a:latin typeface="+mn-lt"/>
                        <a:cs typeface="Times New Roman" pitchFamily="18" charset="0"/>
                      </a:endParaRPr>
                    </a:p>
                  </a:txBody>
                  <a:tcPr/>
                </a:tc>
                <a:tc>
                  <a:txBody>
                    <a:bodyPr/>
                    <a:lstStyle/>
                    <a:p>
                      <a:pPr algn="ctr"/>
                      <a:endParaRPr lang="ru-RU" sz="1100" dirty="0" smtClean="0"/>
                    </a:p>
                    <a:p>
                      <a:pPr algn="ctr"/>
                      <a:r>
                        <a:rPr lang="ru-RU" sz="1100" dirty="0" smtClean="0"/>
                        <a:t>Рейтинг</a:t>
                      </a:r>
                      <a:endParaRPr lang="ru-RU" sz="1100" b="1" dirty="0">
                        <a:latin typeface="Times New Roman" pitchFamily="18" charset="0"/>
                        <a:cs typeface="Times New Roman" pitchFamily="18" charset="0"/>
                      </a:endParaRPr>
                    </a:p>
                  </a:txBody>
                  <a:tcPr/>
                </a:tc>
              </a:tr>
              <a:tr h="248011">
                <a:tc>
                  <a:txBody>
                    <a:bodyPr/>
                    <a:lstStyle/>
                    <a:p>
                      <a:pPr algn="l"/>
                      <a:r>
                        <a:rPr lang="ru-RU" sz="1000" b="0" dirty="0" err="1" smtClean="0">
                          <a:latin typeface="+mn-lt"/>
                          <a:cs typeface="Times New Roman" pitchFamily="18" charset="0"/>
                        </a:rPr>
                        <a:t>Вавожский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79,293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Игринский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77,899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Можгинский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77,417</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3</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Сарапульский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76,473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4</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Ижевск</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75,232</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5</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Можга</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74,989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1" dirty="0" smtClean="0">
                          <a:latin typeface="+mn-lt"/>
                          <a:cs typeface="Times New Roman" pitchFamily="18" charset="0"/>
                        </a:rPr>
                        <a:t>6</a:t>
                      </a:r>
                      <a:endParaRPr lang="ru-RU" sz="1000" b="1"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Сарапул</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74,614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7</a:t>
                      </a:r>
                      <a:endParaRPr lang="ru-RU" sz="1000" b="0" dirty="0">
                        <a:latin typeface="+mn-lt"/>
                        <a:cs typeface="Times New Roman" pitchFamily="18" charset="0"/>
                      </a:endParaRPr>
                    </a:p>
                  </a:txBody>
                  <a:tcPr/>
                </a:tc>
              </a:tr>
              <a:tr h="248011">
                <a:tc>
                  <a:txBody>
                    <a:bodyPr/>
                    <a:lstStyle/>
                    <a:p>
                      <a:pPr algn="l"/>
                      <a:r>
                        <a:rPr lang="ru-RU" sz="1000" b="1" dirty="0" err="1" smtClean="0">
                          <a:latin typeface="+mn-lt"/>
                          <a:cs typeface="Times New Roman" pitchFamily="18" charset="0"/>
                        </a:rPr>
                        <a:t>Балезинский</a:t>
                      </a:r>
                      <a:r>
                        <a:rPr lang="ru-RU" sz="1000" b="1" dirty="0" smtClean="0">
                          <a:latin typeface="+mn-lt"/>
                          <a:cs typeface="Times New Roman" pitchFamily="18" charset="0"/>
                        </a:rPr>
                        <a:t> </a:t>
                      </a:r>
                      <a:endParaRPr lang="ru-RU" sz="1000" b="1" dirty="0">
                        <a:latin typeface="+mn-lt"/>
                        <a:cs typeface="Times New Roman" pitchFamily="18" charset="0"/>
                      </a:endParaRPr>
                    </a:p>
                  </a:txBody>
                  <a:tcPr/>
                </a:tc>
                <a:tc>
                  <a:txBody>
                    <a:bodyPr/>
                    <a:lstStyle/>
                    <a:p>
                      <a:pPr algn="l"/>
                      <a:r>
                        <a:rPr lang="ru-RU" sz="1000" b="1" dirty="0" smtClean="0">
                          <a:latin typeface="+mn-lt"/>
                          <a:cs typeface="Times New Roman" pitchFamily="18" charset="0"/>
                        </a:rPr>
                        <a:t>74,400</a:t>
                      </a:r>
                      <a:endParaRPr lang="ru-RU" sz="1000" b="1" dirty="0">
                        <a:latin typeface="+mn-lt"/>
                        <a:cs typeface="Times New Roman" pitchFamily="18" charset="0"/>
                      </a:endParaRPr>
                    </a:p>
                  </a:txBody>
                  <a:tcPr/>
                </a:tc>
                <a:tc>
                  <a:txBody>
                    <a:bodyPr/>
                    <a:lstStyle/>
                    <a:p>
                      <a:pPr algn="ctr"/>
                      <a:r>
                        <a:rPr lang="en-US" sz="1000" b="1" dirty="0" smtClean="0">
                          <a:latin typeface="+mn-lt"/>
                          <a:cs typeface="Times New Roman" pitchFamily="18" charset="0"/>
                        </a:rPr>
                        <a:t>II</a:t>
                      </a:r>
                      <a:endParaRPr lang="ru-RU" sz="1000" b="1" dirty="0">
                        <a:latin typeface="+mn-lt"/>
                        <a:cs typeface="Times New Roman" pitchFamily="18" charset="0"/>
                      </a:endParaRPr>
                    </a:p>
                  </a:txBody>
                  <a:tcPr/>
                </a:tc>
                <a:tc>
                  <a:txBody>
                    <a:bodyPr/>
                    <a:lstStyle/>
                    <a:p>
                      <a:pPr algn="ctr"/>
                      <a:r>
                        <a:rPr lang="ru-RU" sz="1000" b="1" dirty="0" smtClean="0">
                          <a:latin typeface="+mn-lt"/>
                          <a:cs typeface="Times New Roman" pitchFamily="18" charset="0"/>
                        </a:rPr>
                        <a:t>8</a:t>
                      </a:r>
                      <a:endParaRPr lang="ru-RU" sz="1000" b="1"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Кезский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74,235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9</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Красногорский </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74,223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10</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Камбарский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74,001</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11</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Сюмсинский</a:t>
                      </a:r>
                      <a:r>
                        <a:rPr lang="ru-RU" sz="1000" b="0" dirty="0" smtClean="0">
                          <a:latin typeface="+mn-lt"/>
                          <a:cs typeface="Times New Roman" pitchFamily="18" charset="0"/>
                        </a:rPr>
                        <a:t> </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73,982</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12</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Завьяловский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73,684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13</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Увинский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73,485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14</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Воткинский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73,429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15</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Дебесский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72,744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16</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Киясовский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71,956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17</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Глазовский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71,796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18</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Малопургинский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71,794</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19</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Селтинский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71,616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20</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Юкаменский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71,545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21</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Як-Бодьинский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71,387</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22</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Шарканский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70,949</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23</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Алнашский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70,788</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24</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Каракулинский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69,960</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25</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Кизнерский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69,710</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26</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Граховский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65,233</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27</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Воткинск</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65,035</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28</a:t>
                      </a:r>
                      <a:endParaRPr lang="ru-RU" sz="1000" b="0" dirty="0">
                        <a:latin typeface="+mn-lt"/>
                        <a:cs typeface="Times New Roman" pitchFamily="18" charset="0"/>
                      </a:endParaRPr>
                    </a:p>
                  </a:txBody>
                  <a:tcPr/>
                </a:tc>
              </a:tr>
              <a:tr h="248011">
                <a:tc>
                  <a:txBody>
                    <a:bodyPr/>
                    <a:lstStyle/>
                    <a:p>
                      <a:pPr algn="l"/>
                      <a:r>
                        <a:rPr lang="ru-RU" sz="1000" b="0" dirty="0" smtClean="0">
                          <a:latin typeface="+mn-lt"/>
                          <a:cs typeface="Times New Roman" pitchFamily="18" charset="0"/>
                        </a:rPr>
                        <a:t>Глазов</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63,626</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29</a:t>
                      </a:r>
                      <a:endParaRPr lang="ru-RU" sz="1000" b="0" dirty="0">
                        <a:latin typeface="+mn-lt"/>
                        <a:cs typeface="Times New Roman" pitchFamily="18" charset="0"/>
                      </a:endParaRPr>
                    </a:p>
                  </a:txBody>
                  <a:tcPr/>
                </a:tc>
              </a:tr>
              <a:tr h="248011">
                <a:tc>
                  <a:txBody>
                    <a:bodyPr/>
                    <a:lstStyle/>
                    <a:p>
                      <a:pPr algn="l"/>
                      <a:r>
                        <a:rPr lang="ru-RU" sz="1000" b="0" dirty="0" err="1" smtClean="0">
                          <a:latin typeface="+mn-lt"/>
                          <a:cs typeface="Times New Roman" pitchFamily="18" charset="0"/>
                        </a:rPr>
                        <a:t>Ярский</a:t>
                      </a:r>
                      <a:endParaRPr lang="ru-RU" sz="1000" b="0" dirty="0">
                        <a:latin typeface="+mn-lt"/>
                        <a:cs typeface="Times New Roman" pitchFamily="18" charset="0"/>
                      </a:endParaRPr>
                    </a:p>
                  </a:txBody>
                  <a:tcPr/>
                </a:tc>
                <a:tc>
                  <a:txBody>
                    <a:bodyPr/>
                    <a:lstStyle/>
                    <a:p>
                      <a:pPr algn="l"/>
                      <a:r>
                        <a:rPr lang="ru-RU" sz="1000" b="0" dirty="0" smtClean="0">
                          <a:latin typeface="+mn-lt"/>
                          <a:cs typeface="Times New Roman" pitchFamily="18" charset="0"/>
                        </a:rPr>
                        <a:t>56,421</a:t>
                      </a:r>
                      <a:endParaRPr lang="ru-RU" sz="1000" b="0" dirty="0">
                        <a:latin typeface="+mn-lt"/>
                        <a:cs typeface="Times New Roman" pitchFamily="18" charset="0"/>
                      </a:endParaRPr>
                    </a:p>
                  </a:txBody>
                  <a:tcPr/>
                </a:tc>
                <a:tc>
                  <a:txBody>
                    <a:bodyPr/>
                    <a:lstStyle/>
                    <a:p>
                      <a:pPr algn="ctr"/>
                      <a:r>
                        <a:rPr lang="en-US" sz="1000" b="0" dirty="0" smtClean="0">
                          <a:latin typeface="+mn-lt"/>
                          <a:cs typeface="Times New Roman" pitchFamily="18" charset="0"/>
                        </a:rPr>
                        <a:t>III</a:t>
                      </a:r>
                      <a:endParaRPr lang="ru-RU" sz="1000" b="0" dirty="0">
                        <a:latin typeface="+mn-lt"/>
                        <a:cs typeface="Times New Roman" pitchFamily="18" charset="0"/>
                      </a:endParaRPr>
                    </a:p>
                  </a:txBody>
                  <a:tcPr/>
                </a:tc>
                <a:tc>
                  <a:txBody>
                    <a:bodyPr/>
                    <a:lstStyle/>
                    <a:p>
                      <a:pPr algn="ctr"/>
                      <a:r>
                        <a:rPr lang="ru-RU" sz="1000" b="0" dirty="0" smtClean="0">
                          <a:latin typeface="+mn-lt"/>
                          <a:cs typeface="Times New Roman" pitchFamily="18" charset="0"/>
                        </a:rPr>
                        <a:t>30</a:t>
                      </a:r>
                      <a:endParaRPr lang="ru-RU" sz="1000" b="0" dirty="0">
                        <a:latin typeface="+mn-lt"/>
                        <a:cs typeface="Times New Roman" pitchFamily="18" charset="0"/>
                      </a:endParaRPr>
                    </a:p>
                  </a:txBody>
                  <a:tcPr/>
                </a:tc>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9821</TotalTime>
  <Words>7009</Words>
  <Application>Microsoft Office PowerPoint</Application>
  <PresentationFormat>Экран (4:3)</PresentationFormat>
  <Paragraphs>1930</Paragraphs>
  <Slides>43</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43</vt:i4>
      </vt:variant>
    </vt:vector>
  </HeadingPairs>
  <TitlesOfParts>
    <vt:vector size="45" baseType="lpstr">
      <vt:lpstr>Оформление по умолчанию</vt:lpstr>
      <vt:lpstr>Равновесие</vt:lpstr>
      <vt:lpstr>Бюджет для граждан</vt:lpstr>
      <vt:lpstr>АЗБУКА БЮДЖЕТА</vt:lpstr>
      <vt:lpstr>Слайд 3</vt:lpstr>
      <vt:lpstr>Слайд 4</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2024 год и на плановый период 2025 и 2026 годов (Установлены постановлением Главы МО «Муниципальный округ Балезинский район УР» от 04 октября 2023 года №  105</vt:lpstr>
      <vt:lpstr>Рейтинг открытости деятельности органов местного самоуправления по управлению общественными финансами за 2022 год  </vt:lpstr>
      <vt:lpstr>Результаты мониторинга и оценки качества управления муниципальными финансами муниципальных образований в Удмуртской Республике по итогам 2022 года  </vt:lpstr>
      <vt:lpstr>Какие налоги уплачивают жители Балезинского района</vt:lpstr>
      <vt:lpstr>ОСНОВНЫЕ ПАРАМЕТРЫ БЮДЖЕТА МО «МУНИЦИПАЛЬНЫЙ ОКРУГ БАЛЕЗИНСКИЙ РАЙОН УДМУРТСКОЙ РЕСПУБЛИКИ» (тыс.руб.)</vt:lpstr>
      <vt:lpstr>Муниципальный долг муниципального образования «Муниципальный округ Балезинский район Удмуртской Республики» (тыс.руб.)</vt:lpstr>
      <vt:lpstr>Доходы бюджета МО «Муниципальный округ Балезинский район Удмуртской Республики»  (тыс.руб.)</vt:lpstr>
      <vt:lpstr>Расходы бюджета МО «Муниципальный округ Балезинский район Удмуртской Республики» по разделам (подразделам) бюджетной классификации (тыс.руб.) </vt:lpstr>
      <vt:lpstr>Слайд 15</vt:lpstr>
      <vt:lpstr>Слайд 16</vt:lpstr>
      <vt:lpstr>Слайд 17</vt:lpstr>
      <vt:lpstr>Расходы бюджета МО «Муниципальный округ Балезинский район Удмуртской Республики» в расчете на душу населения (руб.)  </vt:lpstr>
      <vt:lpstr>Расходы бюджета МО «Муниципальный округ Балезинский район Удмуртской Республики» на реализацию национальных (федеральных) проектов (тыс.руб.) </vt:lpstr>
      <vt:lpstr>Структура расходов бюджета МО «Муниципальный округ Балезинский район Удмуртской Республики»</vt:lpstr>
      <vt:lpstr>Слайд 21</vt:lpstr>
      <vt:lpstr>Муниципальная программа «Развитие образования и воспитание» </vt:lpstr>
      <vt:lpstr>Слайд 23</vt:lpstr>
      <vt:lpstr>Слайд 24</vt:lpstr>
      <vt:lpstr>Муниципальная программа «Охрана здоровья и формирование здорового образа жизни населения»</vt:lpstr>
      <vt:lpstr>Слайд 26</vt:lpstr>
      <vt:lpstr>Муниципальная программа «Развитие культуры»</vt:lpstr>
      <vt:lpstr>Слайд 28</vt:lpstr>
      <vt:lpstr>Муниципальная программа «Создание условий для устойчивого экономического развития»  </vt:lpstr>
      <vt:lpstr>Слайд 30</vt:lpstr>
      <vt:lpstr>Муниципальная программа «Безопасность»</vt:lpstr>
      <vt:lpstr>Слайд 32</vt:lpstr>
      <vt:lpstr>Муниципальная программа «Муниципальное хозяйство»</vt:lpstr>
      <vt:lpstr>Слайд 34</vt:lpstr>
      <vt:lpstr>Слайд 35</vt:lpstr>
      <vt:lpstr>Слайд 36</vt:lpstr>
      <vt:lpstr>Муниципальная программа «Энергосбережение и повышение энергетической эффективности муниципального образования »</vt:lpstr>
      <vt:lpstr>Муниципальная программа «Муниципальное управление»</vt:lpstr>
      <vt:lpstr>Слайд 39</vt:lpstr>
      <vt:lpstr>Слайд 40</vt:lpstr>
      <vt:lpstr>Меры социальной поддержки за счет бюджета МО «Муниципальный округ Балезинский район Удмуртской Республики» </vt:lpstr>
      <vt:lpstr>Слайд 42</vt:lpstr>
      <vt:lpstr>Источники внутреннего финансирования дефицита бюджета (тыс.руб.)</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1001</cp:revision>
  <cp:lastPrinted>2021-11-15T06:56:15Z</cp:lastPrinted>
  <dcterms:created xsi:type="dcterms:W3CDTF">2015-12-08T04:21:34Z</dcterms:created>
  <dcterms:modified xsi:type="dcterms:W3CDTF">2023-12-18T07:59:13Z</dcterms:modified>
</cp:coreProperties>
</file>