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59" r:id="rId2"/>
  </p:sldMasterIdLst>
  <p:notesMasterIdLst>
    <p:notesMasterId r:id="rId51"/>
  </p:notesMasterIdLst>
  <p:sldIdLst>
    <p:sldId id="256" r:id="rId3"/>
    <p:sldId id="257" r:id="rId4"/>
    <p:sldId id="258" r:id="rId5"/>
    <p:sldId id="259" r:id="rId6"/>
    <p:sldId id="260" r:id="rId7"/>
    <p:sldId id="261" r:id="rId8"/>
    <p:sldId id="262" r:id="rId9"/>
    <p:sldId id="314" r:id="rId10"/>
    <p:sldId id="315" r:id="rId11"/>
    <p:sldId id="307" r:id="rId12"/>
    <p:sldId id="263" r:id="rId13"/>
    <p:sldId id="277" r:id="rId14"/>
    <p:sldId id="264" r:id="rId15"/>
    <p:sldId id="265" r:id="rId16"/>
    <p:sldId id="267" r:id="rId17"/>
    <p:sldId id="268" r:id="rId18"/>
    <p:sldId id="278" r:id="rId19"/>
    <p:sldId id="269" r:id="rId20"/>
    <p:sldId id="316" r:id="rId21"/>
    <p:sldId id="270" r:id="rId22"/>
    <p:sldId id="308" r:id="rId23"/>
    <p:sldId id="271" r:id="rId24"/>
    <p:sldId id="272" r:id="rId25"/>
    <p:sldId id="282" r:id="rId26"/>
    <p:sldId id="273" r:id="rId27"/>
    <p:sldId id="284" r:id="rId28"/>
    <p:sldId id="274" r:id="rId29"/>
    <p:sldId id="285" r:id="rId30"/>
    <p:sldId id="286" r:id="rId31"/>
    <p:sldId id="287" r:id="rId32"/>
    <p:sldId id="288" r:id="rId33"/>
    <p:sldId id="290" r:id="rId34"/>
    <p:sldId id="291" r:id="rId35"/>
    <p:sldId id="292" r:id="rId36"/>
    <p:sldId id="293" r:id="rId37"/>
    <p:sldId id="294" r:id="rId38"/>
    <p:sldId id="295" r:id="rId39"/>
    <p:sldId id="296" r:id="rId40"/>
    <p:sldId id="304" r:id="rId41"/>
    <p:sldId id="297" r:id="rId42"/>
    <p:sldId id="298" r:id="rId43"/>
    <p:sldId id="299" r:id="rId44"/>
    <p:sldId id="301" r:id="rId45"/>
    <p:sldId id="302" r:id="rId46"/>
    <p:sldId id="313" r:id="rId47"/>
    <p:sldId id="275" r:id="rId48"/>
    <p:sldId id="276" r:id="rId49"/>
    <p:sldId id="305" r:id="rId50"/>
  </p:sldIdLst>
  <p:sldSz cx="6858000" cy="9144000" type="screen4x3"/>
  <p:notesSz cx="6858000" cy="9144000"/>
  <p:defaultTextStyle>
    <a:defPPr>
      <a:defRPr lang="ru-RU"/>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Times New Roman" pitchFamily="18" charset="0"/>
        <a:ea typeface="+mn-ea"/>
        <a:cs typeface="+mn-cs"/>
      </a:defRPr>
    </a:lvl2pPr>
    <a:lvl3pPr marL="914400" algn="ctr" rtl="0" fontAlgn="base">
      <a:spcBef>
        <a:spcPct val="0"/>
      </a:spcBef>
      <a:spcAft>
        <a:spcPct val="0"/>
      </a:spcAft>
      <a:defRPr sz="1400" kern="1200">
        <a:solidFill>
          <a:schemeClr val="tx1"/>
        </a:solidFill>
        <a:latin typeface="Times New Roman" pitchFamily="18" charset="0"/>
        <a:ea typeface="+mn-ea"/>
        <a:cs typeface="+mn-cs"/>
      </a:defRPr>
    </a:lvl3pPr>
    <a:lvl4pPr marL="1371600" algn="ctr" rtl="0" fontAlgn="base">
      <a:spcBef>
        <a:spcPct val="0"/>
      </a:spcBef>
      <a:spcAft>
        <a:spcPct val="0"/>
      </a:spcAft>
      <a:defRPr sz="1400" kern="1200">
        <a:solidFill>
          <a:schemeClr val="tx1"/>
        </a:solidFill>
        <a:latin typeface="Times New Roman" pitchFamily="18" charset="0"/>
        <a:ea typeface="+mn-ea"/>
        <a:cs typeface="+mn-cs"/>
      </a:defRPr>
    </a:lvl4pPr>
    <a:lvl5pPr marL="1828800" algn="ct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FF99"/>
    <a:srgbClr val="FBE9F7"/>
    <a:srgbClr val="FF6699"/>
    <a:srgbClr val="FF7C80"/>
    <a:srgbClr val="990099"/>
    <a:srgbClr val="0000FF"/>
    <a:srgbClr val="CC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329" autoAdjust="0"/>
    <p:restoredTop sz="54714" autoAdjust="0"/>
  </p:normalViewPr>
  <p:slideViewPr>
    <p:cSldViewPr>
      <p:cViewPr>
        <p:scale>
          <a:sx n="100" d="100"/>
          <a:sy n="100" d="100"/>
        </p:scale>
        <p:origin x="-840" y="2406"/>
      </p:cViewPr>
      <p:guideLst>
        <p:guide orient="horz" pos="2880"/>
        <p:guide pos="2160"/>
      </p:guideLst>
    </p:cSldViewPr>
  </p:slideViewPr>
  <p:outlineViewPr>
    <p:cViewPr>
      <p:scale>
        <a:sx n="33" d="100"/>
        <a:sy n="33" d="100"/>
      </p:scale>
      <p:origin x="54" y="1170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850DF-244C-465D-B18F-AE64C222BFB8}" type="datetimeFigureOut">
              <a:rPr lang="ru-RU" smtClean="0"/>
              <a:pPr/>
              <a:t>22.12.2020</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C2942-28DE-47A0-86B9-C89F509C800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BC2942-28DE-47A0-86B9-C89F509C8005}"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2851150" y="2386013"/>
            <a:ext cx="4005263" cy="6740525"/>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7" name="Rectangle 5"/>
            <p:cNvSpPr>
              <a:spLocks noChangeArrowheads="1"/>
            </p:cNvSpPr>
            <p:nvPr/>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8" name="Freeform 6"/>
            <p:cNvSpPr>
              <a:spLocks noEditPoints="1"/>
            </p:cNvSpPr>
            <p:nvPr/>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9" name="Rectangle 7"/>
            <p:cNvSpPr>
              <a:spLocks noChangeArrowheads="1"/>
            </p:cNvSpPr>
            <p:nvPr/>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0" name="Rectangle 8"/>
            <p:cNvSpPr>
              <a:spLocks noChangeArrowheads="1"/>
            </p:cNvSpPr>
            <p:nvPr/>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1" name="Rectangle 9"/>
            <p:cNvSpPr>
              <a:spLocks noChangeArrowheads="1"/>
            </p:cNvSpPr>
            <p:nvPr/>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2" name="Rectangle 10"/>
            <p:cNvSpPr>
              <a:spLocks noChangeArrowheads="1"/>
            </p:cNvSpPr>
            <p:nvPr/>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3" name="Rectangle 11"/>
            <p:cNvSpPr>
              <a:spLocks noChangeArrowheads="1"/>
            </p:cNvSpPr>
            <p:nvPr/>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extLst>
          </p:spPr>
          <p:txBody>
            <a:bodyPr/>
            <a:lstStyle/>
            <a:p>
              <a:pPr>
                <a:defRPr/>
              </a:pPr>
              <a:endParaRPr lang="ru-RU"/>
            </a:p>
          </p:txBody>
        </p:sp>
        <p:sp>
          <p:nvSpPr>
            <p:cNvPr id="17" name="Freeform 15"/>
            <p:cNvSpPr>
              <a:spLocks/>
            </p:cNvSpPr>
            <p:nvPr/>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sp>
          <p:nvSpPr>
            <p:cNvPr id="18" name="Freeform 16"/>
            <p:cNvSpPr>
              <a:spLocks/>
            </p:cNvSpPr>
            <p:nvPr/>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9" name="Freeform 17"/>
            <p:cNvSpPr>
              <a:spLocks noEditPoints="1"/>
            </p:cNvSpPr>
            <p:nvPr/>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0" name="Freeform 18"/>
            <p:cNvSpPr>
              <a:spLocks noEditPoints="1"/>
            </p:cNvSpPr>
            <p:nvPr/>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1" name="Freeform 19"/>
            <p:cNvSpPr>
              <a:spLocks/>
            </p:cNvSpPr>
            <p:nvPr/>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2" name="Freeform 20"/>
            <p:cNvSpPr>
              <a:spLocks noEditPoints="1"/>
            </p:cNvSpPr>
            <p:nvPr/>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3" name="Freeform 21"/>
            <p:cNvSpPr>
              <a:spLocks noEditPoints="1"/>
            </p:cNvSpPr>
            <p:nvPr/>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4" name="Freeform 22"/>
            <p:cNvSpPr>
              <a:spLocks noEditPoints="1"/>
            </p:cNvSpPr>
            <p:nvPr/>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5" name="Freeform 23"/>
            <p:cNvSpPr>
              <a:spLocks/>
            </p:cNvSpPr>
            <p:nvPr/>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7" name="Freeform 25"/>
            <p:cNvSpPr>
              <a:spLocks noEditPoints="1"/>
            </p:cNvSpPr>
            <p:nvPr/>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8" name="Freeform 26"/>
            <p:cNvSpPr>
              <a:spLocks noEditPoints="1"/>
            </p:cNvSpPr>
            <p:nvPr/>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9" name="Oval 27"/>
            <p:cNvSpPr>
              <a:spLocks noChangeArrowheads="1"/>
            </p:cNvSpPr>
            <p:nvPr/>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ext uri="{AF507438-7753-43E0-B8FC-AC1667EBCBE1}"/>
            </a:extLst>
          </p:spPr>
          <p:txBody>
            <a:bodyPr/>
            <a:lstStyle/>
            <a:p>
              <a:pPr>
                <a:defRPr/>
              </a:pPr>
              <a:endParaRPr lang="ru-RU"/>
            </a:p>
          </p:txBody>
        </p:sp>
        <p:sp>
          <p:nvSpPr>
            <p:cNvPr id="30" name="Oval 28"/>
            <p:cNvSpPr>
              <a:spLocks noChangeArrowheads="1"/>
            </p:cNvSpPr>
            <p:nvPr/>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31" name="Oval 29"/>
            <p:cNvSpPr>
              <a:spLocks noChangeArrowheads="1"/>
            </p:cNvSpPr>
            <p:nvPr/>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ext uri="{AF507438-7753-43E0-B8FC-AC1667EBCBE1}"/>
            </a:extLst>
          </p:spPr>
          <p:txBody>
            <a:bodyPr/>
            <a:lstStyle/>
            <a:p>
              <a:pPr>
                <a:defRPr/>
              </a:pPr>
              <a:endParaRPr lang="ru-RU"/>
            </a:p>
          </p:txBody>
        </p:sp>
        <p:sp>
          <p:nvSpPr>
            <p:cNvPr id="32" name="Freeform 30"/>
            <p:cNvSpPr>
              <a:spLocks noEditPoints="1"/>
            </p:cNvSpPr>
            <p:nvPr/>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ext uri="{AF507438-7753-43E0-B8FC-AC1667EBCBE1}"/>
            </a:extLst>
          </p:spPr>
          <p:txBody>
            <a:bodyPr/>
            <a:lstStyle/>
            <a:p>
              <a:pPr>
                <a:defRPr/>
              </a:pPr>
              <a:endParaRPr lang="ru-RU"/>
            </a:p>
          </p:txBody>
        </p:sp>
        <p:sp>
          <p:nvSpPr>
            <p:cNvPr id="35" name="Rectangle 33"/>
            <p:cNvSpPr>
              <a:spLocks noChangeArrowheads="1"/>
            </p:cNvSpPr>
            <p:nvPr/>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36" name="AutoShape 34"/>
            <p:cNvSpPr>
              <a:spLocks noChangeArrowheads="1"/>
            </p:cNvSpPr>
            <p:nvPr/>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extLst>
          </p:spPr>
          <p:txBody>
            <a:bodyPr/>
            <a:lstStyle/>
            <a:p>
              <a:pPr>
                <a:defRPr/>
              </a:pPr>
              <a:endParaRPr lang="ru-RU"/>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grpSp>
      <p:sp>
        <p:nvSpPr>
          <p:cNvPr id="182311" name="Rectangle 39"/>
          <p:cNvSpPr>
            <a:spLocks noGrp="1" noChangeArrowheads="1"/>
          </p:cNvSpPr>
          <p:nvPr>
            <p:ph type="subTitle" idx="1"/>
          </p:nvPr>
        </p:nvSpPr>
        <p:spPr>
          <a:xfrm>
            <a:off x="1028700" y="5181600"/>
            <a:ext cx="4800600" cy="23368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82312" name="Rectangle 40"/>
          <p:cNvSpPr>
            <a:spLocks noGrp="1" noChangeArrowheads="1"/>
          </p:cNvSpPr>
          <p:nvPr>
            <p:ph type="ctrTitle"/>
          </p:nvPr>
        </p:nvSpPr>
        <p:spPr>
          <a:xfrm>
            <a:off x="514350" y="2357438"/>
            <a:ext cx="5829300" cy="2316162"/>
          </a:xfrm>
        </p:spPr>
        <p:txBody>
          <a:bodyPr anchor="b" anchorCtr="1"/>
          <a:lstStyle>
            <a:lvl1pPr>
              <a:defRPr sz="5400"/>
            </a:lvl1pPr>
          </a:lstStyle>
          <a:p>
            <a:pPr lvl="0"/>
            <a:r>
              <a:rPr lang="ru-RU" noProof="0" smtClean="0"/>
              <a:t>Образец заголовка</a:t>
            </a:r>
          </a:p>
        </p:txBody>
      </p:sp>
      <p:sp>
        <p:nvSpPr>
          <p:cNvPr id="39" name="Rectangle 37"/>
          <p:cNvSpPr>
            <a:spLocks noGrp="1" noChangeArrowheads="1"/>
          </p:cNvSpPr>
          <p:nvPr>
            <p:ph type="dt" sz="half" idx="10"/>
          </p:nvPr>
        </p:nvSpPr>
        <p:spPr/>
        <p:txBody>
          <a:bodyPr/>
          <a:lstStyle>
            <a:lvl1pPr>
              <a:defRPr/>
            </a:lvl1pPr>
          </a:lstStyle>
          <a:p>
            <a:pPr>
              <a:defRPr/>
            </a:pPr>
            <a:endParaRPr lang="ru-RU"/>
          </a:p>
        </p:txBody>
      </p:sp>
      <p:sp>
        <p:nvSpPr>
          <p:cNvPr id="40" name="Rectangle 38"/>
          <p:cNvSpPr>
            <a:spLocks noGrp="1" noChangeArrowheads="1"/>
          </p:cNvSpPr>
          <p:nvPr>
            <p:ph type="ftr" sz="quarter" idx="11"/>
          </p:nvPr>
        </p:nvSpPr>
        <p:spPr/>
        <p:txBody>
          <a:bodyPr/>
          <a:lstStyle>
            <a:lvl1pPr>
              <a:defRPr/>
            </a:lvl1pPr>
          </a:lstStyle>
          <a:p>
            <a:pPr>
              <a:defRPr/>
            </a:pPr>
            <a:endParaRPr lang="ru-RU"/>
          </a:p>
        </p:txBody>
      </p:sp>
      <p:sp>
        <p:nvSpPr>
          <p:cNvPr id="41" name="Rectangle 41"/>
          <p:cNvSpPr>
            <a:spLocks noGrp="1" noChangeArrowheads="1"/>
          </p:cNvSpPr>
          <p:nvPr>
            <p:ph type="sldNum" sz="quarter" idx="12"/>
          </p:nvPr>
        </p:nvSpPr>
        <p:spPr/>
        <p:txBody>
          <a:bodyPr/>
          <a:lstStyle>
            <a:lvl1pPr>
              <a:defRPr/>
            </a:lvl1pPr>
          </a:lstStyle>
          <a:p>
            <a:pPr>
              <a:defRPr/>
            </a:pPr>
            <a:fld id="{6DFF330E-752A-4FEF-B77B-571FAB34549A}"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6499A4B8-E1E5-49BE-853F-1F3F9165318A}"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0C971C73-9C5A-46DE-AA8C-0230E713B884}"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C1223605-E4D4-4AAF-918F-0B0EAAACD77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endParaRPr lang="ru-RU"/>
          </a:p>
        </p:txBody>
      </p:sp>
      <p:sp>
        <p:nvSpPr>
          <p:cNvPr id="8" name="Rectangle 40"/>
          <p:cNvSpPr>
            <a:spLocks noGrp="1" noChangeArrowheads="1"/>
          </p:cNvSpPr>
          <p:nvPr>
            <p:ph type="ftr" sz="quarter" idx="11"/>
          </p:nvPr>
        </p:nvSpPr>
        <p:spPr>
          <a:ln/>
        </p:spPr>
        <p:txBody>
          <a:bodyPr/>
          <a:lstStyle>
            <a:lvl1pPr>
              <a:defRPr/>
            </a:lvl1pPr>
          </a:lstStyle>
          <a:p>
            <a:pPr>
              <a:defRPr/>
            </a:pPr>
            <a:endParaRPr lang="ru-RU"/>
          </a:p>
        </p:txBody>
      </p:sp>
      <p:sp>
        <p:nvSpPr>
          <p:cNvPr id="9" name="Rectangle 41"/>
          <p:cNvSpPr>
            <a:spLocks noGrp="1" noChangeArrowheads="1"/>
          </p:cNvSpPr>
          <p:nvPr>
            <p:ph type="sldNum" sz="quarter" idx="12"/>
          </p:nvPr>
        </p:nvSpPr>
        <p:spPr>
          <a:ln/>
        </p:spPr>
        <p:txBody>
          <a:bodyPr/>
          <a:lstStyle>
            <a:lvl1pPr>
              <a:defRPr/>
            </a:lvl1pPr>
          </a:lstStyle>
          <a:p>
            <a:pPr>
              <a:defRPr/>
            </a:pPr>
            <a:fld id="{4E562891-1A5E-4750-9465-4B6ED002F91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endParaRPr lang="ru-RU"/>
          </a:p>
        </p:txBody>
      </p:sp>
      <p:sp>
        <p:nvSpPr>
          <p:cNvPr id="4" name="Rectangle 40"/>
          <p:cNvSpPr>
            <a:spLocks noGrp="1" noChangeArrowheads="1"/>
          </p:cNvSpPr>
          <p:nvPr>
            <p:ph type="ftr" sz="quarter" idx="11"/>
          </p:nvPr>
        </p:nvSpPr>
        <p:spPr>
          <a:ln/>
        </p:spPr>
        <p:txBody>
          <a:bodyPr/>
          <a:lstStyle>
            <a:lvl1pPr>
              <a:defRPr/>
            </a:lvl1pPr>
          </a:lstStyle>
          <a:p>
            <a:pPr>
              <a:defRPr/>
            </a:pPr>
            <a:endParaRPr lang="ru-RU"/>
          </a:p>
        </p:txBody>
      </p:sp>
      <p:sp>
        <p:nvSpPr>
          <p:cNvPr id="5" name="Rectangle 41"/>
          <p:cNvSpPr>
            <a:spLocks noGrp="1" noChangeArrowheads="1"/>
          </p:cNvSpPr>
          <p:nvPr>
            <p:ph type="sldNum" sz="quarter" idx="12"/>
          </p:nvPr>
        </p:nvSpPr>
        <p:spPr>
          <a:ln/>
        </p:spPr>
        <p:txBody>
          <a:bodyPr/>
          <a:lstStyle>
            <a:lvl1pPr>
              <a:defRPr/>
            </a:lvl1pPr>
          </a:lstStyle>
          <a:p>
            <a:pPr>
              <a:defRPr/>
            </a:pPr>
            <a:fld id="{DF5FD4BC-8E23-4732-9070-21F9826DA58B}"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ru-RU"/>
          </a:p>
        </p:txBody>
      </p:sp>
      <p:sp>
        <p:nvSpPr>
          <p:cNvPr id="3" name="Rectangle 40"/>
          <p:cNvSpPr>
            <a:spLocks noGrp="1" noChangeArrowheads="1"/>
          </p:cNvSpPr>
          <p:nvPr>
            <p:ph type="ftr" sz="quarter" idx="11"/>
          </p:nvPr>
        </p:nvSpPr>
        <p:spPr>
          <a:ln/>
        </p:spPr>
        <p:txBody>
          <a:bodyPr/>
          <a:lstStyle>
            <a:lvl1pPr>
              <a:defRPr/>
            </a:lvl1pPr>
          </a:lstStyle>
          <a:p>
            <a:pPr>
              <a:defRPr/>
            </a:pPr>
            <a:endParaRPr lang="ru-RU"/>
          </a:p>
        </p:txBody>
      </p:sp>
      <p:sp>
        <p:nvSpPr>
          <p:cNvPr id="4" name="Rectangle 41"/>
          <p:cNvSpPr>
            <a:spLocks noGrp="1" noChangeArrowheads="1"/>
          </p:cNvSpPr>
          <p:nvPr>
            <p:ph type="sldNum" sz="quarter" idx="12"/>
          </p:nvPr>
        </p:nvSpPr>
        <p:spPr>
          <a:ln/>
        </p:spPr>
        <p:txBody>
          <a:bodyPr/>
          <a:lstStyle>
            <a:lvl1pPr>
              <a:defRPr/>
            </a:lvl1pPr>
          </a:lstStyle>
          <a:p>
            <a:pPr>
              <a:defRPr/>
            </a:pPr>
            <a:fld id="{B243938F-68C4-4834-AD52-F37238CFB591}"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A2C681C2-5ECF-49FD-92E8-1C6FDBE94E26}"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646CDE86-15DF-46E3-8662-6F845B45F661}"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A0A0138E-D6AB-4680-9363-A4F4EA6FE6C9}"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9888"/>
            <a:ext cx="1543050" cy="78041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9888"/>
            <a:ext cx="4476750" cy="78041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335D3D13-DA37-4533-98A9-E60ABDEE039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2851150" y="2386013"/>
            <a:ext cx="4005263" cy="6740525"/>
            <a:chOff x="2394" y="1127"/>
            <a:chExt cx="3364" cy="3185"/>
          </a:xfrm>
        </p:grpSpPr>
        <p:sp>
          <p:nvSpPr>
            <p:cNvPr id="18125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3" name="Rectangle 5"/>
            <p:cNvSpPr>
              <a:spLocks noChangeArrowheads="1"/>
            </p:cNvSpPr>
            <p:nvPr userDrawn="1"/>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4" name="Freeform 6"/>
            <p:cNvSpPr>
              <a:spLocks noEditPoints="1"/>
            </p:cNvSpPr>
            <p:nvPr userDrawn="1"/>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55" name="Rectangle 7"/>
            <p:cNvSpPr>
              <a:spLocks noChangeArrowheads="1"/>
            </p:cNvSpPr>
            <p:nvPr userDrawn="1"/>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6" name="Rectangle 8"/>
            <p:cNvSpPr>
              <a:spLocks noChangeArrowheads="1"/>
            </p:cNvSpPr>
            <p:nvPr userDrawn="1"/>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7" name="Rectangle 9"/>
            <p:cNvSpPr>
              <a:spLocks noChangeArrowheads="1"/>
            </p:cNvSpPr>
            <p:nvPr userDrawn="1"/>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8" name="Rectangle 10"/>
            <p:cNvSpPr>
              <a:spLocks noChangeArrowheads="1"/>
            </p:cNvSpPr>
            <p:nvPr userDrawn="1"/>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9" name="Rectangle 11"/>
            <p:cNvSpPr>
              <a:spLocks noChangeArrowheads="1"/>
            </p:cNvSpPr>
            <p:nvPr userDrawn="1"/>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60"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1"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2"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extLst>
          </p:spPr>
          <p:txBody>
            <a:bodyPr/>
            <a:lstStyle/>
            <a:p>
              <a:pPr>
                <a:defRPr/>
              </a:pPr>
              <a:endParaRPr lang="ru-RU"/>
            </a:p>
          </p:txBody>
        </p:sp>
        <p:sp>
          <p:nvSpPr>
            <p:cNvPr id="181263" name="Freeform 15"/>
            <p:cNvSpPr>
              <a:spLocks/>
            </p:cNvSpPr>
            <p:nvPr userDrawn="1"/>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sp>
          <p:nvSpPr>
            <p:cNvPr id="181264" name="Freeform 16"/>
            <p:cNvSpPr>
              <a:spLocks/>
            </p:cNvSpPr>
            <p:nvPr userDrawn="1"/>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5" name="Freeform 17"/>
            <p:cNvSpPr>
              <a:spLocks noEditPoints="1"/>
            </p:cNvSpPr>
            <p:nvPr userDrawn="1"/>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6" name="Freeform 18"/>
            <p:cNvSpPr>
              <a:spLocks noEditPoints="1"/>
            </p:cNvSpPr>
            <p:nvPr userDrawn="1"/>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7" name="Freeform 19"/>
            <p:cNvSpPr>
              <a:spLocks/>
            </p:cNvSpPr>
            <p:nvPr userDrawn="1"/>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8" name="Freeform 20"/>
            <p:cNvSpPr>
              <a:spLocks noEditPoints="1"/>
            </p:cNvSpPr>
            <p:nvPr userDrawn="1"/>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9" name="Freeform 21"/>
            <p:cNvSpPr>
              <a:spLocks noEditPoints="1"/>
            </p:cNvSpPr>
            <p:nvPr userDrawn="1"/>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0" name="Freeform 22"/>
            <p:cNvSpPr>
              <a:spLocks noEditPoints="1"/>
            </p:cNvSpPr>
            <p:nvPr userDrawn="1"/>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1" name="Freeform 23"/>
            <p:cNvSpPr>
              <a:spLocks/>
            </p:cNvSpPr>
            <p:nvPr userDrawn="1"/>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sp>
          <p:nvSpPr>
            <p:cNvPr id="181272"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3" name="Freeform 25"/>
            <p:cNvSpPr>
              <a:spLocks noEditPoints="1"/>
            </p:cNvSpPr>
            <p:nvPr userDrawn="1"/>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4" name="Freeform 26"/>
            <p:cNvSpPr>
              <a:spLocks noEditPoints="1"/>
            </p:cNvSpPr>
            <p:nvPr userDrawn="1"/>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5" name="Oval 27"/>
            <p:cNvSpPr>
              <a:spLocks noChangeArrowheads="1"/>
            </p:cNvSpPr>
            <p:nvPr userDrawn="1"/>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ext uri="{AF507438-7753-43E0-B8FC-AC1667EBCBE1}"/>
            </a:extLst>
          </p:spPr>
          <p:txBody>
            <a:bodyPr/>
            <a:lstStyle/>
            <a:p>
              <a:pPr>
                <a:defRPr/>
              </a:pPr>
              <a:endParaRPr lang="ru-RU"/>
            </a:p>
          </p:txBody>
        </p:sp>
        <p:sp>
          <p:nvSpPr>
            <p:cNvPr id="181276" name="Oval 28"/>
            <p:cNvSpPr>
              <a:spLocks noChangeArrowheads="1"/>
            </p:cNvSpPr>
            <p:nvPr userDrawn="1"/>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77" name="Oval 29"/>
            <p:cNvSpPr>
              <a:spLocks noChangeArrowheads="1"/>
            </p:cNvSpPr>
            <p:nvPr userDrawn="1"/>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ext uri="{AF507438-7753-43E0-B8FC-AC1667EBCBE1}"/>
            </a:extLst>
          </p:spPr>
          <p:txBody>
            <a:bodyPr/>
            <a:lstStyle/>
            <a:p>
              <a:pPr>
                <a:defRPr/>
              </a:pPr>
              <a:endParaRPr lang="ru-RU"/>
            </a:p>
          </p:txBody>
        </p:sp>
        <p:sp>
          <p:nvSpPr>
            <p:cNvPr id="181278" name="Freeform 30"/>
            <p:cNvSpPr>
              <a:spLocks noEditPoints="1"/>
            </p:cNvSpPr>
            <p:nvPr userDrawn="1"/>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9"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8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ext uri="{AF507438-7753-43E0-B8FC-AC1667EBCBE1}"/>
            </a:extLst>
          </p:spPr>
          <p:txBody>
            <a:bodyPr/>
            <a:lstStyle/>
            <a:p>
              <a:pPr>
                <a:defRPr/>
              </a:pPr>
              <a:endParaRPr lang="ru-RU"/>
            </a:p>
          </p:txBody>
        </p:sp>
        <p:sp>
          <p:nvSpPr>
            <p:cNvPr id="181281" name="Rectangle 33"/>
            <p:cNvSpPr>
              <a:spLocks noChangeArrowheads="1"/>
            </p:cNvSpPr>
            <p:nvPr userDrawn="1"/>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82" name="AutoShape 34"/>
            <p:cNvSpPr>
              <a:spLocks noChangeArrowheads="1"/>
            </p:cNvSpPr>
            <p:nvPr userDrawn="1"/>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83"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extLst>
          </p:spPr>
          <p:txBody>
            <a:bodyPr/>
            <a:lstStyle/>
            <a:p>
              <a:pPr>
                <a:defRPr/>
              </a:pPr>
              <a:endParaRPr lang="ru-RU"/>
            </a:p>
          </p:txBody>
        </p:sp>
        <p:sp>
          <p:nvSpPr>
            <p:cNvPr id="181284"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grpSp>
      <p:sp>
        <p:nvSpPr>
          <p:cNvPr id="181285" name="Rectangle 37"/>
          <p:cNvSpPr>
            <a:spLocks noGrp="1" noChangeArrowheads="1"/>
          </p:cNvSpPr>
          <p:nvPr>
            <p:ph type="title"/>
          </p:nvPr>
        </p:nvSpPr>
        <p:spPr bwMode="auto">
          <a:xfrm>
            <a:off x="342900" y="369888"/>
            <a:ext cx="6172200" cy="1524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1286" name="Rectangle 38"/>
          <p:cNvSpPr>
            <a:spLocks noGrp="1" noChangeArrowheads="1"/>
          </p:cNvSpPr>
          <p:nvPr>
            <p:ph type="body" idx="1"/>
          </p:nvPr>
        </p:nvSpPr>
        <p:spPr bwMode="auto">
          <a:xfrm>
            <a:off x="342900" y="2133600"/>
            <a:ext cx="6172200" cy="604043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1287" name="Rectangle 39"/>
          <p:cNvSpPr>
            <a:spLocks noGrp="1" noChangeArrowheads="1"/>
          </p:cNvSpPr>
          <p:nvPr>
            <p:ph type="dt" sz="half" idx="2"/>
          </p:nvPr>
        </p:nvSpPr>
        <p:spPr bwMode="auto">
          <a:xfrm>
            <a:off x="342900" y="8370888"/>
            <a:ext cx="1600200" cy="609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defRPr sz="1200">
                <a:latin typeface="+mn-lt"/>
              </a:defRPr>
            </a:lvl1pPr>
          </a:lstStyle>
          <a:p>
            <a:pPr>
              <a:defRPr/>
            </a:pPr>
            <a:endParaRPr lang="ru-RU"/>
          </a:p>
        </p:txBody>
      </p:sp>
      <p:sp>
        <p:nvSpPr>
          <p:cNvPr id="181288" name="Rectangle 40"/>
          <p:cNvSpPr>
            <a:spLocks noGrp="1" noChangeArrowheads="1"/>
          </p:cNvSpPr>
          <p:nvPr>
            <p:ph type="ftr" sz="quarter" idx="3"/>
          </p:nvPr>
        </p:nvSpPr>
        <p:spPr bwMode="auto">
          <a:xfrm>
            <a:off x="2343150" y="8370888"/>
            <a:ext cx="2171700" cy="609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ru-RU"/>
          </a:p>
        </p:txBody>
      </p:sp>
      <p:sp>
        <p:nvSpPr>
          <p:cNvPr id="181289" name="Rectangle 41"/>
          <p:cNvSpPr>
            <a:spLocks noGrp="1" noChangeArrowheads="1"/>
          </p:cNvSpPr>
          <p:nvPr>
            <p:ph type="sldNum" sz="quarter" idx="4"/>
          </p:nvPr>
        </p:nvSpPr>
        <p:spPr bwMode="auto">
          <a:xfrm>
            <a:off x="4914900" y="8370888"/>
            <a:ext cx="1600200" cy="609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858459AE-1BB2-4986-9536-89155DAA84B8}"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271"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8" Type="http://schemas.openxmlformats.org/officeDocument/2006/relationships/hyperlink" Target="http://balezino.udmurt.ru/" TargetMode="External"/><Relationship Id="rId3" Type="http://schemas.openxmlformats.org/officeDocument/2006/relationships/hyperlink" Target="http://www.udmurt.ru/" TargetMode="External"/><Relationship Id="rId7" Type="http://schemas.openxmlformats.org/officeDocument/2006/relationships/hyperlink" Target="http://uodms.udmurt.ru/jurpomosh/" TargetMode="External"/><Relationship Id="rId2" Type="http://schemas.openxmlformats.org/officeDocument/2006/relationships/image" Target="../media/image61.jpeg"/><Relationship Id="rId1" Type="http://schemas.openxmlformats.org/officeDocument/2006/relationships/slideLayout" Target="../slideLayouts/slideLayout13.xml"/><Relationship Id="rId6" Type="http://schemas.openxmlformats.org/officeDocument/2006/relationships/hyperlink" Target="http://www.mfur.ru/budget%20for%20citizens/" TargetMode="External"/><Relationship Id="rId5" Type="http://schemas.openxmlformats.org/officeDocument/2006/relationships/hyperlink" Target="http://www.mfur.ru/" TargetMode="External"/><Relationship Id="rId4" Type="http://schemas.openxmlformats.org/officeDocument/2006/relationships/hyperlink" Target="http://www.udmgossovet.ru/" TargetMode="External"/><Relationship Id="rId9" Type="http://schemas.openxmlformats.org/officeDocument/2006/relationships/hyperlink" Target="http://balezino.udmurt.ru/city/narod.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2" name="Rectangle 24"/>
          <p:cNvSpPr>
            <a:spLocks noGrp="1" noChangeArrowheads="1"/>
          </p:cNvSpPr>
          <p:nvPr>
            <p:ph type="ctrTitle"/>
          </p:nvPr>
        </p:nvSpPr>
        <p:spPr/>
        <p:txBody>
          <a:bodyPr/>
          <a:lstStyle/>
          <a:p>
            <a:pPr eaLnBrk="1" hangingPunct="1">
              <a:defRPr/>
            </a:pPr>
            <a:r>
              <a:rPr lang="ru-RU" dirty="0" smtClean="0"/>
              <a:t>Бюджет для граждан</a:t>
            </a:r>
          </a:p>
        </p:txBody>
      </p:sp>
      <p:sp>
        <p:nvSpPr>
          <p:cNvPr id="2073" name="Rectangle 25"/>
          <p:cNvSpPr>
            <a:spLocks noGrp="1" noChangeArrowheads="1"/>
          </p:cNvSpPr>
          <p:nvPr>
            <p:ph type="subTitle" idx="1"/>
          </p:nvPr>
        </p:nvSpPr>
        <p:spPr/>
        <p:txBody>
          <a:bodyPr/>
          <a:lstStyle/>
          <a:p>
            <a:pPr eaLnBrk="1" hangingPunct="1">
              <a:lnSpc>
                <a:spcPct val="90000"/>
              </a:lnSpc>
              <a:defRPr/>
            </a:pPr>
            <a:r>
              <a:rPr lang="ru-RU" sz="2400" dirty="0" smtClean="0"/>
              <a:t>(Решение </a:t>
            </a:r>
            <a:r>
              <a:rPr lang="ru-RU" sz="2400" dirty="0" smtClean="0"/>
              <a:t>Совета депутатов МО «Балезинский район» «О бюджете муниципального образования «Балезинский район» на 2021 год и плановый период 2022 и 2023 годов»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2900" y="366713"/>
            <a:ext cx="6172200" cy="847701"/>
          </a:xfrm>
        </p:spPr>
        <p:txBody>
          <a:bodyPr/>
          <a:lstStyle/>
          <a:p>
            <a:r>
              <a:rPr lang="ru-RU" sz="2000" dirty="0" smtClean="0"/>
              <a:t>Какие налоги уплачивают жители </a:t>
            </a:r>
            <a:r>
              <a:rPr lang="ru-RU" sz="2000" dirty="0" err="1" smtClean="0"/>
              <a:t>Балезинского</a:t>
            </a:r>
            <a:r>
              <a:rPr lang="ru-RU" sz="2000" dirty="0" smtClean="0"/>
              <a:t> района</a:t>
            </a:r>
            <a:endParaRPr lang="ru-RU" sz="2000" dirty="0"/>
          </a:p>
        </p:txBody>
      </p:sp>
      <p:graphicFrame>
        <p:nvGraphicFramePr>
          <p:cNvPr id="6" name="Содержимое 5"/>
          <p:cNvGraphicFramePr>
            <a:graphicFrameLocks noGrp="1"/>
          </p:cNvGraphicFramePr>
          <p:nvPr>
            <p:ph idx="1"/>
          </p:nvPr>
        </p:nvGraphicFramePr>
        <p:xfrm>
          <a:off x="357166" y="1428728"/>
          <a:ext cx="2943224" cy="4389120"/>
        </p:xfrm>
        <a:graphic>
          <a:graphicData uri="http://schemas.openxmlformats.org/drawingml/2006/table">
            <a:tbl>
              <a:tblPr firstRow="1" bandRow="1">
                <a:tableStyleId>{5C22544A-7EE6-4342-B048-85BDC9FD1C3A}</a:tableStyleId>
              </a:tblPr>
              <a:tblGrid>
                <a:gridCol w="2943224"/>
              </a:tblGrid>
              <a:tr h="2366962">
                <a:tc>
                  <a:txBody>
                    <a:bodyPr/>
                    <a:lstStyle/>
                    <a:p>
                      <a:pPr algn="ctr"/>
                      <a:r>
                        <a:rPr lang="ru-RU" sz="1400" b="0" dirty="0" smtClean="0">
                          <a:solidFill>
                            <a:schemeClr val="tx1"/>
                          </a:solidFill>
                        </a:rPr>
                        <a:t>Налог на доходы физических лиц</a:t>
                      </a:r>
                    </a:p>
                    <a:p>
                      <a:pPr algn="just"/>
                      <a:r>
                        <a:rPr lang="ru-RU" sz="1200" b="1" dirty="0" smtClean="0">
                          <a:solidFill>
                            <a:schemeClr val="tx1"/>
                          </a:solidFill>
                        </a:rPr>
                        <a:t>Гл.  23 Налогового кодекса</a:t>
                      </a:r>
                      <a:r>
                        <a:rPr lang="ru-RU" sz="1200" b="0" dirty="0" smtClean="0">
                          <a:solidFill>
                            <a:schemeClr val="tx1"/>
                          </a:solidFill>
                        </a:rPr>
                        <a:t> </a:t>
                      </a:r>
                      <a:r>
                        <a:rPr lang="ru-RU" sz="1200" b="1" dirty="0" smtClean="0">
                          <a:solidFill>
                            <a:schemeClr val="tx1"/>
                          </a:solidFill>
                        </a:rPr>
                        <a:t>РФ, </a:t>
                      </a:r>
                      <a:r>
                        <a:rPr lang="ru-RU" sz="1200" b="0" dirty="0" smtClean="0">
                          <a:solidFill>
                            <a:schemeClr val="tx1"/>
                          </a:solidFill>
                        </a:rPr>
                        <a:t>ставка налога 13%, в отдельных случаях 9%,30% и 35%. </a:t>
                      </a:r>
                    </a:p>
                    <a:p>
                      <a:pPr algn="just"/>
                      <a:r>
                        <a:rPr lang="ru-RU" sz="1200" b="1" dirty="0" smtClean="0">
                          <a:solidFill>
                            <a:schemeClr val="tx1"/>
                          </a:solidFill>
                        </a:rPr>
                        <a:t>Предоставление налоговых вычетов</a:t>
                      </a:r>
                    </a:p>
                    <a:p>
                      <a:pPr algn="just"/>
                      <a:r>
                        <a:rPr lang="ru-RU" sz="1200" b="1" dirty="0" smtClean="0">
                          <a:solidFill>
                            <a:schemeClr val="tx1"/>
                          </a:solidFill>
                        </a:rPr>
                        <a:t>Социальные:</a:t>
                      </a:r>
                      <a:r>
                        <a:rPr lang="ru-RU" sz="1200" b="0" dirty="0" smtClean="0">
                          <a:solidFill>
                            <a:schemeClr val="tx1"/>
                          </a:solidFill>
                        </a:rPr>
                        <a:t> в сумме, уплаченной за обучение, на лечение, дополнительных страховых взносов на накопительную часть трудовой пенсии  </a:t>
                      </a:r>
                    </a:p>
                    <a:p>
                      <a:pPr algn="just"/>
                      <a:r>
                        <a:rPr lang="ru-RU" sz="1200" b="1" dirty="0" smtClean="0">
                          <a:solidFill>
                            <a:schemeClr val="tx1"/>
                          </a:solidFill>
                        </a:rPr>
                        <a:t>Стандартные:</a:t>
                      </a:r>
                      <a:r>
                        <a:rPr lang="ru-RU" sz="1200" b="0" dirty="0" smtClean="0">
                          <a:solidFill>
                            <a:schemeClr val="tx1"/>
                          </a:solidFill>
                        </a:rPr>
                        <a:t> в том числе на детей</a:t>
                      </a:r>
                    </a:p>
                    <a:p>
                      <a:pPr algn="just"/>
                      <a:r>
                        <a:rPr lang="ru-RU" sz="1200" b="1" dirty="0" smtClean="0">
                          <a:solidFill>
                            <a:schemeClr val="tx1"/>
                          </a:solidFill>
                        </a:rPr>
                        <a:t>Профессиональные:</a:t>
                      </a:r>
                      <a:r>
                        <a:rPr lang="ru-RU" sz="1200" b="0" dirty="0" smtClean="0">
                          <a:solidFill>
                            <a:schemeClr val="tx1"/>
                          </a:solidFill>
                        </a:rPr>
                        <a:t> в том числе для нотариусов, адвокатов, лиц, получивших авторские вознаграждения</a:t>
                      </a:r>
                    </a:p>
                    <a:p>
                      <a:pPr algn="just"/>
                      <a:r>
                        <a:rPr lang="ru-RU" sz="1200" b="1" dirty="0" smtClean="0">
                          <a:solidFill>
                            <a:schemeClr val="tx1"/>
                          </a:solidFill>
                        </a:rPr>
                        <a:t>Имущественные:</a:t>
                      </a:r>
                      <a:r>
                        <a:rPr lang="ru-RU" sz="1200" b="0" dirty="0" smtClean="0">
                          <a:solidFill>
                            <a:schemeClr val="tx1"/>
                          </a:solidFill>
                        </a:rPr>
                        <a:t> в том числе на приобретение жилья </a:t>
                      </a:r>
                    </a:p>
                    <a:p>
                      <a:pPr algn="just"/>
                      <a:r>
                        <a:rPr lang="ru-RU" sz="1200" b="1" dirty="0" smtClean="0">
                          <a:solidFill>
                            <a:schemeClr val="tx1"/>
                          </a:solidFill>
                        </a:rPr>
                        <a:t>68% налога поступает в бюджет района, 2% в бюджеты сельских поселений</a:t>
                      </a:r>
                    </a:p>
                    <a:p>
                      <a:pPr algn="just"/>
                      <a:endParaRPr lang="ru-RU" sz="1400" b="0" dirty="0"/>
                    </a:p>
                  </a:txBody>
                  <a:tcPr>
                    <a:solidFill>
                      <a:srgbClr val="FF7C80"/>
                    </a:solidFill>
                  </a:tcPr>
                </a:tc>
              </a:tr>
            </a:tbl>
          </a:graphicData>
        </a:graphic>
      </p:graphicFrame>
      <p:graphicFrame>
        <p:nvGraphicFramePr>
          <p:cNvPr id="7" name="Таблица 6"/>
          <p:cNvGraphicFramePr>
            <a:graphicFrameLocks noGrp="1"/>
          </p:cNvGraphicFramePr>
          <p:nvPr/>
        </p:nvGraphicFramePr>
        <p:xfrm>
          <a:off x="3929066" y="1500166"/>
          <a:ext cx="2571768" cy="2377440"/>
        </p:xfrm>
        <a:graphic>
          <a:graphicData uri="http://schemas.openxmlformats.org/drawingml/2006/table">
            <a:tbl>
              <a:tblPr firstRow="1" bandRow="1">
                <a:tableStyleId>{5C22544A-7EE6-4342-B048-85BDC9FD1C3A}</a:tableStyleId>
              </a:tblPr>
              <a:tblGrid>
                <a:gridCol w="2571768"/>
              </a:tblGrid>
              <a:tr h="2286016">
                <a:tc>
                  <a:txBody>
                    <a:bodyPr/>
                    <a:lstStyle/>
                    <a:p>
                      <a:pPr algn="ctr"/>
                      <a:r>
                        <a:rPr lang="ru-RU" sz="1400" b="0" dirty="0" smtClean="0">
                          <a:solidFill>
                            <a:schemeClr val="tx1"/>
                          </a:solidFill>
                        </a:rPr>
                        <a:t>Налог на имущество физических лиц</a:t>
                      </a:r>
                    </a:p>
                    <a:p>
                      <a:pPr algn="just"/>
                      <a:r>
                        <a:rPr lang="ru-RU" sz="1200" b="1" dirty="0" smtClean="0">
                          <a:solidFill>
                            <a:schemeClr val="tx1"/>
                          </a:solidFill>
                        </a:rPr>
                        <a:t>Гл. 32 Налогового кодекса РФ</a:t>
                      </a:r>
                    </a:p>
                    <a:p>
                      <a:pPr algn="just"/>
                      <a:r>
                        <a:rPr lang="ru-RU" sz="1200" b="0" dirty="0" smtClean="0">
                          <a:solidFill>
                            <a:schemeClr val="tx1"/>
                          </a:solidFill>
                        </a:rPr>
                        <a:t>Ставки налога утверждаются представительными органами сельских поселений</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бюджеты сельских поселений</a:t>
                      </a:r>
                    </a:p>
                    <a:p>
                      <a:pPr algn="just"/>
                      <a:endParaRPr lang="ru-RU" sz="1400" b="0" dirty="0">
                        <a:solidFill>
                          <a:schemeClr val="tx1"/>
                        </a:solidFill>
                      </a:endParaRPr>
                    </a:p>
                  </a:txBody>
                  <a:tcPr>
                    <a:solidFill>
                      <a:srgbClr val="FFFF00"/>
                    </a:solidFill>
                  </a:tcPr>
                </a:tc>
              </a:tr>
            </a:tbl>
          </a:graphicData>
        </a:graphic>
      </p:graphicFrame>
      <p:graphicFrame>
        <p:nvGraphicFramePr>
          <p:cNvPr id="8" name="Таблица 7"/>
          <p:cNvGraphicFramePr>
            <a:graphicFrameLocks noGrp="1"/>
          </p:cNvGraphicFramePr>
          <p:nvPr/>
        </p:nvGraphicFramePr>
        <p:xfrm>
          <a:off x="500042" y="6143636"/>
          <a:ext cx="2857520" cy="2786082"/>
        </p:xfrm>
        <a:graphic>
          <a:graphicData uri="http://schemas.openxmlformats.org/drawingml/2006/table">
            <a:tbl>
              <a:tblPr firstRow="1" bandRow="1">
                <a:tableStyleId>{5C22544A-7EE6-4342-B048-85BDC9FD1C3A}</a:tableStyleId>
              </a:tblPr>
              <a:tblGrid>
                <a:gridCol w="2857520"/>
              </a:tblGrid>
              <a:tr h="2786082">
                <a:tc>
                  <a:txBody>
                    <a:bodyPr/>
                    <a:lstStyle/>
                    <a:p>
                      <a:pPr algn="ctr"/>
                      <a:r>
                        <a:rPr lang="ru-RU" sz="1400" b="0" dirty="0" smtClean="0">
                          <a:solidFill>
                            <a:schemeClr val="tx1"/>
                          </a:solidFill>
                        </a:rPr>
                        <a:t>Земельный налог с физических лиц</a:t>
                      </a:r>
                    </a:p>
                    <a:p>
                      <a:pPr algn="just"/>
                      <a:r>
                        <a:rPr lang="ru-RU" sz="1200" b="0" dirty="0" smtClean="0">
                          <a:solidFill>
                            <a:schemeClr val="tx1"/>
                          </a:solidFill>
                        </a:rPr>
                        <a:t> </a:t>
                      </a:r>
                      <a:r>
                        <a:rPr lang="ru-RU" sz="1200" b="1" dirty="0" smtClean="0">
                          <a:solidFill>
                            <a:schemeClr val="tx1"/>
                          </a:solidFill>
                        </a:rPr>
                        <a:t>Гл. 31 Налогового кодекса РФ</a:t>
                      </a:r>
                    </a:p>
                    <a:p>
                      <a:pPr algn="just"/>
                      <a:r>
                        <a:rPr lang="ru-RU" sz="1200" b="0" dirty="0" smtClean="0">
                          <a:solidFill>
                            <a:schemeClr val="tx1"/>
                          </a:solidFill>
                        </a:rPr>
                        <a:t>Ставки налога утверждаются представительными органами сельских поселений и зависят от кадастровой стоимости земельного участка </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бюджеты сельских поселений</a:t>
                      </a:r>
                    </a:p>
                    <a:p>
                      <a:pPr algn="just"/>
                      <a:endParaRPr lang="ru-RU" sz="1400" b="0" dirty="0">
                        <a:solidFill>
                          <a:schemeClr val="tx1"/>
                        </a:solidFill>
                      </a:endParaRPr>
                    </a:p>
                  </a:txBody>
                  <a:tcPr>
                    <a:solidFill>
                      <a:srgbClr val="00B0F0"/>
                    </a:solidFill>
                  </a:tcPr>
                </a:tc>
              </a:tr>
            </a:tbl>
          </a:graphicData>
        </a:graphic>
      </p:graphicFrame>
      <p:sp>
        <p:nvSpPr>
          <p:cNvPr id="9" name="TextBox 8"/>
          <p:cNvSpPr txBox="1"/>
          <p:nvPr/>
        </p:nvSpPr>
        <p:spPr>
          <a:xfrm>
            <a:off x="4000504" y="4286248"/>
            <a:ext cx="2500330" cy="4370427"/>
          </a:xfrm>
          <a:prstGeom prst="rect">
            <a:avLst/>
          </a:prstGeom>
          <a:solidFill>
            <a:srgbClr val="99FF99"/>
          </a:solidFill>
        </p:spPr>
        <p:txBody>
          <a:bodyPr wrap="square" rtlCol="0">
            <a:spAutoFit/>
          </a:bodyPr>
          <a:lstStyle/>
          <a:p>
            <a:r>
              <a:rPr lang="ru-RU" dirty="0" smtClean="0">
                <a:latin typeface="+mn-lt"/>
              </a:rPr>
              <a:t>Транспортный налог</a:t>
            </a:r>
          </a:p>
          <a:p>
            <a:pPr algn="just"/>
            <a:r>
              <a:rPr lang="ru-RU" sz="1200" b="1" dirty="0" smtClean="0">
                <a:latin typeface="+mn-lt"/>
              </a:rPr>
              <a:t>гл.28 Налогового кодекса РФ, Закон УР от 27.11.2002г. № 63-РЗ</a:t>
            </a:r>
          </a:p>
          <a:p>
            <a:r>
              <a:rPr lang="ru-RU" sz="1200" b="1" dirty="0" smtClean="0">
                <a:latin typeface="+mn-lt"/>
              </a:rPr>
              <a:t>Основные ставки:</a:t>
            </a:r>
          </a:p>
          <a:p>
            <a:pPr algn="just"/>
            <a:r>
              <a:rPr lang="ru-RU" sz="1200" dirty="0" smtClean="0">
                <a:latin typeface="+mn-lt"/>
              </a:rPr>
              <a:t>до 100 л.с. – 14 рублей</a:t>
            </a:r>
          </a:p>
          <a:p>
            <a:pPr algn="just"/>
            <a:r>
              <a:rPr lang="ru-RU" sz="1200" dirty="0" smtClean="0">
                <a:latin typeface="+mn-lt"/>
              </a:rPr>
              <a:t>101 – 150 л.с. – 29 рублей</a:t>
            </a:r>
          </a:p>
          <a:p>
            <a:pPr algn="just"/>
            <a:r>
              <a:rPr lang="ru-RU" sz="1200" dirty="0" smtClean="0">
                <a:latin typeface="+mn-lt"/>
              </a:rPr>
              <a:t>151 – 200 л.с. – 50 рублей</a:t>
            </a:r>
          </a:p>
          <a:p>
            <a:pPr algn="just"/>
            <a:r>
              <a:rPr lang="ru-RU" sz="1200" dirty="0" smtClean="0">
                <a:latin typeface="+mn-lt"/>
              </a:rPr>
              <a:t>201 – 250 л.с. – 75 рублей</a:t>
            </a:r>
          </a:p>
          <a:p>
            <a:pPr algn="just"/>
            <a:r>
              <a:rPr lang="ru-RU" sz="1200" dirty="0" smtClean="0">
                <a:latin typeface="+mn-lt"/>
              </a:rPr>
              <a:t>свыше 250 л.с. – 150 рублей</a:t>
            </a:r>
          </a:p>
          <a:p>
            <a:r>
              <a:rPr lang="ru-RU" sz="1200" b="1" dirty="0" smtClean="0">
                <a:latin typeface="+mn-lt"/>
              </a:rPr>
              <a:t>Освобождены от уплаты:</a:t>
            </a:r>
          </a:p>
          <a:p>
            <a:pPr algn="just"/>
            <a:r>
              <a:rPr lang="ru-RU" sz="1200" dirty="0" smtClean="0">
                <a:latin typeface="+mn-lt"/>
              </a:rPr>
              <a:t>Герои СССР, РФ, Соц. Труда, награжденные орденом Славы трех степеней, «чернобыльцы», ветераны ВОВ, инвалиды боевых  действий</a:t>
            </a:r>
          </a:p>
          <a:p>
            <a:r>
              <a:rPr lang="ru-RU" sz="1200" b="1" dirty="0" smtClean="0">
                <a:latin typeface="+mn-lt"/>
              </a:rPr>
              <a:t>Уплачивают 50% ставки</a:t>
            </a:r>
          </a:p>
          <a:p>
            <a:pPr algn="just"/>
            <a:r>
              <a:rPr lang="ru-RU" sz="1200" dirty="0" smtClean="0">
                <a:latin typeface="+mn-lt"/>
              </a:rPr>
              <a:t>пенсионеры, физические лица, достигшие возраста 55 лет для женщин и 60 дет для мужчин, ветераны боевых действий.</a:t>
            </a:r>
          </a:p>
          <a:p>
            <a:pPr algn="just"/>
            <a:r>
              <a:rPr lang="ru-RU" sz="1200" b="1" dirty="0" smtClean="0">
                <a:latin typeface="+mn-lt"/>
              </a:rPr>
              <a:t>100% налога поступает в бюджет УР    </a:t>
            </a:r>
            <a:endParaRPr lang="ru-RU" sz="1200" b="1"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ru-RU" sz="1600" b="1" dirty="0" smtClean="0">
                <a:latin typeface="Times New Roman" pitchFamily="18" charset="0"/>
              </a:rPr>
              <a:t>ОСНОВНЫЕ ПАРАМЕТРЫ БЮДЖЕТА МО «БАЛЕЗИНСКИЙ РАЙОН» НА  2021 ГОД И НА ПЛАНОВЫЙ ПЕРИОД 2022 И 2023 ГОДОВ  (тыс.руб.)</a:t>
            </a:r>
          </a:p>
        </p:txBody>
      </p:sp>
      <p:graphicFrame>
        <p:nvGraphicFramePr>
          <p:cNvPr id="206240" name="Group 416"/>
          <p:cNvGraphicFramePr>
            <a:graphicFrameLocks noGrp="1"/>
          </p:cNvGraphicFramePr>
          <p:nvPr>
            <p:ph idx="1"/>
          </p:nvPr>
        </p:nvGraphicFramePr>
        <p:xfrm>
          <a:off x="357166" y="1643042"/>
          <a:ext cx="6157933" cy="5993071"/>
        </p:xfrm>
        <a:graphic>
          <a:graphicData uri="http://schemas.openxmlformats.org/drawingml/2006/table">
            <a:tbl>
              <a:tblPr/>
              <a:tblGrid>
                <a:gridCol w="1647811"/>
                <a:gridCol w="1200258"/>
                <a:gridCol w="1200258"/>
                <a:gridCol w="1109475"/>
                <a:gridCol w="1000131"/>
              </a:tblGrid>
              <a:tr h="2428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Показатель</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2020 год (оценка)</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2021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2022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2023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доходов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1141109,0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1113702,1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917556,7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893107,6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7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Налоговые и неналоговые доходы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273 491,0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294101,0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302450,0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320091,0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Безвозмездные поступления</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867618,0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819601,1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615306,7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573016,6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расходов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1152274,0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1113702,1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917556,7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893107,6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Дефицит (-)/ </a:t>
                      </a:r>
                      <a:r>
                        <a:rPr kumimoji="0" lang="ru-RU" sz="1400" b="0" i="0" u="none" strike="noStrike" cap="none" normalizeH="0" baseline="0" dirty="0" err="1" smtClean="0">
                          <a:ln>
                            <a:noFill/>
                          </a:ln>
                          <a:solidFill>
                            <a:schemeClr val="tx1"/>
                          </a:solidFill>
                          <a:effectLst/>
                          <a:latin typeface="Arial" charset="0"/>
                        </a:rPr>
                        <a:t>профицит</a:t>
                      </a:r>
                      <a:r>
                        <a:rPr kumimoji="0" lang="ru-RU" sz="14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11165,0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25" name="Picture 421" descr="75b44b0e9c2e5d305fa323c6c51d3476_xl"/>
          <p:cNvPicPr>
            <a:picLocks noChangeAspect="1" noChangeArrowheads="1"/>
          </p:cNvPicPr>
          <p:nvPr/>
        </p:nvPicPr>
        <p:blipFill>
          <a:blip r:embed="rId2" cstate="print"/>
          <a:srcRect/>
          <a:stretch>
            <a:fillRect/>
          </a:stretch>
        </p:blipFill>
        <p:spPr bwMode="auto">
          <a:xfrm>
            <a:off x="404813" y="2339975"/>
            <a:ext cx="2087562"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3"/>
          <p:cNvSpPr>
            <a:spLocks noGrp="1" noChangeArrowheads="1"/>
          </p:cNvSpPr>
          <p:nvPr>
            <p:ph type="title"/>
          </p:nvPr>
        </p:nvSpPr>
        <p:spPr>
          <a:xfrm>
            <a:off x="342900" y="366713"/>
            <a:ext cx="6172200" cy="533400"/>
          </a:xfrm>
        </p:spPr>
        <p:txBody>
          <a:bodyPr/>
          <a:lstStyle/>
          <a:p>
            <a:pPr eaLnBrk="1" hangingPunct="1"/>
            <a:r>
              <a:rPr lang="ru-RU" sz="1400" b="1" dirty="0" smtClean="0"/>
              <a:t>Муниципальный долг муниципального образования «</a:t>
            </a:r>
            <a:r>
              <a:rPr lang="ru-RU" sz="1400" b="1" dirty="0" err="1" smtClean="0"/>
              <a:t>Балезинский</a:t>
            </a:r>
            <a:r>
              <a:rPr lang="ru-RU" sz="1400" b="1" dirty="0" smtClean="0"/>
              <a:t> район» (тыс.руб.)</a:t>
            </a:r>
          </a:p>
        </p:txBody>
      </p:sp>
      <p:graphicFrame>
        <p:nvGraphicFramePr>
          <p:cNvPr id="252005" name="Group 101"/>
          <p:cNvGraphicFramePr>
            <a:graphicFrameLocks noGrp="1"/>
          </p:cNvGraphicFramePr>
          <p:nvPr>
            <p:ph idx="1"/>
          </p:nvPr>
        </p:nvGraphicFramePr>
        <p:xfrm>
          <a:off x="428604" y="1643042"/>
          <a:ext cx="6172200" cy="2382888"/>
        </p:xfrm>
        <a:graphic>
          <a:graphicData uri="http://schemas.openxmlformats.org/drawingml/2006/table">
            <a:tbl>
              <a:tblPr/>
              <a:tblGrid>
                <a:gridCol w="2594866"/>
                <a:gridCol w="929178"/>
                <a:gridCol w="929178"/>
                <a:gridCol w="859489"/>
                <a:gridCol w="859489"/>
              </a:tblGrid>
              <a:tr h="8469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Наименование</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2021 года (уточненный план)</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2022 года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2023 года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2024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a:t>
                      </a: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smtClean="0">
                          <a:ln>
                            <a:noFill/>
                          </a:ln>
                          <a:solidFill>
                            <a:schemeClr val="tx1"/>
                          </a:solidFill>
                          <a:effectLst/>
                          <a:latin typeface="Arial" charset="0"/>
                        </a:rPr>
                        <a:t>Верхний предел муниципального долга МО «Балезинский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50" b="1" i="0" u="none" strike="noStrike" cap="none" normalizeH="0" baseline="0" dirty="0" smtClean="0">
                          <a:ln>
                            <a:noFill/>
                          </a:ln>
                          <a:solidFill>
                            <a:schemeClr val="tx1"/>
                          </a:solidFill>
                          <a:effectLst/>
                          <a:latin typeface="Arial" charset="0"/>
                        </a:rPr>
                        <a:t>70 869,1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50" b="1" i="0" u="none" strike="noStrike" cap="none" normalizeH="0" baseline="0" dirty="0" smtClean="0">
                          <a:ln>
                            <a:noFill/>
                          </a:ln>
                          <a:solidFill>
                            <a:schemeClr val="tx1"/>
                          </a:solidFill>
                          <a:effectLst/>
                          <a:latin typeface="Arial" charset="0"/>
                        </a:rPr>
                        <a:t>69 269,1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67 590,8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65 826,6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в том числе верхний предел долга по муниципальным гарантиям МО «</a:t>
                      </a:r>
                      <a:r>
                        <a:rPr kumimoji="0" lang="ru-RU" sz="1050" b="0" i="0" u="none" strike="noStrike" cap="none" normalizeH="0" baseline="0" dirty="0" err="1" smtClean="0">
                          <a:ln>
                            <a:noFill/>
                          </a:ln>
                          <a:solidFill>
                            <a:schemeClr val="tx1"/>
                          </a:solidFill>
                          <a:effectLst/>
                          <a:latin typeface="Arial" charset="0"/>
                        </a:rPr>
                        <a:t>Балезинский</a:t>
                      </a:r>
                      <a:r>
                        <a:rPr kumimoji="0" lang="ru-RU" sz="1050" b="0" i="0" u="none" strike="noStrike" cap="none" normalizeH="0" baseline="0" dirty="0" smtClean="0">
                          <a:ln>
                            <a:noFill/>
                          </a:ln>
                          <a:solidFill>
                            <a:schemeClr val="tx1"/>
                          </a:solidFill>
                          <a:effectLst/>
                          <a:latin typeface="Arial" charset="0"/>
                        </a:rPr>
                        <a:t>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18" name="Picture 37" descr="799caf6cdc386b6a42e5abdc9b69ad42_L"/>
          <p:cNvPicPr>
            <a:picLocks noChangeAspect="1" noChangeArrowheads="1"/>
          </p:cNvPicPr>
          <p:nvPr/>
        </p:nvPicPr>
        <p:blipFill>
          <a:blip r:embed="rId2" cstate="print"/>
          <a:srcRect/>
          <a:stretch>
            <a:fillRect/>
          </a:stretch>
        </p:blipFill>
        <p:spPr bwMode="auto">
          <a:xfrm>
            <a:off x="571480" y="857224"/>
            <a:ext cx="2232025" cy="1873250"/>
          </a:xfrm>
          <a:prstGeom prst="rect">
            <a:avLst/>
          </a:prstGeom>
          <a:noFill/>
          <a:ln w="9525">
            <a:noFill/>
            <a:miter lim="800000"/>
            <a:headEnd/>
            <a:tailEnd/>
          </a:ln>
        </p:spPr>
      </p:pic>
      <p:graphicFrame>
        <p:nvGraphicFramePr>
          <p:cNvPr id="252049" name="Group 145"/>
          <p:cNvGraphicFramePr>
            <a:graphicFrameLocks noGrp="1"/>
          </p:cNvGraphicFramePr>
          <p:nvPr/>
        </p:nvGraphicFramePr>
        <p:xfrm>
          <a:off x="357166" y="4786315"/>
          <a:ext cx="6143668" cy="3005990"/>
        </p:xfrm>
        <a:graphic>
          <a:graphicData uri="http://schemas.openxmlformats.org/drawingml/2006/table">
            <a:tbl>
              <a:tblPr/>
              <a:tblGrid>
                <a:gridCol w="1357322"/>
                <a:gridCol w="642942"/>
                <a:gridCol w="500066"/>
                <a:gridCol w="642942"/>
                <a:gridCol w="500066"/>
                <a:gridCol w="642942"/>
                <a:gridCol w="571504"/>
                <a:gridCol w="714380"/>
                <a:gridCol w="571504"/>
              </a:tblGrid>
              <a:tr h="642941">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Наименование</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2021 года (уточненный план)</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2022 года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2023 года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2024 года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00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 %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Бюджетные кредиты из бюджета Удмуртской Республики</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7 621,5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7,9</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4 021,5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5,8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2 343,2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3,5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579,0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0,9</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Кредиты, полученные от кредитных организаций</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65 247,6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92,1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65 247,6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94,2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65247,6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96,5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65 247,6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smtClean="0">
                          <a:ln>
                            <a:noFill/>
                          </a:ln>
                          <a:solidFill>
                            <a:schemeClr val="tx1"/>
                          </a:solidFill>
                          <a:effectLst/>
                          <a:latin typeface="Arial" charset="0"/>
                        </a:rPr>
                        <a:t>99,1</a:t>
                      </a:r>
                      <a:endParaRPr kumimoji="0" lang="ru-RU" sz="9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6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smtClean="0">
                          <a:ln>
                            <a:noFill/>
                          </a:ln>
                          <a:solidFill>
                            <a:schemeClr val="tx1"/>
                          </a:solidFill>
                          <a:effectLst/>
                          <a:latin typeface="Arial" charset="0"/>
                        </a:rPr>
                        <a:t>Муниципальный долг МО «Балезинский район»</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70 869,1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69 269,1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900" b="1" i="0" u="none" strike="noStrike" cap="none" normalizeH="0" baseline="0" dirty="0" smtClean="0">
                          <a:ln>
                            <a:noFill/>
                          </a:ln>
                          <a:solidFill>
                            <a:schemeClr val="tx1"/>
                          </a:solidFill>
                          <a:effectLst/>
                          <a:latin typeface="Arial" charset="0"/>
                        </a:rPr>
                        <a:t>67 590,8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65 826,6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65" name="Text Box 104"/>
          <p:cNvSpPr txBox="1">
            <a:spLocks noChangeArrowheads="1"/>
          </p:cNvSpPr>
          <p:nvPr/>
        </p:nvSpPr>
        <p:spPr bwMode="auto">
          <a:xfrm>
            <a:off x="284163" y="4357686"/>
            <a:ext cx="6048375" cy="307777"/>
          </a:xfrm>
          <a:prstGeom prst="rect">
            <a:avLst/>
          </a:prstGeom>
          <a:noFill/>
          <a:ln w="9525">
            <a:noFill/>
            <a:miter lim="800000"/>
            <a:headEnd/>
            <a:tailEnd/>
          </a:ln>
        </p:spPr>
        <p:txBody>
          <a:bodyPr wrap="square">
            <a:spAutoFit/>
          </a:bodyPr>
          <a:lstStyle/>
          <a:p>
            <a:r>
              <a:rPr lang="ru-RU" b="1" dirty="0"/>
              <a:t>Структура муниципального долга МО «</a:t>
            </a:r>
            <a:r>
              <a:rPr lang="ru-RU" b="1" dirty="0" err="1"/>
              <a:t>Балезинский</a:t>
            </a:r>
            <a:r>
              <a:rPr lang="ru-RU" b="1" dirty="0"/>
              <a:t> район» (тыс.руб.)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342900" y="107950"/>
            <a:ext cx="6172200" cy="360363"/>
          </a:xfrm>
        </p:spPr>
        <p:txBody>
          <a:bodyPr/>
          <a:lstStyle/>
          <a:p>
            <a:pPr eaLnBrk="1" hangingPunct="1"/>
            <a:r>
              <a:rPr lang="ru-RU" sz="1400" b="1" dirty="0" smtClean="0">
                <a:latin typeface="Times New Roman" pitchFamily="18" charset="0"/>
              </a:rPr>
              <a:t>Доходы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 </a:t>
            </a:r>
            <a:br>
              <a:rPr lang="ru-RU" sz="1400" b="1" dirty="0" smtClean="0">
                <a:latin typeface="Times New Roman" pitchFamily="18" charset="0"/>
              </a:rPr>
            </a:br>
            <a:r>
              <a:rPr lang="ru-RU" sz="1400" b="1" dirty="0" smtClean="0">
                <a:latin typeface="Times New Roman" pitchFamily="18" charset="0"/>
              </a:rPr>
              <a:t>(тыс.руб.)</a:t>
            </a:r>
          </a:p>
        </p:txBody>
      </p:sp>
      <p:graphicFrame>
        <p:nvGraphicFramePr>
          <p:cNvPr id="208324" name="Group 452"/>
          <p:cNvGraphicFramePr>
            <a:graphicFrameLocks noGrp="1"/>
          </p:cNvGraphicFramePr>
          <p:nvPr>
            <p:ph idx="1"/>
          </p:nvPr>
        </p:nvGraphicFramePr>
        <p:xfrm>
          <a:off x="342900" y="539750"/>
          <a:ext cx="6172200" cy="8330836"/>
        </p:xfrm>
        <a:graphic>
          <a:graphicData uri="http://schemas.openxmlformats.org/drawingml/2006/table">
            <a:tbl>
              <a:tblPr/>
              <a:tblGrid>
                <a:gridCol w="2654300"/>
                <a:gridCol w="863600"/>
                <a:gridCol w="863600"/>
                <a:gridCol w="865188"/>
                <a:gridCol w="925512"/>
              </a:tblGrid>
              <a:tr h="9366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(оценка)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Налоговые и неналоговые доходы, из них:</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273 491,0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294 101,0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302 450,0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320 091,0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прибыль, доходы,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234 600,0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239 760,0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248 152,0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265 523,0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Налог на доходы физ.лиц</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234 600,0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239 760,0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248 152,0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265 523,0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товары (работы, услуги), реализуемые на территории РФ, в т.ч.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17 655,0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39 819,0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41 374,0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41 374,0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Акцизы под подакцизным товарам (продукции), производимым на территории РФ</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17 655,0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39 819,0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41 374,0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41 374,0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Налоги на совокупный доход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8 275,0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3 142,0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1 344,0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1 398,0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Налоги, сборы и регулярные платежи за пользование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246,0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255,0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265,0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276,0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Государственная пошлина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2 190,0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использования имущества, находящегося в муниципальной собственности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5 155,0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5 848,0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6 034,0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6 239,0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Платежи при пользовании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2 260,0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861,0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861,0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861,0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продажи материальных и нематериальных ресурсов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1 381,0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1 200,0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1 200,0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1 200,0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Штрафы, санкции, возмещение ущерба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Безвозмездные поступления,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867 310,0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819 601,1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615 306,7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573 016,6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Дотации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106 695,0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64 850,0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64 850,0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64 850,0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Субсидии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191 200,0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332 976,4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210 108,2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20 974,5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Субвенции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555 422,0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417 857,0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336 938,2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383 759,0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Иные межбюджетные трансферты</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13 993,0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3 917,7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3 410,3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3 433,1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ИТОГО ДОХОДОВ</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1141109,0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1113702,1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917756,7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893107,6</a:t>
                      </a: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42900" y="142845"/>
            <a:ext cx="6172200" cy="1000131"/>
          </a:xfrm>
        </p:spPr>
        <p:txBody>
          <a:bodyPr/>
          <a:lstStyle/>
          <a:p>
            <a:pPr eaLnBrk="1" hangingPunct="1"/>
            <a:r>
              <a:rPr lang="ru-RU" sz="1400" b="1" dirty="0" smtClean="0">
                <a:latin typeface="Times New Roman" pitchFamily="18" charset="0"/>
              </a:rPr>
              <a:t>Расходы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 по разделам (подразделам) бюджетной классификации на 2021 год и плановый период 2022 и 2023 годов</a:t>
            </a:r>
            <a:br>
              <a:rPr lang="ru-RU" sz="1400" b="1" dirty="0" smtClean="0">
                <a:latin typeface="Times New Roman" pitchFamily="18" charset="0"/>
              </a:rPr>
            </a:br>
            <a:r>
              <a:rPr lang="ru-RU" sz="1400" b="1" dirty="0" smtClean="0">
                <a:latin typeface="Times New Roman" pitchFamily="18" charset="0"/>
              </a:rPr>
              <a:t>(тыс.руб.)</a:t>
            </a:r>
            <a:r>
              <a:rPr lang="ru-RU" sz="1200" dirty="0" smtClean="0">
                <a:latin typeface="Times New Roman" pitchFamily="18" charset="0"/>
              </a:rPr>
              <a:t> </a:t>
            </a:r>
          </a:p>
        </p:txBody>
      </p:sp>
      <p:graphicFrame>
        <p:nvGraphicFramePr>
          <p:cNvPr id="210358" name="Group 438"/>
          <p:cNvGraphicFramePr>
            <a:graphicFrameLocks noGrp="1"/>
          </p:cNvGraphicFramePr>
          <p:nvPr>
            <p:ph idx="1"/>
          </p:nvPr>
        </p:nvGraphicFramePr>
        <p:xfrm>
          <a:off x="357166" y="1142976"/>
          <a:ext cx="6172200" cy="6741800"/>
        </p:xfrm>
        <a:graphic>
          <a:graphicData uri="http://schemas.openxmlformats.org/drawingml/2006/table">
            <a:tbl>
              <a:tblPr/>
              <a:tblGrid>
                <a:gridCol w="1933575"/>
                <a:gridCol w="792163"/>
                <a:gridCol w="865187"/>
                <a:gridCol w="863600"/>
                <a:gridCol w="863600"/>
                <a:gridCol w="854075"/>
              </a:tblGrid>
              <a:tr h="521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Подраздел</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(оценка)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6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0100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49 540,0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42 420,0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37 757,4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41 133,6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4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высшего должностного лица субъекта РФ и муниципального образования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2 025,0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2 248,0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2 248,0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2 248,0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1 500,0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1 494,6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1 414,8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1 403,4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Правительства РФ, высших исполнительных органов государственной власти субъектов РФ, местных администраций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34 491,0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28 891,5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24 529,2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28 165,4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Судебная система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Обеспечение деятельности финансовых, налоговых и таможенных органов финансового (финансово-бюджетного) надзора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7 584,0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6 459,3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6 180,8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6 145,0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Обеспечение проведения выборов и референдумов</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0107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327,0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Резервные фонды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0111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0113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3 597,0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3 273,4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3 149,6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3 129,8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411" name="Picture 387" descr="article616"/>
          <p:cNvPicPr>
            <a:picLocks noChangeAspect="1" noChangeArrowheads="1"/>
          </p:cNvPicPr>
          <p:nvPr/>
        </p:nvPicPr>
        <p:blipFill>
          <a:blip r:embed="rId2" cstate="print"/>
          <a:srcRect/>
          <a:stretch>
            <a:fillRect/>
          </a:stretch>
        </p:blipFill>
        <p:spPr bwMode="auto">
          <a:xfrm>
            <a:off x="476672" y="2051720"/>
            <a:ext cx="1871662"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398" name="Group 262"/>
          <p:cNvGraphicFramePr>
            <a:graphicFrameLocks noGrp="1"/>
          </p:cNvGraphicFramePr>
          <p:nvPr>
            <p:ph/>
          </p:nvPr>
        </p:nvGraphicFramePr>
        <p:xfrm>
          <a:off x="342900" y="366713"/>
          <a:ext cx="6172200" cy="8509743"/>
        </p:xfrm>
        <a:graphic>
          <a:graphicData uri="http://schemas.openxmlformats.org/drawingml/2006/table">
            <a:tbl>
              <a:tblPr/>
              <a:tblGrid>
                <a:gridCol w="1933575"/>
                <a:gridCol w="792163"/>
                <a:gridCol w="865187"/>
                <a:gridCol w="863600"/>
                <a:gridCol w="863600"/>
                <a:gridCol w="854075"/>
              </a:tblGrid>
              <a:tr h="1612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безопасность и правоохранительная деятельность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0300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2 415,0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2 409,0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2 399,3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2 466,4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Гражданская оборона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0309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1 726,0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Защита населения и территории от чрезвычайных ситуаций природного и техногенного характера, пожарная безопасность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2 309,0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2 299,3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2 366,4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9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экономика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0400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84 564,0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153 525,8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87 162,4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87 162,4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Сельское хозяйство и рыболовство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6,6</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Дорожное хозяйство (дорожные фонды)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76 187,0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152 945,8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87 105,8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87 105,8</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национальной экономики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0412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8 178,0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580,0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10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rPr>
                        <a:t>Жилищно-коммунальное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rPr>
                        <a:t>0500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86 995,0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157 543,5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169 791,1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77 524,3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Жилищное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414,0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83,45615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2 430,2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2 432,9</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82 151,0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73 313,2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167 217,5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74 936,9</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Благоустройство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4 323,0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жилищно-коммунального хозяйства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107,0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78,8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74,2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65" name="Picture 163" descr="0005-005-Uroki-selskokhozjajstvennogo-truda"/>
          <p:cNvPicPr>
            <a:picLocks noChangeAspect="1" noChangeArrowheads="1"/>
          </p:cNvPicPr>
          <p:nvPr/>
        </p:nvPicPr>
        <p:blipFill>
          <a:blip r:embed="rId2" cstate="print"/>
          <a:srcRect/>
          <a:stretch>
            <a:fillRect/>
          </a:stretch>
        </p:blipFill>
        <p:spPr bwMode="auto">
          <a:xfrm>
            <a:off x="476672" y="3491880"/>
            <a:ext cx="1800101" cy="1224135"/>
          </a:xfrm>
          <a:prstGeom prst="rect">
            <a:avLst/>
          </a:prstGeom>
          <a:noFill/>
          <a:ln w="9525">
            <a:noFill/>
            <a:miter lim="800000"/>
            <a:headEnd/>
            <a:tailEnd/>
          </a:ln>
        </p:spPr>
      </p:pic>
      <p:pic>
        <p:nvPicPr>
          <p:cNvPr id="16466" name="Picture 214" descr="photo"/>
          <p:cNvPicPr>
            <a:picLocks noChangeAspect="1" noChangeArrowheads="1"/>
          </p:cNvPicPr>
          <p:nvPr/>
        </p:nvPicPr>
        <p:blipFill>
          <a:blip r:embed="rId3" cstate="print"/>
          <a:srcRect/>
          <a:stretch>
            <a:fillRect/>
          </a:stretch>
        </p:blipFill>
        <p:spPr bwMode="auto">
          <a:xfrm>
            <a:off x="548680" y="6300192"/>
            <a:ext cx="1656209" cy="1296144"/>
          </a:xfrm>
          <a:prstGeom prst="rect">
            <a:avLst/>
          </a:prstGeom>
          <a:noFill/>
          <a:ln w="9525">
            <a:noFill/>
            <a:miter lim="800000"/>
            <a:headEnd/>
            <a:tailEnd/>
          </a:ln>
        </p:spPr>
      </p:pic>
      <p:pic>
        <p:nvPicPr>
          <p:cNvPr id="5" name="Picture 391" descr="0024-024-KAFEDRA-USTOJCHIVOSTI-EKONOMIKI-I-ZHIZNEOBESPECHENIJA-tel"/>
          <p:cNvPicPr>
            <a:picLocks noChangeAspect="1" noChangeArrowheads="1"/>
          </p:cNvPicPr>
          <p:nvPr/>
        </p:nvPicPr>
        <p:blipFill>
          <a:blip r:embed="rId4" cstate="print"/>
          <a:srcRect/>
          <a:stretch>
            <a:fillRect/>
          </a:stretch>
        </p:blipFill>
        <p:spPr bwMode="auto">
          <a:xfrm>
            <a:off x="2132856" y="611560"/>
            <a:ext cx="1944216" cy="1296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386" name="Group 202"/>
          <p:cNvGraphicFramePr>
            <a:graphicFrameLocks noGrp="1"/>
          </p:cNvGraphicFramePr>
          <p:nvPr>
            <p:ph/>
          </p:nvPr>
        </p:nvGraphicFramePr>
        <p:xfrm>
          <a:off x="342900" y="179388"/>
          <a:ext cx="6172200" cy="8649017"/>
        </p:xfrm>
        <a:graphic>
          <a:graphicData uri="http://schemas.openxmlformats.org/drawingml/2006/table">
            <a:tbl>
              <a:tblPr/>
              <a:tblGrid>
                <a:gridCol w="1933575"/>
                <a:gridCol w="720477"/>
                <a:gridCol w="864096"/>
                <a:gridCol w="864096"/>
                <a:gridCol w="864096"/>
                <a:gridCol w="925860"/>
              </a:tblGrid>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1 034,0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охраны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1 034,0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734 292,0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579 947,8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430 784,6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479 988,8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Дошкольное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172 542,0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199 218,1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107 739,1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121 672,2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Общее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481 911,0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324 560,8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264 310,5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298 232,4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Дополнительное образование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44 454,0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30 949,4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33 539,6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34 435,1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Профессиональная подготовка, переподготовка и повышение квалификации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Молодежная политика и оздоровление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9 811,0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41 0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образования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25 042,0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22 782,7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22 736,1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23 167,0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124 133,0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117 131,4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116 805,2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121 506,8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0801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88 732,0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89 082,4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88 876,5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92 475,3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культуры и кинематографии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35 401,0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28 048,9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27 928,6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29 031,4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96" name="Picture 187" descr="427568_html_3a506771"/>
          <p:cNvPicPr>
            <a:picLocks noChangeAspect="1" noChangeArrowheads="1"/>
          </p:cNvPicPr>
          <p:nvPr/>
        </p:nvPicPr>
        <p:blipFill>
          <a:blip r:embed="rId2" cstate="print"/>
          <a:srcRect/>
          <a:stretch>
            <a:fillRect/>
          </a:stretch>
        </p:blipFill>
        <p:spPr bwMode="auto">
          <a:xfrm>
            <a:off x="692696" y="2411760"/>
            <a:ext cx="1728192" cy="1079500"/>
          </a:xfrm>
          <a:prstGeom prst="rect">
            <a:avLst/>
          </a:prstGeom>
          <a:noFill/>
          <a:ln w="9525">
            <a:noFill/>
            <a:miter lim="800000"/>
            <a:headEnd/>
            <a:tailEnd/>
          </a:ln>
        </p:spPr>
      </p:pic>
      <p:pic>
        <p:nvPicPr>
          <p:cNvPr id="17497" name="Picture 195" descr="e84ad42f7063b46ecd6ffb9aef0ae394"/>
          <p:cNvPicPr>
            <a:picLocks noChangeAspect="1" noChangeArrowheads="1"/>
          </p:cNvPicPr>
          <p:nvPr/>
        </p:nvPicPr>
        <p:blipFill>
          <a:blip r:embed="rId3" cstate="print"/>
          <a:srcRect/>
          <a:stretch>
            <a:fillRect/>
          </a:stretch>
        </p:blipFill>
        <p:spPr bwMode="auto">
          <a:xfrm>
            <a:off x="476672" y="6156176"/>
            <a:ext cx="2643182" cy="1714512"/>
          </a:xfrm>
          <a:prstGeom prst="rect">
            <a:avLst/>
          </a:prstGeom>
          <a:noFill/>
          <a:ln w="9525">
            <a:noFill/>
            <a:miter lim="800000"/>
            <a:headEnd/>
            <a:tailEnd/>
          </a:ln>
        </p:spPr>
      </p:pic>
      <p:pic>
        <p:nvPicPr>
          <p:cNvPr id="8" name="Рисунок 7" descr="kisspng-earth-environmental-protection-energy-conservation-green-earth-5a84de9937c9c1.1434943915186571772285.jpg"/>
          <p:cNvPicPr>
            <a:picLocks noChangeAspect="1"/>
          </p:cNvPicPr>
          <p:nvPr/>
        </p:nvPicPr>
        <p:blipFill>
          <a:blip r:embed="rId4" cstate="print"/>
          <a:stretch>
            <a:fillRect/>
          </a:stretch>
        </p:blipFill>
        <p:spPr>
          <a:xfrm>
            <a:off x="980728" y="395536"/>
            <a:ext cx="1728192" cy="12961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582" name="Group 150"/>
          <p:cNvGraphicFramePr>
            <a:graphicFrameLocks noGrp="1"/>
          </p:cNvGraphicFramePr>
          <p:nvPr>
            <p:ph/>
          </p:nvPr>
        </p:nvGraphicFramePr>
        <p:xfrm>
          <a:off x="357166" y="392317"/>
          <a:ext cx="6172200" cy="8498830"/>
        </p:xfrm>
        <a:graphic>
          <a:graphicData uri="http://schemas.openxmlformats.org/drawingml/2006/table">
            <a:tbl>
              <a:tblPr/>
              <a:tblGrid>
                <a:gridCol w="1933575"/>
                <a:gridCol w="792163"/>
                <a:gridCol w="865187"/>
                <a:gridCol w="863600"/>
                <a:gridCol w="863600"/>
                <a:gridCol w="854075"/>
              </a:tblGrid>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Социальная политика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26 561,0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27 827,2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31 970,8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32 128,6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Пенсионное обеспечение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1 588,0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1 584,6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1 584,6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1 584,6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Социальное обеспечение населения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5 876,0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3719,3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4 152,9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4 312,9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Охрана семьи и детства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10 097,0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22 523,3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26 233,3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26 231,1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1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Физическая культура и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11 510,0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9 957,9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9 668,4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9 673,9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Физическая культура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10 210,0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8 957,9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8 668,4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8 673,9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Массовый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1 300,0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1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Обслуживание государственного и муниципального долга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5 150,0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4 083,6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4 082,0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4 080,4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Обслуживание государственного внутреннего и муниципального долга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5 150,0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4 083,6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4 082,0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4 080,4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8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Межбюджетные трансферты общего характера бюджетам субъектов РФ и муниципальных образований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1400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26 080,0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18 856,0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18 153,1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18 195,4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Дотации на выравнивание бюджетной обеспеченности субъектов РФ и муниципальных образований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5 992,0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6 039,4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6 808,1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7 240,7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25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Иные дотации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20 088,0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12 816,6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11 345,0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10 954,7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Условно утвержденные расходы</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9 182,5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19 247,1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ИТОГО</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1152274,0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1113702,1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917756,7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893107,6</a:t>
                      </a: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527" name="Picture 108" descr="799caf6cdc386b6a42e5abdc9b69ad42_L"/>
          <p:cNvPicPr>
            <a:picLocks noChangeAspect="1" noChangeArrowheads="1"/>
          </p:cNvPicPr>
          <p:nvPr/>
        </p:nvPicPr>
        <p:blipFill>
          <a:blip r:embed="rId2" cstate="print"/>
          <a:srcRect/>
          <a:stretch>
            <a:fillRect/>
          </a:stretch>
        </p:blipFill>
        <p:spPr bwMode="auto">
          <a:xfrm>
            <a:off x="2564904" y="4572000"/>
            <a:ext cx="1728217" cy="1080120"/>
          </a:xfrm>
          <a:prstGeom prst="rect">
            <a:avLst/>
          </a:prstGeom>
          <a:noFill/>
          <a:ln w="9525">
            <a:noFill/>
            <a:miter lim="800000"/>
            <a:headEnd/>
            <a:tailEnd/>
          </a:ln>
        </p:spPr>
      </p:pic>
      <p:pic>
        <p:nvPicPr>
          <p:cNvPr id="18528" name="Picture 119" descr="548aae9858533_1418374808"/>
          <p:cNvPicPr>
            <a:picLocks noChangeAspect="1" noChangeArrowheads="1"/>
          </p:cNvPicPr>
          <p:nvPr/>
        </p:nvPicPr>
        <p:blipFill>
          <a:blip r:embed="rId3" cstate="print"/>
          <a:srcRect/>
          <a:stretch>
            <a:fillRect/>
          </a:stretch>
        </p:blipFill>
        <p:spPr bwMode="auto">
          <a:xfrm>
            <a:off x="2492896" y="6300192"/>
            <a:ext cx="1795467" cy="1214446"/>
          </a:xfrm>
          <a:prstGeom prst="rect">
            <a:avLst/>
          </a:prstGeom>
          <a:noFill/>
          <a:ln w="9525">
            <a:noFill/>
            <a:miter lim="800000"/>
            <a:headEnd/>
            <a:tailEnd/>
          </a:ln>
        </p:spPr>
      </p:pic>
      <p:pic>
        <p:nvPicPr>
          <p:cNvPr id="18529" name="Picture 120" descr="9b4332dc218fec643161fb515083ce19"/>
          <p:cNvPicPr>
            <a:picLocks noChangeAspect="1" noChangeArrowheads="1"/>
          </p:cNvPicPr>
          <p:nvPr/>
        </p:nvPicPr>
        <p:blipFill>
          <a:blip r:embed="rId4" cstate="print"/>
          <a:srcRect/>
          <a:stretch>
            <a:fillRect/>
          </a:stretch>
        </p:blipFill>
        <p:spPr bwMode="auto">
          <a:xfrm>
            <a:off x="1700808" y="2483768"/>
            <a:ext cx="1881179" cy="1285884"/>
          </a:xfrm>
          <a:prstGeom prst="rect">
            <a:avLst/>
          </a:prstGeom>
          <a:noFill/>
          <a:ln w="9525">
            <a:noFill/>
            <a:miter lim="800000"/>
            <a:headEnd/>
            <a:tailEnd/>
          </a:ln>
        </p:spPr>
      </p:pic>
      <p:pic>
        <p:nvPicPr>
          <p:cNvPr id="6" name="Picture 199" descr="img6"/>
          <p:cNvPicPr>
            <a:picLocks noChangeAspect="1" noChangeArrowheads="1"/>
          </p:cNvPicPr>
          <p:nvPr/>
        </p:nvPicPr>
        <p:blipFill>
          <a:blip r:embed="rId5" cstate="print"/>
          <a:srcRect/>
          <a:stretch>
            <a:fillRect/>
          </a:stretch>
        </p:blipFill>
        <p:spPr bwMode="auto">
          <a:xfrm>
            <a:off x="1052736" y="611560"/>
            <a:ext cx="136815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 y="107950"/>
            <a:ext cx="6172200" cy="749274"/>
          </a:xfrm>
        </p:spPr>
        <p:txBody>
          <a:bodyPr/>
          <a:lstStyle/>
          <a:p>
            <a:pPr eaLnBrk="1" hangingPunct="1"/>
            <a:r>
              <a:rPr lang="ru-RU" sz="1600" b="1" dirty="0" smtClean="0">
                <a:latin typeface="Times New Roman" pitchFamily="18" charset="0"/>
              </a:rPr>
              <a:t>Расходы бюджета МО «</a:t>
            </a:r>
            <a:r>
              <a:rPr lang="ru-RU" sz="1600" b="1" dirty="0" err="1" smtClean="0">
                <a:latin typeface="Times New Roman" pitchFamily="18" charset="0"/>
              </a:rPr>
              <a:t>Балезинский</a:t>
            </a:r>
            <a:r>
              <a:rPr lang="ru-RU" sz="1600" b="1" dirty="0" smtClean="0">
                <a:latin typeface="Times New Roman" pitchFamily="18" charset="0"/>
              </a:rPr>
              <a:t> район» в расчете на душу населения (руб.)  </a:t>
            </a:r>
          </a:p>
        </p:txBody>
      </p:sp>
      <p:pic>
        <p:nvPicPr>
          <p:cNvPr id="19459" name="Picture 130" descr="1"/>
          <p:cNvPicPr>
            <a:picLocks noChangeAspect="1" noChangeArrowheads="1"/>
          </p:cNvPicPr>
          <p:nvPr/>
        </p:nvPicPr>
        <p:blipFill>
          <a:blip r:embed="rId2" cstate="print">
            <a:grayscl/>
          </a:blip>
          <a:stretch>
            <a:fillRect/>
          </a:stretch>
        </p:blipFill>
        <p:spPr bwMode="auto">
          <a:xfrm>
            <a:off x="285729" y="827088"/>
            <a:ext cx="6429420" cy="7816878"/>
          </a:xfrm>
          <a:prstGeom prst="rect">
            <a:avLst/>
          </a:prstGeom>
          <a:noFill/>
          <a:ln w="9525">
            <a:noFill/>
            <a:miter lim="800000"/>
            <a:headEnd/>
            <a:tailEnd/>
          </a:ln>
        </p:spPr>
      </p:pic>
      <p:graphicFrame>
        <p:nvGraphicFramePr>
          <p:cNvPr id="223526" name="Group 294"/>
          <p:cNvGraphicFramePr>
            <a:graphicFrameLocks noGrp="1"/>
          </p:cNvGraphicFramePr>
          <p:nvPr/>
        </p:nvGraphicFramePr>
        <p:xfrm>
          <a:off x="214290" y="1142976"/>
          <a:ext cx="6215107" cy="6741392"/>
        </p:xfrm>
        <a:graphic>
          <a:graphicData uri="http://schemas.openxmlformats.org/drawingml/2006/table">
            <a:tbl>
              <a:tblPr/>
              <a:tblGrid>
                <a:gridCol w="3214711"/>
                <a:gridCol w="1000132"/>
                <a:gridCol w="1000132"/>
                <a:gridCol w="1000132"/>
              </a:tblGrid>
              <a:tr h="57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1 442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1 309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1 464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безопасность и правоохранительная деятельность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экономика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3 102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Жилищно-коммунальное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5 887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2 759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Образование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19 7121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14 937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17 081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3 981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4 324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Социальная политика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Физическая культура и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Межбюджетные трансферты общего характера бюджетам субъектов РФ и муниципальных образований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b="1" dirty="0" smtClean="0"/>
              <a:t>Расходы бюджета МО «</a:t>
            </a:r>
            <a:r>
              <a:rPr lang="ru-RU" sz="1600" b="1" dirty="0" err="1" smtClean="0"/>
              <a:t>Балезинский</a:t>
            </a:r>
            <a:r>
              <a:rPr lang="ru-RU" sz="1600" b="1" dirty="0" smtClean="0"/>
              <a:t> район» на реализацию национальных (федеральных) проектов (тыс.руб.) </a:t>
            </a:r>
            <a:endParaRPr lang="ru-RU" sz="1600" dirty="0"/>
          </a:p>
        </p:txBody>
      </p:sp>
      <p:graphicFrame>
        <p:nvGraphicFramePr>
          <p:cNvPr id="4" name="Таблица 3"/>
          <p:cNvGraphicFramePr>
            <a:graphicFrameLocks noGrp="1"/>
          </p:cNvGraphicFramePr>
          <p:nvPr>
            <p:ph type="tbl" idx="1"/>
          </p:nvPr>
        </p:nvGraphicFramePr>
        <p:xfrm>
          <a:off x="342900" y="2401197"/>
          <a:ext cx="6172199" cy="5498894"/>
        </p:xfrm>
        <a:graphic>
          <a:graphicData uri="http://schemas.openxmlformats.org/drawingml/2006/table">
            <a:tbl>
              <a:tblPr/>
              <a:tblGrid>
                <a:gridCol w="727554"/>
                <a:gridCol w="2220858"/>
                <a:gridCol w="1044204"/>
                <a:gridCol w="1135379"/>
                <a:gridCol w="1044204"/>
              </a:tblGrid>
              <a:tr h="378254">
                <a:tc>
                  <a:txBody>
                    <a:bodyPr/>
                    <a:lstStyle/>
                    <a:p>
                      <a:pPr marR="342900" algn="ctr">
                        <a:spcAft>
                          <a:spcPts val="0"/>
                        </a:spcAft>
                      </a:pPr>
                      <a:r>
                        <a:rPr lang="ru-RU" sz="1200" b="1" dirty="0">
                          <a:latin typeface="Times New Roman"/>
                          <a:ea typeface="Times New Roman"/>
                        </a:rPr>
                        <a:t>№</a:t>
                      </a:r>
                      <a:endParaRPr lang="ru-RU" sz="1200" dirty="0">
                        <a:latin typeface="Times New Roman"/>
                        <a:ea typeface="Times New Roman"/>
                      </a:endParaRPr>
                    </a:p>
                    <a:p>
                      <a:pPr marR="342900" algn="ctr">
                        <a:spcAft>
                          <a:spcPts val="0"/>
                        </a:spcAft>
                      </a:pPr>
                      <a:r>
                        <a:rPr lang="ru-RU" sz="1200" b="1" dirty="0" err="1">
                          <a:latin typeface="Times New Roman"/>
                          <a:ea typeface="Times New Roman"/>
                        </a:rPr>
                        <a:t>п</a:t>
                      </a:r>
                      <a:r>
                        <a:rPr lang="ru-RU" sz="1200" b="1" dirty="0">
                          <a:latin typeface="Times New Roman"/>
                          <a:ea typeface="Times New Roman"/>
                        </a:rPr>
                        <a:t>/</a:t>
                      </a:r>
                      <a:r>
                        <a:rPr lang="ru-RU" sz="1200" b="1" dirty="0" err="1">
                          <a:latin typeface="Times New Roman"/>
                          <a:ea typeface="Times New Roman"/>
                        </a:rPr>
                        <a:t>п</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a:latin typeface="Times New Roman"/>
                          <a:ea typeface="Times New Roman"/>
                        </a:rPr>
                        <a:t>Наименование проекта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2021</a:t>
                      </a:r>
                      <a:endParaRPr lang="ru-RU" sz="1200" dirty="0">
                        <a:latin typeface="Times New Roman"/>
                        <a:ea typeface="Times New Roman"/>
                      </a:endParaRPr>
                    </a:p>
                    <a:p>
                      <a:pPr marR="342900" algn="ctr">
                        <a:spcAft>
                          <a:spcPts val="0"/>
                        </a:spcAft>
                      </a:pPr>
                      <a:r>
                        <a:rPr lang="ru-RU" sz="1200" b="1" dirty="0">
                          <a:latin typeface="Times New Roman"/>
                          <a:ea typeface="Times New Roman"/>
                        </a:rPr>
                        <a:t> 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2022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2023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r>
              <a:tr h="354844">
                <a:tc>
                  <a:txBody>
                    <a:bodyPr/>
                    <a:lstStyle/>
                    <a:p>
                      <a:pPr marR="342900" algn="just">
                        <a:spcAft>
                          <a:spcPts val="0"/>
                        </a:spcAft>
                      </a:pPr>
                      <a:r>
                        <a:rPr lang="ru-RU" sz="1200" b="1" dirty="0">
                          <a:latin typeface="Times New Roman"/>
                          <a:ea typeface="Times New Roman"/>
                        </a:rPr>
                        <a:t>1.</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Национальный проект «Демография»</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81 624,3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a:latin typeface="Times New Roman"/>
                          <a:ea typeface="Times New Roman"/>
                        </a:rPr>
                        <a:t>14 882,3</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a:latin typeface="Times New Roman"/>
                          <a:ea typeface="Times New Roman"/>
                        </a:rPr>
                        <a:t>14 882,3</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709689">
                <a:tc>
                  <a:txBody>
                    <a:bodyPr/>
                    <a:lstStyle/>
                    <a:p>
                      <a:pPr marR="342900" algn="just">
                        <a:spcAft>
                          <a:spcPts val="0"/>
                        </a:spcAft>
                      </a:pPr>
                      <a:r>
                        <a:rPr lang="ru-RU" sz="1200" b="1">
                          <a:latin typeface="Times New Roman"/>
                          <a:ea typeface="Times New Roman"/>
                        </a:rPr>
                        <a:t>1.1</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Федеральный проект «Финансовая поддержка семей при рождении детей»</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14 882,3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14 882,3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14 882,3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1064533">
                <a:tc>
                  <a:txBody>
                    <a:bodyPr/>
                    <a:lstStyle/>
                    <a:p>
                      <a:pPr marR="342900" algn="just">
                        <a:spcAft>
                          <a:spcPts val="0"/>
                        </a:spcAft>
                      </a:pPr>
                      <a:r>
                        <a:rPr lang="ru-RU" sz="1200" b="1">
                          <a:latin typeface="Times New Roman"/>
                          <a:ea typeface="Times New Roman"/>
                        </a:rPr>
                        <a:t>1.2</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a:latin typeface="Times New Roman"/>
                          <a:ea typeface="Times New Roman"/>
                        </a:rPr>
                        <a:t>Федеральный проект «Содействие занятости женщин – создание условий дошкольного образования для детей в возрасте до трех лет» </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a:latin typeface="Times New Roman"/>
                          <a:ea typeface="Times New Roman"/>
                        </a:rPr>
                        <a:t>66 742,0</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a:latin typeface="Times New Roman"/>
                          <a:ea typeface="Times New Roman"/>
                        </a:rPr>
                        <a:t>0,0</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1419378">
                <a:tc>
                  <a:txBody>
                    <a:bodyPr/>
                    <a:lstStyle/>
                    <a:p>
                      <a:pPr marR="342900" algn="just">
                        <a:spcAft>
                          <a:spcPts val="0"/>
                        </a:spcAft>
                      </a:pPr>
                      <a:r>
                        <a:rPr lang="ru-RU" sz="1200" b="1" dirty="0">
                          <a:latin typeface="Times New Roman"/>
                          <a:ea typeface="Times New Roman"/>
                        </a:rPr>
                        <a:t>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Национальный проект «Жилье  и городская среда», федеральный проект «Обеспечение устойчивого сокращения непригодного для проживания жилищного фонда»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83 278,1</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2 247,3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2 250,0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09689">
                <a:tc>
                  <a:txBody>
                    <a:bodyPr/>
                    <a:lstStyle/>
                    <a:p>
                      <a:pPr marR="342900" algn="just">
                        <a:spcAft>
                          <a:spcPts val="0"/>
                        </a:spcAft>
                      </a:pPr>
                      <a:r>
                        <a:rPr lang="ru-RU" sz="1200" b="1" dirty="0">
                          <a:latin typeface="Times New Roman"/>
                          <a:ea typeface="Times New Roman"/>
                        </a:rPr>
                        <a:t>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a:latin typeface="Times New Roman"/>
                          <a:ea typeface="Times New Roman"/>
                        </a:rPr>
                        <a:t>Национальные проект «Образование», федеральный проект «Успех каждого ребенка»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a:latin typeface="Times New Roman"/>
                          <a:ea typeface="Times New Roman"/>
                        </a:rPr>
                        <a:t>1 054,9</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a:latin typeface="Times New Roman"/>
                          <a:ea typeface="Times New Roman"/>
                        </a:rPr>
                        <a:t>1 052,0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a:latin typeface="Times New Roman"/>
                          <a:ea typeface="Times New Roman"/>
                        </a:rPr>
                        <a:t>1 041,2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09689">
                <a:tc>
                  <a:txBody>
                    <a:bodyPr/>
                    <a:lstStyle/>
                    <a:p>
                      <a:pPr marR="342900" algn="just">
                        <a:spcAft>
                          <a:spcPts val="0"/>
                        </a:spcAft>
                      </a:pPr>
                      <a:r>
                        <a:rPr lang="ru-RU" sz="1200" b="1" dirty="0">
                          <a:latin typeface="Times New Roman"/>
                          <a:ea typeface="Times New Roman"/>
                        </a:rPr>
                        <a:t>4. </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342900" algn="just">
                        <a:spcAft>
                          <a:spcPts val="0"/>
                        </a:spcAft>
                      </a:pPr>
                      <a:r>
                        <a:rPr lang="ru-RU" sz="1200" b="1" dirty="0">
                          <a:latin typeface="Times New Roman"/>
                          <a:ea typeface="Times New Roman"/>
                        </a:rPr>
                        <a:t>Национальный проект «Экология», федеральный проект «Чистая вода» </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342900" algn="just">
                        <a:spcAft>
                          <a:spcPts val="0"/>
                        </a:spcAft>
                      </a:pPr>
                      <a:r>
                        <a:rPr lang="ru-RU" sz="1200" b="1" dirty="0">
                          <a:latin typeface="Times New Roman"/>
                          <a:ea typeface="Times New Roman"/>
                        </a:rPr>
                        <a:t>67 793,4</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342900" algn="just">
                        <a:spcAft>
                          <a:spcPts val="0"/>
                        </a:spcAft>
                      </a:pPr>
                      <a:r>
                        <a:rPr lang="ru-RU" sz="1200" b="1" dirty="0">
                          <a:latin typeface="Times New Roman"/>
                          <a:ea typeface="Times New Roman"/>
                        </a:rPr>
                        <a:t>160 186,2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342900" algn="just">
                        <a:spcAft>
                          <a:spcPts val="0"/>
                        </a:spcAft>
                      </a:pPr>
                      <a:r>
                        <a:rPr lang="ru-RU" sz="1200" b="1" dirty="0">
                          <a:latin typeface="Times New Roman"/>
                          <a:ea typeface="Times New Roman"/>
                        </a:rPr>
                        <a:t>71 901,8</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2900" y="366713"/>
            <a:ext cx="6172200" cy="377825"/>
          </a:xfrm>
        </p:spPr>
        <p:txBody>
          <a:bodyPr/>
          <a:lstStyle/>
          <a:p>
            <a:pPr eaLnBrk="1" hangingPunct="1"/>
            <a:r>
              <a:rPr lang="ru-RU" sz="1400" b="1" smtClean="0">
                <a:latin typeface="Times New Roman" pitchFamily="18" charset="0"/>
              </a:rPr>
              <a:t>АЗБУКА БЮДЖЕТА</a:t>
            </a:r>
          </a:p>
        </p:txBody>
      </p:sp>
      <p:sp>
        <p:nvSpPr>
          <p:cNvPr id="5123" name="Rectangle 3"/>
          <p:cNvSpPr>
            <a:spLocks noGrp="1" noChangeArrowheads="1"/>
          </p:cNvSpPr>
          <p:nvPr>
            <p:ph type="body" idx="1"/>
          </p:nvPr>
        </p:nvSpPr>
        <p:spPr>
          <a:xfrm>
            <a:off x="514350" y="827088"/>
            <a:ext cx="5772150" cy="7777162"/>
          </a:xfrm>
        </p:spPr>
        <p:txBody>
          <a:bodyPr/>
          <a:lstStyle/>
          <a:p>
            <a:pPr algn="just" eaLnBrk="1" hangingPunct="1"/>
            <a:r>
              <a:rPr lang="ru-RU" sz="1400" b="1" smtClean="0">
                <a:solidFill>
                  <a:srgbClr val="CC0000"/>
                </a:solidFill>
                <a:latin typeface="Times New Roman" pitchFamily="18" charset="0"/>
              </a:rPr>
              <a:t>Бюджет</a:t>
            </a:r>
            <a:r>
              <a:rPr lang="ru-RU" sz="1400" smtClean="0">
                <a:latin typeface="Times New Roman" pitchFamily="18" charset="0"/>
              </a:rPr>
              <a:t> – (от старонормандского </a:t>
            </a:r>
            <a:r>
              <a:rPr lang="en-US" sz="1400" smtClean="0">
                <a:latin typeface="Times New Roman" pitchFamily="18" charset="0"/>
              </a:rPr>
              <a:t>bougette </a:t>
            </a:r>
            <a:r>
              <a:rPr lang="ru-RU" sz="1400" smtClean="0">
                <a:latin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eaLnBrk="1" hangingPunct="1"/>
            <a:r>
              <a:rPr lang="ru-RU" sz="1400" b="1" smtClean="0">
                <a:solidFill>
                  <a:srgbClr val="CC0000"/>
                </a:solidFill>
                <a:latin typeface="Times New Roman" pitchFamily="18" charset="0"/>
              </a:rPr>
              <a:t>Бюджет муниципального образования</a:t>
            </a:r>
            <a:r>
              <a:rPr lang="ru-RU" sz="1400" smtClean="0">
                <a:latin typeface="Times New Roman" pitchFamily="18" charset="0"/>
              </a:rPr>
              <a:t> – фонд денежных средств, предназначенный для финансирования функций, отнесенных к предметам ведения местного самоуправления.</a:t>
            </a:r>
          </a:p>
          <a:p>
            <a:pPr algn="just" eaLnBrk="1" hangingPunct="1"/>
            <a:r>
              <a:rPr lang="ru-RU" sz="1400" b="1" smtClean="0">
                <a:solidFill>
                  <a:srgbClr val="CC0000"/>
                </a:solidFill>
                <a:latin typeface="Times New Roman" pitchFamily="18" charset="0"/>
              </a:rPr>
              <a:t>Бюджет консолидированный</a:t>
            </a:r>
            <a:r>
              <a:rPr lang="ru-RU" sz="1400" smtClean="0">
                <a:latin typeface="Times New Roman" pitchFamily="18" charset="0"/>
              </a:rPr>
              <a:t> – включает в себя бюджет муниципального района и бюджеты муниципальных образований – поселений, входящих в состав данного муниципального района.</a:t>
            </a:r>
          </a:p>
          <a:p>
            <a:pPr algn="just" eaLnBrk="1" hangingPunct="1"/>
            <a:r>
              <a:rPr lang="ru-RU" sz="1400" b="1" smtClean="0">
                <a:solidFill>
                  <a:srgbClr val="CC0000"/>
                </a:solidFill>
                <a:latin typeface="Times New Roman" pitchFamily="18" charset="0"/>
              </a:rPr>
              <a:t>Государственное (муниципальное) учреждение</a:t>
            </a:r>
            <a:r>
              <a:rPr lang="ru-RU" sz="1400" smtClean="0">
                <a:latin typeface="Times New Roman" pitchFamily="18" charset="0"/>
              </a:rPr>
              <a:t> – некоммерческая 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 услуг, выполнения работ. </a:t>
            </a:r>
            <a:r>
              <a:rPr lang="ru-RU" sz="1400" b="1" smtClean="0">
                <a:latin typeface="Times New Roman" pitchFamily="18" charset="0"/>
              </a:rPr>
              <a:t>Бюджетное учреждение</a:t>
            </a:r>
            <a:r>
              <a:rPr lang="ru-RU" sz="1400" smtClean="0">
                <a:latin typeface="Times New Roman" pitchFamily="18" charset="0"/>
              </a:rPr>
              <a:t> –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культуры, социальной защиты, занятости населения, физической культуры и спорта, а также в иных сферах. </a:t>
            </a:r>
            <a:r>
              <a:rPr lang="ru-RU" sz="1400" b="1" smtClean="0">
                <a:latin typeface="Times New Roman" pitchFamily="18" charset="0"/>
              </a:rPr>
              <a:t>Автономное учреждение</a:t>
            </a:r>
            <a:r>
              <a:rPr lang="ru-RU" sz="1400" smtClean="0">
                <a:latin typeface="Times New Roman" pitchFamily="18" charset="0"/>
              </a:rPr>
              <a:t> –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 в том числе при проведении мероприятий по работе с детьми и молодежью в указанных сферах). </a:t>
            </a:r>
            <a:r>
              <a:rPr lang="ru-RU" sz="1400" b="1" smtClean="0">
                <a:latin typeface="Times New Roman" pitchFamily="18" charset="0"/>
              </a:rPr>
              <a:t>Казенное учреждение</a:t>
            </a:r>
            <a:r>
              <a:rPr lang="ru-RU" sz="1400" smtClean="0">
                <a:latin typeface="Times New Roman" pitchFamily="18" charset="0"/>
              </a:rPr>
              <a:t> –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42900" y="251521"/>
            <a:ext cx="6172200" cy="432047"/>
          </a:xfrm>
        </p:spPr>
        <p:txBody>
          <a:bodyPr/>
          <a:lstStyle/>
          <a:p>
            <a:r>
              <a:rPr lang="ru-RU" sz="1200" b="1" dirty="0" smtClean="0"/>
              <a:t>Структура расходов бюджета МО «</a:t>
            </a:r>
            <a:r>
              <a:rPr lang="ru-RU" sz="1200" b="1" dirty="0" err="1" smtClean="0"/>
              <a:t>Балезинский</a:t>
            </a:r>
            <a:r>
              <a:rPr lang="ru-RU" sz="1200" b="1" dirty="0" smtClean="0"/>
              <a:t> район» </a:t>
            </a:r>
            <a:br>
              <a:rPr lang="ru-RU" sz="1200" b="1" dirty="0" smtClean="0"/>
            </a:br>
            <a:r>
              <a:rPr lang="ru-RU" sz="1200" b="1" dirty="0" smtClean="0"/>
              <a:t>на 2021-2023 годы</a:t>
            </a:r>
            <a:endParaRPr lang="ru-RU" sz="1200" b="1" dirty="0"/>
          </a:p>
        </p:txBody>
      </p:sp>
      <p:graphicFrame>
        <p:nvGraphicFramePr>
          <p:cNvPr id="9" name="Таблица 8"/>
          <p:cNvGraphicFramePr>
            <a:graphicFrameLocks noGrp="1"/>
          </p:cNvGraphicFramePr>
          <p:nvPr>
            <p:ph type="tbl" idx="1"/>
          </p:nvPr>
        </p:nvGraphicFramePr>
        <p:xfrm>
          <a:off x="342900" y="755577"/>
          <a:ext cx="6172201" cy="2847406"/>
        </p:xfrm>
        <a:graphic>
          <a:graphicData uri="http://schemas.openxmlformats.org/drawingml/2006/table">
            <a:tbl>
              <a:tblPr firstRow="1" bandRow="1">
                <a:effectLst>
                  <a:outerShdw blurRad="50800" dist="38100" dir="16200000" rotWithShape="0">
                    <a:prstClr val="black">
                      <a:alpha val="40000"/>
                    </a:prstClr>
                  </a:outerShdw>
                </a:effectLst>
                <a:tableStyleId>{F5AB1C69-6EDB-4FF4-983F-18BD219EF322}</a:tableStyleId>
              </a:tblPr>
              <a:tblGrid>
                <a:gridCol w="1728778"/>
                <a:gridCol w="925274"/>
                <a:gridCol w="574924"/>
                <a:gridCol w="857256"/>
                <a:gridCol w="642942"/>
                <a:gridCol w="857256"/>
                <a:gridCol w="585771"/>
              </a:tblGrid>
              <a:tr h="432047">
                <a:tc>
                  <a:txBody>
                    <a:bodyPr/>
                    <a:lstStyle/>
                    <a:p>
                      <a:r>
                        <a:rPr lang="ru-RU" sz="1100" b="1" dirty="0" smtClean="0">
                          <a:solidFill>
                            <a:schemeClr val="tx1"/>
                          </a:solidFill>
                        </a:rPr>
                        <a:t>Показатель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2021 г., тыс.руб.</a:t>
                      </a:r>
                      <a:endParaRPr lang="ru-RU" sz="1100" b="0"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err="1" smtClean="0">
                          <a:solidFill>
                            <a:schemeClr val="tx1"/>
                          </a:solidFill>
                        </a:rPr>
                        <a:t>Доля,%</a:t>
                      </a:r>
                      <a:endParaRPr lang="ru-RU" sz="1100" b="1"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2022 г., тыс.руб.</a:t>
                      </a: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smtClean="0">
                          <a:solidFill>
                            <a:schemeClr val="tx1"/>
                          </a:solidFill>
                        </a:rPr>
                        <a:t>2023 г., тыс.руб.</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29482">
                <a:tc>
                  <a:txBody>
                    <a:bodyPr/>
                    <a:lstStyle/>
                    <a:p>
                      <a:r>
                        <a:rPr lang="ru-RU" sz="1100" b="1" dirty="0" smtClean="0">
                          <a:solidFill>
                            <a:schemeClr val="tx1"/>
                          </a:solidFill>
                        </a:rPr>
                        <a:t>РАСХОДЫ ВСЕГО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1 113 702,1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917 756,7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893 107,6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799400">
                <a:tc>
                  <a:txBody>
                    <a:bodyPr/>
                    <a:lstStyle/>
                    <a:p>
                      <a:r>
                        <a:rPr lang="ru-RU" sz="1100" b="1" dirty="0" smtClean="0">
                          <a:solidFill>
                            <a:schemeClr val="tx1"/>
                          </a:solidFill>
                        </a:rPr>
                        <a:t>Расходы за вычетом условно утвержденных расходов, в т.ч.</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1 113 702,1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908 574,2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873 860,5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644795">
                <a:tc>
                  <a:txBody>
                    <a:bodyPr/>
                    <a:lstStyle/>
                    <a:p>
                      <a:r>
                        <a:rPr lang="ru-RU" sz="1100" b="1" dirty="0" smtClean="0">
                          <a:solidFill>
                            <a:schemeClr val="tx1"/>
                          </a:solidFill>
                        </a:rPr>
                        <a:t>Расходы по муниципальным программам</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939 665,5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906 217,7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871 710,0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79369">
                <a:tc>
                  <a:txBody>
                    <a:bodyPr/>
                    <a:lstStyle/>
                    <a:p>
                      <a:r>
                        <a:rPr lang="ru-RU" sz="1100" b="1" dirty="0" err="1" smtClean="0">
                          <a:solidFill>
                            <a:schemeClr val="tx1"/>
                          </a:solidFill>
                        </a:rPr>
                        <a:t>Непрограммные</a:t>
                      </a:r>
                      <a:r>
                        <a:rPr lang="ru-RU" sz="1100" b="1" dirty="0" smtClean="0">
                          <a:solidFill>
                            <a:schemeClr val="tx1"/>
                          </a:solidFill>
                        </a:rPr>
                        <a:t> расходы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4 272,0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2 356,6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2 150,5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5" name="TextBox 4"/>
          <p:cNvSpPr txBox="1"/>
          <p:nvPr/>
        </p:nvSpPr>
        <p:spPr>
          <a:xfrm>
            <a:off x="500042" y="3635896"/>
            <a:ext cx="6000792" cy="461665"/>
          </a:xfrm>
          <a:prstGeom prst="rect">
            <a:avLst/>
          </a:prstGeom>
          <a:noFill/>
        </p:spPr>
        <p:txBody>
          <a:bodyPr wrap="square" rtlCol="0">
            <a:spAutoFit/>
          </a:bodyPr>
          <a:lstStyle/>
          <a:p>
            <a:r>
              <a:rPr lang="ru-RU" sz="1200" b="1" dirty="0" smtClean="0">
                <a:latin typeface="+mj-lt"/>
              </a:rPr>
              <a:t>Расходы бюджета МО </a:t>
            </a:r>
            <a:r>
              <a:rPr lang="ru-RU" sz="1200" b="1" dirty="0" err="1" smtClean="0">
                <a:latin typeface="+mj-lt"/>
              </a:rPr>
              <a:t>Балезинский</a:t>
            </a:r>
            <a:r>
              <a:rPr lang="ru-RU" sz="1200" b="1" dirty="0" smtClean="0">
                <a:latin typeface="+mj-lt"/>
              </a:rPr>
              <a:t> район» на реализацию муниципальных программ (тыс.руб.) </a:t>
            </a:r>
            <a:endParaRPr lang="ru-RU" sz="1200" b="1" dirty="0">
              <a:latin typeface="+mj-lt"/>
            </a:endParaRPr>
          </a:p>
        </p:txBody>
      </p:sp>
      <p:graphicFrame>
        <p:nvGraphicFramePr>
          <p:cNvPr id="6" name="Таблица 5"/>
          <p:cNvGraphicFramePr>
            <a:graphicFrameLocks noGrp="1"/>
          </p:cNvGraphicFramePr>
          <p:nvPr/>
        </p:nvGraphicFramePr>
        <p:xfrm>
          <a:off x="428604" y="4107536"/>
          <a:ext cx="6143670" cy="4739640"/>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1643074"/>
                <a:gridCol w="1000132"/>
                <a:gridCol w="928694"/>
                <a:gridCol w="857256"/>
                <a:gridCol w="857256"/>
                <a:gridCol w="857258"/>
              </a:tblGrid>
              <a:tr h="732792">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2020 год (уточненный бюджет)</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2021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2022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2023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1578">
                <a:tc>
                  <a:txBody>
                    <a:bodyPr/>
                    <a:lstStyle/>
                    <a:p>
                      <a:r>
                        <a:rPr lang="ru-RU" sz="1100" b="1" dirty="0" smtClean="0">
                          <a:solidFill>
                            <a:schemeClr val="tx1"/>
                          </a:solidFill>
                        </a:rPr>
                        <a:t>Развитие образования и воспитание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716 596,5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581 683,5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433 156,3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482 313,3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700077">
                <a:tc>
                  <a:txBody>
                    <a:bodyPr/>
                    <a:lstStyle/>
                    <a:p>
                      <a:r>
                        <a:rPr lang="ru-RU" sz="1100" b="1" dirty="0" smtClean="0">
                          <a:solidFill>
                            <a:schemeClr val="tx1"/>
                          </a:solidFill>
                        </a:rPr>
                        <a:t>Охрана здоровья и формирование здорового образа жизни населения, профилактика немедицинского потребления наркотиков и других </a:t>
                      </a:r>
                      <a:r>
                        <a:rPr lang="ru-RU" sz="1100" b="1" dirty="0" err="1" smtClean="0">
                          <a:solidFill>
                            <a:schemeClr val="tx1"/>
                          </a:solidFill>
                        </a:rPr>
                        <a:t>психоактивных</a:t>
                      </a:r>
                      <a:r>
                        <a:rPr lang="ru-RU" sz="1100" b="1" dirty="0" smtClean="0">
                          <a:solidFill>
                            <a:schemeClr val="tx1"/>
                          </a:solidFill>
                        </a:rPr>
                        <a:t> веществ </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0200000000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10 856,5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9 960,9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9 671,4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19 676,9 </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54392">
                <a:tc>
                  <a:txBody>
                    <a:bodyPr/>
                    <a:lstStyle/>
                    <a:p>
                      <a:r>
                        <a:rPr lang="ru-RU" sz="1100" b="1" dirty="0" smtClean="0">
                          <a:solidFill>
                            <a:schemeClr val="tx1"/>
                          </a:solidFill>
                        </a:rPr>
                        <a:t>Развитие культуры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0300000000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122 860,6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117 131,4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116 805,2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121 506,8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1578">
                <a:tc>
                  <a:txBody>
                    <a:bodyPr/>
                    <a:lstStyle/>
                    <a:p>
                      <a:r>
                        <a:rPr lang="ru-RU" sz="1100" b="1" dirty="0" smtClean="0">
                          <a:solidFill>
                            <a:schemeClr val="tx1"/>
                          </a:solidFill>
                        </a:rPr>
                        <a:t>Социальная поддержка населения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0400000000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23 783,8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26 559,2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26 965,5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30588,8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732792">
                <a:tc>
                  <a:txBody>
                    <a:bodyPr/>
                    <a:lstStyle/>
                    <a:p>
                      <a:r>
                        <a:rPr lang="ru-RU" sz="1100" b="1" dirty="0" smtClean="0">
                          <a:solidFill>
                            <a:schemeClr val="tx1"/>
                          </a:solidFill>
                        </a:rPr>
                        <a:t>Создание условий для устойчивого экономического развития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0500000000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188,0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85726" y="357160"/>
          <a:ext cx="6286548" cy="7382474"/>
        </p:xfrm>
        <a:graphic>
          <a:graphicData uri="http://schemas.openxmlformats.org/drawingml/2006/table">
            <a:tbl>
              <a:tblPr firstRow="1" bandRow="1">
                <a:tableStyleId>{F5AB1C69-6EDB-4FF4-983F-18BD219EF322}</a:tableStyleId>
              </a:tblPr>
              <a:tblGrid>
                <a:gridCol w="1714514"/>
                <a:gridCol w="1000132"/>
                <a:gridCol w="928694"/>
                <a:gridCol w="940094"/>
                <a:gridCol w="845856"/>
                <a:gridCol w="857258"/>
              </a:tblGrid>
              <a:tr h="785816">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2020 год (уточненный бюджет)</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2021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2022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2023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85752">
                <a:tc>
                  <a:txBody>
                    <a:bodyPr/>
                    <a:lstStyle/>
                    <a:p>
                      <a:r>
                        <a:rPr lang="ru-RU" sz="1100" b="1" dirty="0" smtClean="0">
                          <a:solidFill>
                            <a:schemeClr val="tx1"/>
                          </a:solidFill>
                        </a:rPr>
                        <a:t>Безопасность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0600000000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2 513,6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2 409,0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2 406,8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2 473,9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00066">
                <a:tc>
                  <a:txBody>
                    <a:bodyPr/>
                    <a:lstStyle/>
                    <a:p>
                      <a:r>
                        <a:rPr lang="ru-RU" sz="1100" b="1" dirty="0" smtClean="0">
                          <a:solidFill>
                            <a:schemeClr val="tx1"/>
                          </a:solidFill>
                        </a:rPr>
                        <a:t>Муниципальное хозяйство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0700000000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164 205,6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310 489,3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256 896,9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164 630,1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11076">
                <a:tc>
                  <a:txBody>
                    <a:bodyPr/>
                    <a:lstStyle/>
                    <a:p>
                      <a:r>
                        <a:rPr lang="ru-RU" sz="1100" b="1" dirty="0" smtClean="0">
                          <a:solidFill>
                            <a:schemeClr val="tx1"/>
                          </a:solidFill>
                        </a:rPr>
                        <a:t>Энергосбережение  и повышение энергетической эффективности МО «</a:t>
                      </a:r>
                      <a:r>
                        <a:rPr lang="ru-RU" sz="1100" b="1" dirty="0" err="1" smtClean="0">
                          <a:solidFill>
                            <a:schemeClr val="tx1"/>
                          </a:solidFill>
                        </a:rPr>
                        <a:t>Балезинский</a:t>
                      </a:r>
                      <a:r>
                        <a:rPr lang="ru-RU" sz="1100" b="1" dirty="0" smtClean="0">
                          <a:solidFill>
                            <a:schemeClr val="tx1"/>
                          </a:solidFill>
                        </a:rPr>
                        <a:t> район»</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0800000000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1546,6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530,0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60560">
                <a:tc>
                  <a:txBody>
                    <a:bodyPr/>
                    <a:lstStyle/>
                    <a:p>
                      <a:r>
                        <a:rPr lang="ru-RU" sz="1100" b="1" dirty="0" smtClean="0">
                          <a:solidFill>
                            <a:schemeClr val="tx1"/>
                          </a:solidFill>
                        </a:rPr>
                        <a:t>Муниципальное управление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34 945,4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33 824,9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29 432,8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32 630,9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Управление муниципальными финансами</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39 011,1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28 84176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27 882,8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27 889,3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err="1" smtClean="0">
                          <a:solidFill>
                            <a:schemeClr val="tx1"/>
                          </a:solidFill>
                        </a:rPr>
                        <a:t>Непрограммные</a:t>
                      </a:r>
                      <a:r>
                        <a:rPr lang="ru-RU" sz="1100" b="1" dirty="0" smtClean="0">
                          <a:solidFill>
                            <a:schemeClr val="tx1"/>
                          </a:solidFill>
                        </a:rPr>
                        <a:t> направления расходов</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3 787,1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2 272,0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2 356,5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2 150,5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Условно-утвержденные расходы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9 182,5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19 247,1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ИТОГО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1 120 294,8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1 113 702,1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917 756,7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893 107,6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42900" y="107950"/>
            <a:ext cx="6172200" cy="503238"/>
          </a:xfrm>
        </p:spPr>
        <p:txBody>
          <a:bodyPr/>
          <a:lstStyle/>
          <a:p>
            <a:pPr eaLnBrk="1" hangingPunct="1"/>
            <a:r>
              <a:rPr lang="ru-RU" sz="1600" b="1" dirty="0" smtClean="0">
                <a:latin typeface="Times New Roman" pitchFamily="18" charset="0"/>
              </a:rPr>
              <a:t>Муниципальная программа «Развитие образования и воспитание» </a:t>
            </a:r>
          </a:p>
        </p:txBody>
      </p:sp>
      <p:sp>
        <p:nvSpPr>
          <p:cNvPr id="21507" name="Rectangle 3"/>
          <p:cNvSpPr>
            <a:spLocks noGrp="1" noChangeArrowheads="1"/>
          </p:cNvSpPr>
          <p:nvPr>
            <p:ph type="body" sz="half" idx="1"/>
          </p:nvPr>
        </p:nvSpPr>
        <p:spPr>
          <a:xfrm>
            <a:off x="342900" y="2700338"/>
            <a:ext cx="6254750" cy="1079500"/>
          </a:xfrm>
        </p:spPr>
        <p:txBody>
          <a:bodyPr/>
          <a:lstStyle/>
          <a:p>
            <a:pPr eaLnBrk="1" hangingPunct="1">
              <a:buFontTx/>
              <a:buNone/>
            </a:pPr>
            <a:r>
              <a:rPr lang="ru-RU" sz="1200" b="1" dirty="0" smtClean="0">
                <a:latin typeface="Times New Roman" pitchFamily="18" charset="0"/>
              </a:rPr>
              <a:t>Цель программы:</a:t>
            </a:r>
            <a:r>
              <a:rPr lang="ru-RU" sz="1200" dirty="0" smtClean="0">
                <a:latin typeface="Times New Roman" pitchFamily="18" charset="0"/>
              </a:rPr>
              <a:t> повышение качества и  доступности дошкольного, общего, дополнительного образования, создание условий для успешной социализации и самореализации  детей и молодежи . Создание условий для обеспечения стабильного функционирования системы образования «</a:t>
            </a:r>
            <a:r>
              <a:rPr lang="ru-RU" sz="1200" dirty="0" err="1" smtClean="0">
                <a:latin typeface="Times New Roman" pitchFamily="18" charset="0"/>
              </a:rPr>
              <a:t>Балезинского</a:t>
            </a:r>
            <a:r>
              <a:rPr lang="ru-RU" sz="1200" dirty="0" smtClean="0">
                <a:latin typeface="Times New Roman" pitchFamily="18" charset="0"/>
              </a:rPr>
              <a:t> района», обеспечение прав граждан на получение общедоступного дошкольного, общего и дополнительного образования, повышение качества образования в </a:t>
            </a:r>
            <a:r>
              <a:rPr lang="ru-RU" sz="1200" dirty="0" err="1" smtClean="0">
                <a:latin typeface="Times New Roman" pitchFamily="18" charset="0"/>
              </a:rPr>
              <a:t>Балезинском</a:t>
            </a:r>
            <a:r>
              <a:rPr lang="ru-RU" sz="1200" dirty="0" smtClean="0">
                <a:latin typeface="Times New Roman" pitchFamily="18" charset="0"/>
              </a:rPr>
              <a:t> районе</a:t>
            </a:r>
          </a:p>
          <a:p>
            <a:pPr eaLnBrk="1" hangingPunct="1">
              <a:buFontTx/>
              <a:buNone/>
            </a:pPr>
            <a:r>
              <a:rPr lang="ru-RU" sz="1400" b="1" dirty="0" smtClean="0">
                <a:latin typeface="Times New Roman" pitchFamily="18" charset="0"/>
              </a:rPr>
              <a:t>                    </a:t>
            </a:r>
          </a:p>
        </p:txBody>
      </p:sp>
      <p:pic>
        <p:nvPicPr>
          <p:cNvPr id="21508" name="Picture 4" descr="5495476fa3bea371c4bfdf15002327c9"/>
          <p:cNvPicPr>
            <a:picLocks noChangeAspect="1" noChangeArrowheads="1"/>
          </p:cNvPicPr>
          <p:nvPr/>
        </p:nvPicPr>
        <p:blipFill>
          <a:blip r:embed="rId2" cstate="print"/>
          <a:srcRect/>
          <a:stretch>
            <a:fillRect/>
          </a:stretch>
        </p:blipFill>
        <p:spPr bwMode="auto">
          <a:xfrm>
            <a:off x="0" y="684213"/>
            <a:ext cx="2232025" cy="1728787"/>
          </a:xfrm>
          <a:prstGeom prst="rect">
            <a:avLst/>
          </a:prstGeom>
          <a:noFill/>
          <a:ln w="9525">
            <a:noFill/>
            <a:miter lim="800000"/>
            <a:headEnd/>
            <a:tailEnd/>
          </a:ln>
        </p:spPr>
      </p:pic>
      <p:pic>
        <p:nvPicPr>
          <p:cNvPr id="21510" name="Picture 7" descr="0019-019-CHastnoe-obrazovanie"/>
          <p:cNvPicPr>
            <a:picLocks noChangeAspect="1" noChangeArrowheads="1"/>
          </p:cNvPicPr>
          <p:nvPr/>
        </p:nvPicPr>
        <p:blipFill>
          <a:blip r:embed="rId3" cstate="print"/>
          <a:srcRect/>
          <a:stretch>
            <a:fillRect/>
          </a:stretch>
        </p:blipFill>
        <p:spPr bwMode="auto">
          <a:xfrm>
            <a:off x="1928802" y="611188"/>
            <a:ext cx="2714644" cy="1889110"/>
          </a:xfrm>
          <a:prstGeom prst="rect">
            <a:avLst/>
          </a:prstGeom>
          <a:noFill/>
          <a:ln w="9525">
            <a:noFill/>
            <a:miter lim="800000"/>
            <a:headEnd/>
            <a:tailEnd/>
          </a:ln>
        </p:spPr>
      </p:pic>
      <p:graphicFrame>
        <p:nvGraphicFramePr>
          <p:cNvPr id="230528" name="Group 128"/>
          <p:cNvGraphicFramePr>
            <a:graphicFrameLocks noGrp="1"/>
          </p:cNvGraphicFramePr>
          <p:nvPr>
            <p:ph sz="half" idx="2"/>
          </p:nvPr>
        </p:nvGraphicFramePr>
        <p:xfrm>
          <a:off x="500042" y="6000760"/>
          <a:ext cx="6167459" cy="2428892"/>
        </p:xfrm>
        <a:graphic>
          <a:graphicData uri="http://schemas.openxmlformats.org/drawingml/2006/table">
            <a:tbl>
              <a:tblPr/>
              <a:tblGrid>
                <a:gridCol w="3595691"/>
                <a:gridCol w="642942"/>
                <a:gridCol w="642942"/>
                <a:gridCol w="642942"/>
                <a:gridCol w="642942"/>
              </a:tblGrid>
              <a:tr h="7170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детей в возрасте 1-6 лет, состоящих на учете для определения в муниципальные дошкольные образовательные учреждения, в общей численности детей в возрасте 1-6 лет,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d7f3fe5d736df407657858875a09b976.JPG"/>
          <p:cNvPicPr>
            <a:picLocks noChangeAspect="1" noChangeArrowheads="1"/>
          </p:cNvPicPr>
          <p:nvPr/>
        </p:nvPicPr>
        <p:blipFill>
          <a:blip r:embed="rId4" cstate="print"/>
          <a:srcRect/>
          <a:stretch>
            <a:fillRect/>
          </a:stretch>
        </p:blipFill>
        <p:spPr bwMode="auto">
          <a:xfrm>
            <a:off x="4500570" y="714348"/>
            <a:ext cx="2214578" cy="1643074"/>
          </a:xfrm>
          <a:prstGeom prst="rect">
            <a:avLst/>
          </a:prstGeom>
          <a:noFill/>
        </p:spPr>
      </p:pic>
      <p:graphicFrame>
        <p:nvGraphicFramePr>
          <p:cNvPr id="8" name="Таблица 7"/>
          <p:cNvGraphicFramePr>
            <a:graphicFrameLocks noGrp="1"/>
          </p:cNvGraphicFramePr>
          <p:nvPr/>
        </p:nvGraphicFramePr>
        <p:xfrm>
          <a:off x="285730" y="3923928"/>
          <a:ext cx="6286540" cy="1152128"/>
        </p:xfrm>
        <a:graphic>
          <a:graphicData uri="http://schemas.openxmlformats.org/drawingml/2006/table">
            <a:tbl>
              <a:tblPr firstRow="1" bandRow="1">
                <a:tableStyleId>{5940675A-B579-460E-94D1-54222C63F5DA}</a:tableStyleId>
              </a:tblPr>
              <a:tblGrid>
                <a:gridCol w="1257308"/>
                <a:gridCol w="1257308"/>
                <a:gridCol w="1257308"/>
                <a:gridCol w="1257308"/>
                <a:gridCol w="1257308"/>
              </a:tblGrid>
              <a:tr h="409139">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742989">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716 596,5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581 683,5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433 156,3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482 313,3</a:t>
                      </a:r>
                      <a:endParaRPr lang="ru-RU" sz="1200" dirty="0">
                        <a:latin typeface="Times New Roman" pitchFamily="18" charset="0"/>
                        <a:cs typeface="Times New Roman" pitchFamily="18" charset="0"/>
                      </a:endParaRPr>
                    </a:p>
                  </a:txBody>
                  <a:tcPr/>
                </a:tc>
              </a:tr>
            </a:tbl>
          </a:graphicData>
        </a:graphic>
      </p:graphicFrame>
      <p:sp>
        <p:nvSpPr>
          <p:cNvPr id="9" name="TextBox 8"/>
          <p:cNvSpPr txBox="1"/>
          <p:nvPr/>
        </p:nvSpPr>
        <p:spPr>
          <a:xfrm>
            <a:off x="571480" y="5500694"/>
            <a:ext cx="5929354" cy="307777"/>
          </a:xfrm>
          <a:prstGeom prst="rect">
            <a:avLst/>
          </a:prstGeom>
          <a:noFill/>
        </p:spPr>
        <p:txBody>
          <a:bodyPr wrap="square" rtlCol="0">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709" name="Group 285"/>
          <p:cNvGraphicFramePr>
            <a:graphicFrameLocks noGrp="1"/>
          </p:cNvGraphicFramePr>
          <p:nvPr>
            <p:ph/>
          </p:nvPr>
        </p:nvGraphicFramePr>
        <p:xfrm>
          <a:off x="357166" y="642910"/>
          <a:ext cx="6238897" cy="8393588"/>
        </p:xfrm>
        <a:graphic>
          <a:graphicData uri="http://schemas.openxmlformats.org/drawingml/2006/table">
            <a:tbl>
              <a:tblPr/>
              <a:tblGrid>
                <a:gridCol w="3095625"/>
                <a:gridCol w="785818"/>
                <a:gridCol w="857256"/>
                <a:gridCol w="714380"/>
                <a:gridCol w="785818"/>
              </a:tblGrid>
              <a:tr h="7002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3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выпускников муниципальных общеобразовательных учреждений, сдавших единый государственный экзамен по русскому языку и математике, в общей численности выпускников муниципальных общеобразовательных учреждений, сдававших единый государственный экзамен по данным предметам,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99,54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99,70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99,80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9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детей первой и второй групп здоровья в общей численности обучающихся в муниципальных общеобразовательных учреждениях,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3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Охват обучающихся муниципальных общеобразовательных организаций горячим питанием,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53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детей и подростков, охваченных всеми формами отдыха, оздоровления и занятости в общей численности обучающихся общеобразовательных организаций,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95</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9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Удельный вес обучающихся по программам общего образования, участвующих в олимпиадах и конкурсах различного уровня, в общей численности обучающихся по программам общего образования,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52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учащихся, занявших призовые места в конкурсах, фестивалях, смотрах, выставках, конференциях, спортивных состязаниях и иных мероприятиях различного уровня,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52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детей в возрасте от 5 до 18 лет, использующих сертификаты дополнительного образования в статусе сертификатов персонифицированного </a:t>
                      </a:r>
                      <a:r>
                        <a:rPr kumimoji="0" lang="ru-RU" sz="1000" b="0" i="0" u="none" strike="noStrike" cap="none" normalizeH="0" baseline="0" dirty="0" err="1" smtClean="0">
                          <a:ln>
                            <a:noFill/>
                          </a:ln>
                          <a:solidFill>
                            <a:schemeClr val="tx1"/>
                          </a:solidFill>
                          <a:effectLst/>
                          <a:latin typeface="Arial" charset="0"/>
                        </a:rPr>
                        <a:t>финансирования,%</a:t>
                      </a:r>
                      <a:r>
                        <a:rPr kumimoji="0" lang="ru-RU" sz="1000" b="0" i="0" u="none" strike="noStrike" cap="none" normalizeH="0" baseline="0" dirty="0" smtClean="0">
                          <a:ln>
                            <a:noFill/>
                          </a:ln>
                          <a:solidFill>
                            <a:schemeClr val="tx1"/>
                          </a:solidFill>
                          <a:effectLst/>
                          <a:latin typeface="Arial" charset="0"/>
                        </a:rPr>
                        <a:t>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888" name="Group 192"/>
          <p:cNvGraphicFramePr>
            <a:graphicFrameLocks noGrp="1"/>
          </p:cNvGraphicFramePr>
          <p:nvPr>
            <p:ph/>
          </p:nvPr>
        </p:nvGraphicFramePr>
        <p:xfrm>
          <a:off x="333375" y="107950"/>
          <a:ext cx="6167459" cy="4712529"/>
        </p:xfrm>
        <a:graphic>
          <a:graphicData uri="http://schemas.openxmlformats.org/drawingml/2006/table">
            <a:tbl>
              <a:tblPr/>
              <a:tblGrid>
                <a:gridCol w="2952749"/>
                <a:gridCol w="785818"/>
                <a:gridCol w="857256"/>
                <a:gridCol w="857256"/>
                <a:gridCol w="714380"/>
              </a:tblGrid>
              <a:tr h="6919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молодежных и детских общественных объединений,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трудоустроенных молодых людей, в возрасте от 14 до 18 лет, студентов в свободное от учебы время и незанятой молодежи, на территории муниципального образования,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обучающихся в муниципальных общеобразовательных учреждениях, занимающихся во вторую смену, в общей численности обучающихся в муниципальных общеобразовательных учреждениях,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Обеспеченность учебниками,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родителей, удовлетворенных качеством дошкольного, общего и дополнительного образования,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82,1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83,0</a:t>
                      </a:r>
                      <a:endParaRPr kumimoji="0" lang="ru-RU" sz="10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b5d7a662b721c64a9414c7f5e1d491d7.jpg"/>
          <p:cNvPicPr>
            <a:picLocks noChangeAspect="1" noChangeArrowheads="1"/>
          </p:cNvPicPr>
          <p:nvPr/>
        </p:nvPicPr>
        <p:blipFill>
          <a:blip r:embed="rId2" cstate="print"/>
          <a:srcRect/>
          <a:stretch>
            <a:fillRect/>
          </a:stretch>
        </p:blipFill>
        <p:spPr bwMode="auto">
          <a:xfrm>
            <a:off x="285728" y="5286380"/>
            <a:ext cx="3143272" cy="2428892"/>
          </a:xfrm>
          <a:prstGeom prst="rect">
            <a:avLst/>
          </a:prstGeom>
          <a:noFill/>
        </p:spPr>
      </p:pic>
      <p:pic>
        <p:nvPicPr>
          <p:cNvPr id="2" name="Picture 2" descr="C:\Users\User\Desktop\рисунки бюджет для граждан 2019\013751169c705fe3a399072ed17857bd.JPG"/>
          <p:cNvPicPr>
            <a:picLocks noChangeAspect="1" noChangeArrowheads="1"/>
          </p:cNvPicPr>
          <p:nvPr/>
        </p:nvPicPr>
        <p:blipFill>
          <a:blip r:embed="rId3" cstate="print"/>
          <a:srcRect/>
          <a:stretch>
            <a:fillRect/>
          </a:stretch>
        </p:blipFill>
        <p:spPr bwMode="auto">
          <a:xfrm>
            <a:off x="3643314" y="6072198"/>
            <a:ext cx="3048000" cy="2286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2900" y="214283"/>
            <a:ext cx="6172200" cy="714380"/>
          </a:xfrm>
        </p:spPr>
        <p:txBody>
          <a:bodyPr/>
          <a:lstStyle/>
          <a:p>
            <a:pPr eaLnBrk="1" hangingPunct="1"/>
            <a:r>
              <a:rPr lang="ru-RU" sz="1400" b="1" dirty="0" smtClean="0">
                <a:latin typeface="Times New Roman" pitchFamily="18" charset="0"/>
              </a:rPr>
              <a:t>Муниципальная программа «Охрана здоровья и формирование здорового образа жизни населения»</a:t>
            </a:r>
          </a:p>
        </p:txBody>
      </p:sp>
      <p:sp>
        <p:nvSpPr>
          <p:cNvPr id="24579" name="Rectangle 3"/>
          <p:cNvSpPr>
            <a:spLocks noGrp="1" noChangeArrowheads="1"/>
          </p:cNvSpPr>
          <p:nvPr>
            <p:ph type="body" sz="half" idx="1"/>
          </p:nvPr>
        </p:nvSpPr>
        <p:spPr>
          <a:xfrm>
            <a:off x="342900" y="2500299"/>
            <a:ext cx="5965825" cy="785817"/>
          </a:xfrm>
        </p:spPr>
        <p:txBody>
          <a:bodyPr/>
          <a:lstStyle/>
          <a:p>
            <a:pPr eaLnBrk="1" hangingPunct="1"/>
            <a:endParaRPr lang="ru-RU" sz="1200" dirty="0" smtClean="0">
              <a:latin typeface="Times New Roman" pitchFamily="18" charset="0"/>
            </a:endParaRPr>
          </a:p>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a:t>
            </a:r>
            <a:r>
              <a:rPr lang="ru-RU" sz="1200" dirty="0" smtClean="0">
                <a:latin typeface="Times New Roman" pitchFamily="18" charset="0"/>
              </a:rPr>
              <a:t>создание условий для развития физической культуры и спорта, для оказания медицинской помощи населению, профилактика и противодействие незаконному обороту наркотических средств и психотропных веществ </a:t>
            </a:r>
          </a:p>
          <a:p>
            <a:pPr eaLnBrk="1" hangingPunct="1"/>
            <a:endParaRPr lang="ru-RU" sz="1400" b="1" dirty="0" smtClean="0">
              <a:latin typeface="Times New Roman" pitchFamily="18" charset="0"/>
            </a:endParaRPr>
          </a:p>
          <a:p>
            <a:pPr eaLnBrk="1" hangingPunct="1"/>
            <a:endParaRPr lang="ru-RU" sz="1400" b="1" dirty="0" smtClean="0">
              <a:latin typeface="Times New Roman" pitchFamily="18" charset="0"/>
            </a:endParaRPr>
          </a:p>
        </p:txBody>
      </p:sp>
      <p:pic>
        <p:nvPicPr>
          <p:cNvPr id="24581" name="Picture 10" descr="9b4332dc218fec643161fb515083ce19"/>
          <p:cNvPicPr>
            <a:picLocks noChangeAspect="1" noChangeArrowheads="1"/>
          </p:cNvPicPr>
          <p:nvPr/>
        </p:nvPicPr>
        <p:blipFill>
          <a:blip r:embed="rId3" cstate="print"/>
          <a:srcRect/>
          <a:stretch>
            <a:fillRect/>
          </a:stretch>
        </p:blipFill>
        <p:spPr bwMode="auto">
          <a:xfrm>
            <a:off x="3857628" y="1000100"/>
            <a:ext cx="2740022" cy="1714512"/>
          </a:xfrm>
          <a:prstGeom prst="rect">
            <a:avLst/>
          </a:prstGeom>
          <a:noFill/>
          <a:ln w="9525">
            <a:noFill/>
            <a:miter lim="800000"/>
            <a:headEnd/>
            <a:tailEnd/>
          </a:ln>
        </p:spPr>
      </p:pic>
      <p:graphicFrame>
        <p:nvGraphicFramePr>
          <p:cNvPr id="232558" name="Group 110"/>
          <p:cNvGraphicFramePr>
            <a:graphicFrameLocks noGrp="1"/>
          </p:cNvGraphicFramePr>
          <p:nvPr>
            <p:ph sz="half" idx="2"/>
          </p:nvPr>
        </p:nvGraphicFramePr>
        <p:xfrm>
          <a:off x="642918" y="5786445"/>
          <a:ext cx="5880121" cy="3128915"/>
        </p:xfrm>
        <a:graphic>
          <a:graphicData uri="http://schemas.openxmlformats.org/drawingml/2006/table">
            <a:tbl>
              <a:tblPr/>
              <a:tblGrid>
                <a:gridCol w="2928958"/>
                <a:gridCol w="714380"/>
                <a:gridCol w="714380"/>
                <a:gridCol w="785818"/>
                <a:gridCol w="736585"/>
              </a:tblGrid>
              <a:tr h="5447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населения систематически занимающегося физической культурой и спортом,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49,66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54,56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проведенных физкультурных и спортивных мероприятий, </a:t>
                      </a:r>
                      <a:r>
                        <a:rPr kumimoji="0" lang="ru-RU" sz="1000" b="0" i="0" u="none" strike="noStrike" cap="none" normalizeH="0" baseline="0" dirty="0" err="1" smtClean="0">
                          <a:ln>
                            <a:noFill/>
                          </a:ln>
                          <a:solidFill>
                            <a:schemeClr val="tx1"/>
                          </a:solidFill>
                          <a:effectLst/>
                          <a:latin typeface="Arial" charset="0"/>
                        </a:rPr>
                        <a:t>ед</a:t>
                      </a:r>
                      <a:endParaRPr kumimoji="0" lang="ru-RU"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граждан, выполнивших нормативы испытаний  (тестов) Всероссийского физкультурно-спортивного комплекса «Готов к труду и обороне» (ГТО), в общей численности населения, принявшего участие в выполнении нормативов испытаний (тестов) Всероссийского физкультурно-спортивного комплекса «Готов к труду и обороне» (ГТО)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46</a:t>
                      </a:r>
                      <a:endParaRPr kumimoji="0" lang="ru-RU"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KEraeHprpYA.jpg"/>
          <p:cNvPicPr>
            <a:picLocks noChangeAspect="1" noChangeArrowheads="1"/>
          </p:cNvPicPr>
          <p:nvPr/>
        </p:nvPicPr>
        <p:blipFill>
          <a:blip r:embed="rId4" cstate="print"/>
          <a:srcRect/>
          <a:stretch>
            <a:fillRect/>
          </a:stretch>
        </p:blipFill>
        <p:spPr bwMode="auto">
          <a:xfrm>
            <a:off x="571480" y="785786"/>
            <a:ext cx="2786082" cy="1857388"/>
          </a:xfrm>
          <a:prstGeom prst="rect">
            <a:avLst/>
          </a:prstGeom>
          <a:noFill/>
        </p:spPr>
      </p:pic>
      <p:graphicFrame>
        <p:nvGraphicFramePr>
          <p:cNvPr id="7" name="Таблица 6"/>
          <p:cNvGraphicFramePr>
            <a:graphicFrameLocks noGrp="1"/>
          </p:cNvGraphicFramePr>
          <p:nvPr/>
        </p:nvGraphicFramePr>
        <p:xfrm>
          <a:off x="428605" y="3571868"/>
          <a:ext cx="6143665" cy="1428760"/>
        </p:xfrm>
        <a:graphic>
          <a:graphicData uri="http://schemas.openxmlformats.org/drawingml/2006/table">
            <a:tbl>
              <a:tblPr firstRow="1" bandRow="1">
                <a:tableStyleId>{5940675A-B579-460E-94D1-54222C63F5DA}</a:tableStyleId>
              </a:tblPr>
              <a:tblGrid>
                <a:gridCol w="1228733"/>
                <a:gridCol w="1228733"/>
                <a:gridCol w="1228733"/>
                <a:gridCol w="1228733"/>
                <a:gridCol w="1228733"/>
              </a:tblGrid>
              <a:tr h="50737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92138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10 856,5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9 960,9</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9 671,4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9 676,9</a:t>
                      </a:r>
                    </a:p>
                  </a:txBody>
                  <a:tcPr/>
                </a:tc>
              </a:tr>
            </a:tbl>
          </a:graphicData>
        </a:graphic>
      </p:graphicFrame>
      <p:sp>
        <p:nvSpPr>
          <p:cNvPr id="8" name="Прямоугольник 7"/>
          <p:cNvSpPr/>
          <p:nvPr/>
        </p:nvSpPr>
        <p:spPr>
          <a:xfrm rot="10800000" flipV="1">
            <a:off x="642918" y="5238151"/>
            <a:ext cx="5715040"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016" name="Group 104"/>
          <p:cNvGraphicFramePr>
            <a:graphicFrameLocks noGrp="1"/>
          </p:cNvGraphicFramePr>
          <p:nvPr>
            <p:ph/>
          </p:nvPr>
        </p:nvGraphicFramePr>
        <p:xfrm>
          <a:off x="500042" y="142844"/>
          <a:ext cx="6072230" cy="3077299"/>
        </p:xfrm>
        <a:graphic>
          <a:graphicData uri="http://schemas.openxmlformats.org/drawingml/2006/table">
            <a:tbl>
              <a:tblPr/>
              <a:tblGrid>
                <a:gridCol w="2928958"/>
                <a:gridCol w="785818"/>
                <a:gridCol w="785818"/>
                <a:gridCol w="785818"/>
                <a:gridCol w="785818"/>
              </a:tblGrid>
              <a:tr h="658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Младенческая смертность на 1000 родившихся,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5,8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5,8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5,8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5,8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9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Смертность от всех причин на 1000 чел.,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15,6</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15,6</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организованных мероприятий, направленных на профилактику наркомании среди подростков и молодежи, ед.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Число лиц больных наркоманией в расчете  на 10,0 тыс. населения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детей и молодежи в возрасте 14 – 30 лет, вовлеченных в профилактические мероприятия </a:t>
                      </a:r>
                      <a:r>
                        <a:rPr kumimoji="0" lang="ru-RU" sz="1000" b="0" i="0" u="none" strike="noStrike" cap="none" normalizeH="0" baseline="0" dirty="0" err="1" smtClean="0">
                          <a:ln>
                            <a:noFill/>
                          </a:ln>
                          <a:solidFill>
                            <a:schemeClr val="tx1"/>
                          </a:solidFill>
                          <a:effectLst/>
                          <a:latin typeface="Arial" charset="0"/>
                        </a:rPr>
                        <a:t>антинаркотической</a:t>
                      </a:r>
                      <a:r>
                        <a:rPr kumimoji="0" lang="ru-RU" sz="1000" b="0" i="0" u="none" strike="noStrike" cap="none" normalizeH="0" baseline="0" dirty="0" smtClean="0">
                          <a:ln>
                            <a:noFill/>
                          </a:ln>
                          <a:solidFill>
                            <a:schemeClr val="tx1"/>
                          </a:solidFill>
                          <a:effectLst/>
                          <a:latin typeface="Arial" charset="0"/>
                        </a:rPr>
                        <a:t> </a:t>
                      </a:r>
                      <a:r>
                        <a:rPr kumimoji="0" lang="ru-RU" sz="1000" b="0" i="0" u="none" strike="noStrike" cap="none" normalizeH="0" baseline="0" dirty="0" err="1" smtClean="0">
                          <a:ln>
                            <a:noFill/>
                          </a:ln>
                          <a:solidFill>
                            <a:schemeClr val="tx1"/>
                          </a:solidFill>
                          <a:effectLst/>
                          <a:latin typeface="Arial" charset="0"/>
                        </a:rPr>
                        <a:t>направленности,%</a:t>
                      </a:r>
                      <a:r>
                        <a:rPr kumimoji="0" lang="ru-RU" sz="1000" b="0" i="0" u="none" strike="noStrike" cap="none" normalizeH="0" baseline="0" dirty="0" smtClean="0">
                          <a:ln>
                            <a:noFill/>
                          </a:ln>
                          <a:solidFill>
                            <a:schemeClr val="tx1"/>
                          </a:solidFill>
                          <a:effectLst/>
                          <a:latin typeface="Arial" charset="0"/>
                        </a:rPr>
                        <a:t>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84" name="Picture 106" descr="766389873eb8e99036ff1461750897d7"/>
          <p:cNvPicPr>
            <a:picLocks noChangeAspect="1" noChangeArrowheads="1"/>
          </p:cNvPicPr>
          <p:nvPr/>
        </p:nvPicPr>
        <p:blipFill>
          <a:blip r:embed="rId2" cstate="print"/>
          <a:srcRect/>
          <a:stretch>
            <a:fillRect/>
          </a:stretch>
        </p:blipFill>
        <p:spPr bwMode="auto">
          <a:xfrm>
            <a:off x="332656" y="3419872"/>
            <a:ext cx="3384376" cy="2304256"/>
          </a:xfrm>
          <a:prstGeom prst="rect">
            <a:avLst/>
          </a:prstGeom>
          <a:noFill/>
          <a:ln w="9525">
            <a:noFill/>
            <a:miter lim="800000"/>
            <a:headEnd/>
            <a:tailEnd/>
          </a:ln>
        </p:spPr>
      </p:pic>
      <p:pic>
        <p:nvPicPr>
          <p:cNvPr id="5" name="Picture 99" descr="89745480"/>
          <p:cNvPicPr>
            <a:picLocks noChangeAspect="1" noChangeArrowheads="1"/>
          </p:cNvPicPr>
          <p:nvPr/>
        </p:nvPicPr>
        <p:blipFill>
          <a:blip r:embed="rId3" cstate="print"/>
          <a:srcRect/>
          <a:stretch>
            <a:fillRect/>
          </a:stretch>
        </p:blipFill>
        <p:spPr bwMode="auto">
          <a:xfrm>
            <a:off x="2708920" y="5940152"/>
            <a:ext cx="3528690" cy="2376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2900" y="214282"/>
            <a:ext cx="6172200" cy="469931"/>
          </a:xfrm>
        </p:spPr>
        <p:txBody>
          <a:bodyPr/>
          <a:lstStyle/>
          <a:p>
            <a:pPr eaLnBrk="1" hangingPunct="1"/>
            <a:r>
              <a:rPr lang="ru-RU" sz="1400" b="1" dirty="0" smtClean="0">
                <a:latin typeface="Times New Roman" pitchFamily="18" charset="0"/>
              </a:rPr>
              <a:t>Муниципальная программа «Развитие культуры»</a:t>
            </a:r>
          </a:p>
        </p:txBody>
      </p:sp>
      <p:sp>
        <p:nvSpPr>
          <p:cNvPr id="26627" name="Rectangle 3"/>
          <p:cNvSpPr>
            <a:spLocks noGrp="1" noChangeArrowheads="1"/>
          </p:cNvSpPr>
          <p:nvPr>
            <p:ph type="body" sz="half" idx="1"/>
          </p:nvPr>
        </p:nvSpPr>
        <p:spPr>
          <a:xfrm>
            <a:off x="188913" y="2987675"/>
            <a:ext cx="6181725" cy="1079500"/>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 создание условий, обеспечивающих равный доступ населения </a:t>
            </a:r>
            <a:r>
              <a:rPr lang="ru-RU" sz="1400" dirty="0" err="1" smtClean="0">
                <a:latin typeface="Times New Roman" pitchFamily="18" charset="0"/>
              </a:rPr>
              <a:t>Балезинского</a:t>
            </a:r>
            <a:r>
              <a:rPr lang="ru-RU" sz="1400" dirty="0" smtClean="0">
                <a:latin typeface="Times New Roman" pitchFamily="18" charset="0"/>
              </a:rPr>
              <a:t> района к культурным ценностям и услугам, формирование благоприятной среды для творческой самореализации граждан в рамках решения вопросов местного значения. </a:t>
            </a:r>
          </a:p>
          <a:p>
            <a:pPr algn="ctr" eaLnBrk="1" hangingPunct="1">
              <a:buFontTx/>
              <a:buNone/>
            </a:pPr>
            <a:endParaRPr lang="ru-RU" sz="1400" b="1" dirty="0" smtClean="0">
              <a:latin typeface="Times New Roman" pitchFamily="18" charset="0"/>
            </a:endParaRPr>
          </a:p>
        </p:txBody>
      </p:sp>
      <p:pic>
        <p:nvPicPr>
          <p:cNvPr id="26629" name="Picture 14" descr="839623e2df84ebb4741affee4920dde0"/>
          <p:cNvPicPr>
            <a:picLocks noChangeAspect="1" noChangeArrowheads="1"/>
          </p:cNvPicPr>
          <p:nvPr/>
        </p:nvPicPr>
        <p:blipFill>
          <a:blip r:embed="rId2" cstate="print"/>
          <a:srcRect/>
          <a:stretch>
            <a:fillRect/>
          </a:stretch>
        </p:blipFill>
        <p:spPr bwMode="auto">
          <a:xfrm>
            <a:off x="3213100" y="684213"/>
            <a:ext cx="3095625" cy="2089150"/>
          </a:xfrm>
          <a:prstGeom prst="rect">
            <a:avLst/>
          </a:prstGeom>
          <a:noFill/>
          <a:ln w="9525">
            <a:noFill/>
            <a:miter lim="800000"/>
            <a:headEnd/>
            <a:tailEnd/>
          </a:ln>
        </p:spPr>
      </p:pic>
      <p:graphicFrame>
        <p:nvGraphicFramePr>
          <p:cNvPr id="233618" name="Group 146"/>
          <p:cNvGraphicFramePr>
            <a:graphicFrameLocks noGrp="1"/>
          </p:cNvGraphicFramePr>
          <p:nvPr>
            <p:ph sz="half" idx="2"/>
          </p:nvPr>
        </p:nvGraphicFramePr>
        <p:xfrm>
          <a:off x="333373" y="5500694"/>
          <a:ext cx="6167461" cy="3585241"/>
        </p:xfrm>
        <a:graphic>
          <a:graphicData uri="http://schemas.openxmlformats.org/drawingml/2006/table">
            <a:tbl>
              <a:tblPr/>
              <a:tblGrid>
                <a:gridCol w="3667131"/>
                <a:gridCol w="642942"/>
                <a:gridCol w="642942"/>
                <a:gridCol w="642942"/>
                <a:gridCol w="571504"/>
              </a:tblGrid>
              <a:tr h="3293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Охват населения муниципального района библиотечным обслуживанием,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42,4</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42,7</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посещений библиотек в расчете на 1 жителя муниципального района в год,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4,67</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4,69</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4,70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экземпляров новых поступлений в библиотечные фонды публичных библиотек </a:t>
                      </a:r>
                      <a:r>
                        <a:rPr kumimoji="0" lang="ru-RU" sz="1000" b="0" i="0" u="none" strike="noStrike" cap="none" normalizeH="0" baseline="0" dirty="0" err="1" smtClean="0">
                          <a:ln>
                            <a:noFill/>
                          </a:ln>
                          <a:solidFill>
                            <a:schemeClr val="tx1"/>
                          </a:solidFill>
                          <a:effectLst/>
                          <a:latin typeface="Arial" charset="0"/>
                        </a:rPr>
                        <a:t>Балезинского</a:t>
                      </a:r>
                      <a:r>
                        <a:rPr kumimoji="0" lang="ru-RU" sz="1000" b="0" i="0" u="none" strike="noStrike" cap="none" normalizeH="0" baseline="0" dirty="0" smtClean="0">
                          <a:ln>
                            <a:noFill/>
                          </a:ln>
                          <a:solidFill>
                            <a:schemeClr val="tx1"/>
                          </a:solidFill>
                          <a:effectLst/>
                          <a:latin typeface="Arial" charset="0"/>
                        </a:rPr>
                        <a:t> района на 1000 человек населения,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библиотек, подключенных к сети «Интернет» в общем количестве публичных библиотек </a:t>
                      </a:r>
                      <a:r>
                        <a:rPr kumimoji="0" lang="ru-RU" sz="1000" b="0" i="0" u="none" strike="noStrike" cap="none" normalizeH="0" baseline="0" dirty="0" err="1" smtClean="0">
                          <a:ln>
                            <a:noFill/>
                          </a:ln>
                          <a:solidFill>
                            <a:schemeClr val="tx1"/>
                          </a:solidFill>
                          <a:effectLst/>
                          <a:latin typeface="Arial" charset="0"/>
                        </a:rPr>
                        <a:t>Балезинского</a:t>
                      </a:r>
                      <a:r>
                        <a:rPr kumimoji="0" lang="ru-RU" sz="1000" b="0" i="0" u="none" strike="noStrike" cap="none" normalizeH="0" baseline="0" dirty="0" smtClean="0">
                          <a:ln>
                            <a:noFill/>
                          </a:ln>
                          <a:solidFill>
                            <a:schemeClr val="tx1"/>
                          </a:solidFill>
                          <a:effectLst/>
                          <a:latin typeface="Arial" charset="0"/>
                        </a:rPr>
                        <a:t> </a:t>
                      </a:r>
                      <a:r>
                        <a:rPr kumimoji="0" lang="ru-RU" sz="1000" b="0" i="0" u="none" strike="noStrike" cap="none" normalizeH="0" baseline="0" dirty="0" err="1" smtClean="0">
                          <a:ln>
                            <a:noFill/>
                          </a:ln>
                          <a:solidFill>
                            <a:schemeClr val="tx1"/>
                          </a:solidFill>
                          <a:effectLst/>
                          <a:latin typeface="Arial" charset="0"/>
                        </a:rPr>
                        <a:t>района,%</a:t>
                      </a:r>
                      <a:r>
                        <a:rPr kumimoji="0" lang="ru-RU" sz="1000" b="0" i="0" u="none" strike="noStrike" cap="none" normalizeH="0" baseline="0" dirty="0" smtClean="0">
                          <a:ln>
                            <a:noFill/>
                          </a:ln>
                          <a:solidFill>
                            <a:schemeClr val="tx1"/>
                          </a:solidFill>
                          <a:effectLst/>
                          <a:latin typeface="Arial" charset="0"/>
                        </a:rPr>
                        <a:t>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84,6</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88,6</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Уровень фактической обеспеченности клубами  и учреждениями клубного типа от нормативной </a:t>
                      </a:r>
                      <a:r>
                        <a:rPr kumimoji="0" lang="ru-RU" sz="1000" b="0" i="0" u="none" strike="noStrike" cap="none" normalizeH="0" baseline="0" dirty="0" err="1" smtClean="0">
                          <a:ln>
                            <a:noFill/>
                          </a:ln>
                          <a:solidFill>
                            <a:schemeClr val="tx1"/>
                          </a:solidFill>
                          <a:effectLst/>
                          <a:latin typeface="Arial" charset="0"/>
                        </a:rPr>
                        <a:t>потребности,%</a:t>
                      </a:r>
                      <a:endParaRPr kumimoji="0" lang="ru-RU" sz="10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Среднее число клубных формирований в расчете на 1000 человек населения, чел.</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124</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REWXkui5iwg.jpg"/>
          <p:cNvPicPr>
            <a:picLocks noChangeAspect="1" noChangeArrowheads="1"/>
          </p:cNvPicPr>
          <p:nvPr/>
        </p:nvPicPr>
        <p:blipFill>
          <a:blip r:embed="rId3" cstate="print"/>
          <a:srcRect/>
          <a:stretch>
            <a:fillRect/>
          </a:stretch>
        </p:blipFill>
        <p:spPr bwMode="auto">
          <a:xfrm>
            <a:off x="214290" y="714348"/>
            <a:ext cx="2928958" cy="2143140"/>
          </a:xfrm>
          <a:prstGeom prst="rect">
            <a:avLst/>
          </a:prstGeom>
          <a:noFill/>
        </p:spPr>
      </p:pic>
      <p:graphicFrame>
        <p:nvGraphicFramePr>
          <p:cNvPr id="7" name="Таблица 6"/>
          <p:cNvGraphicFramePr>
            <a:graphicFrameLocks noGrp="1"/>
          </p:cNvGraphicFramePr>
          <p:nvPr/>
        </p:nvGraphicFramePr>
        <p:xfrm>
          <a:off x="357165" y="4000496"/>
          <a:ext cx="6286545" cy="1005840"/>
        </p:xfrm>
        <a:graphic>
          <a:graphicData uri="http://schemas.openxmlformats.org/drawingml/2006/table">
            <a:tbl>
              <a:tblPr firstRow="1" bandRow="1">
                <a:tableStyleId>{5940675A-B579-460E-94D1-54222C63F5DA}</a:tableStyleId>
              </a:tblPr>
              <a:tblGrid>
                <a:gridCol w="1300167"/>
                <a:gridCol w="1300167"/>
                <a:gridCol w="1300167"/>
                <a:gridCol w="1300167"/>
                <a:gridCol w="1085877"/>
              </a:tblGrid>
              <a:tr h="214314">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a:t>
                      </a:r>
                      <a:r>
                        <a:rPr lang="ru-RU" sz="1200" dirty="0" smtClean="0">
                          <a:latin typeface="Times New Roman" pitchFamily="18" charset="0"/>
                          <a:cs typeface="Times New Roman" pitchFamily="18" charset="0"/>
                        </a:rPr>
                        <a:t>год</a:t>
                      </a:r>
                      <a:endParaRPr lang="ru-RU" sz="1200" dirty="0">
                        <a:latin typeface="Times New Roman" pitchFamily="18" charset="0"/>
                        <a:cs typeface="Times New Roman" pitchFamily="18" charset="0"/>
                      </a:endParaRPr>
                    </a:p>
                  </a:txBody>
                  <a:tcPr/>
                </a:tc>
              </a:tr>
              <a:tr h="57150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122 860,6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117 131,4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116 805,2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121 506,8</a:t>
                      </a:r>
                    </a:p>
                  </a:txBody>
                  <a:tcPr/>
                </a:tc>
              </a:tr>
            </a:tbl>
          </a:graphicData>
        </a:graphic>
      </p:graphicFrame>
      <p:sp>
        <p:nvSpPr>
          <p:cNvPr id="8" name="Прямоугольник 7"/>
          <p:cNvSpPr/>
          <p:nvPr/>
        </p:nvSpPr>
        <p:spPr>
          <a:xfrm>
            <a:off x="500042" y="5072066"/>
            <a:ext cx="621510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151" name="Group 167"/>
          <p:cNvGraphicFramePr>
            <a:graphicFrameLocks noGrp="1"/>
          </p:cNvGraphicFramePr>
          <p:nvPr>
            <p:ph/>
          </p:nvPr>
        </p:nvGraphicFramePr>
        <p:xfrm>
          <a:off x="342900" y="366713"/>
          <a:ext cx="6086496" cy="4606470"/>
        </p:xfrm>
        <a:graphic>
          <a:graphicData uri="http://schemas.openxmlformats.org/drawingml/2006/table">
            <a:tbl>
              <a:tblPr/>
              <a:tblGrid>
                <a:gridCol w="3157538"/>
                <a:gridCol w="714380"/>
                <a:gridCol w="714380"/>
                <a:gridCol w="785818"/>
                <a:gridCol w="714380"/>
              </a:tblGrid>
              <a:tr h="5332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коллективов самодеятельного художественного творчества, имеющих звание «народный» или «образцовый»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Увеличение посещаемости музейных учреждений, посещений на одного жителя в год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0,5</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Увеличение доли представленных (во всех формах) зрителю музейных предметов в общем количестве музейных предметов основного фонда, %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49,0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Увеличение количества музейных выставок и выставочных проектов, ед.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организованных и проведенных по форме и тематике культурно-массовых мероприятий  (стационарные выставки) (ДПИ), ед.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проведенных мастер классов по направлениям ДПИ для населения, ед.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70</a:t>
                      </a:r>
                      <a:endParaRPr kumimoji="0" lang="ru-RU" sz="10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bVtEVh0Q7ho.jpg"/>
          <p:cNvPicPr>
            <a:picLocks noChangeAspect="1" noChangeArrowheads="1"/>
          </p:cNvPicPr>
          <p:nvPr/>
        </p:nvPicPr>
        <p:blipFill>
          <a:blip r:embed="rId2" cstate="print"/>
          <a:srcRect/>
          <a:stretch>
            <a:fillRect/>
          </a:stretch>
        </p:blipFill>
        <p:spPr bwMode="auto">
          <a:xfrm>
            <a:off x="260648" y="5220072"/>
            <a:ext cx="3500486" cy="2714644"/>
          </a:xfrm>
          <a:prstGeom prst="rect">
            <a:avLst/>
          </a:prstGeom>
          <a:noFill/>
        </p:spPr>
      </p:pic>
      <p:pic>
        <p:nvPicPr>
          <p:cNvPr id="2" name="Picture 2" descr="C:\Users\User\Desktop\рисунки бюджет для граждан 2019\78448afe846e2fe4331043034231c094.jpg"/>
          <p:cNvPicPr>
            <a:picLocks noChangeAspect="1" noChangeArrowheads="1"/>
          </p:cNvPicPr>
          <p:nvPr/>
        </p:nvPicPr>
        <p:blipFill>
          <a:blip r:embed="rId3" cstate="print"/>
          <a:srcRect/>
          <a:stretch>
            <a:fillRect/>
          </a:stretch>
        </p:blipFill>
        <p:spPr bwMode="auto">
          <a:xfrm>
            <a:off x="3810000" y="6286512"/>
            <a:ext cx="3048000" cy="2286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2900" y="179388"/>
            <a:ext cx="6172200" cy="504825"/>
          </a:xfrm>
        </p:spPr>
        <p:txBody>
          <a:bodyPr/>
          <a:lstStyle/>
          <a:p>
            <a:pPr eaLnBrk="1" hangingPunct="1"/>
            <a:r>
              <a:rPr lang="ru-RU" sz="1400" b="1" dirty="0" smtClean="0"/>
              <a:t>Муниципальная программа «Социальная поддержка населения» </a:t>
            </a:r>
          </a:p>
        </p:txBody>
      </p:sp>
      <p:sp>
        <p:nvSpPr>
          <p:cNvPr id="28675" name="Rectangle 3"/>
          <p:cNvSpPr>
            <a:spLocks noGrp="1" noChangeArrowheads="1"/>
          </p:cNvSpPr>
          <p:nvPr>
            <p:ph type="body" sz="half" idx="1"/>
          </p:nvPr>
        </p:nvSpPr>
        <p:spPr>
          <a:xfrm>
            <a:off x="260350" y="2555875"/>
            <a:ext cx="6326188" cy="1655763"/>
          </a:xfrm>
        </p:spPr>
        <p:txBody>
          <a:bodyPr/>
          <a:lstStyle/>
          <a:p>
            <a:pPr eaLnBrk="1" hangingPunct="1">
              <a:lnSpc>
                <a:spcPct val="90000"/>
              </a:lnSpc>
              <a:buFontTx/>
              <a:buNone/>
            </a:pPr>
            <a:r>
              <a:rPr lang="ru-RU" sz="1200" b="1" dirty="0" smtClean="0"/>
              <a:t>Цель программы</a:t>
            </a:r>
            <a:r>
              <a:rPr lang="ru-RU" sz="1200" dirty="0" smtClean="0"/>
              <a:t>: реализация социальной политики в отношении детей и семей с несовершеннолетними детьми, создание условий для улучшения качества жизни, повышение социальной защищенности граждан старшего поколения и инвалидов, улучшение жилищных условий граждан, увеличение доступности жилья для населения района, социальная поддержка граждан при оплате жилого помещения и коммунальных услуг, предотвращение роста напряженности на рынке труда </a:t>
            </a:r>
            <a:r>
              <a:rPr lang="ru-RU" sz="1200" dirty="0" err="1" smtClean="0"/>
              <a:t>Балезинского</a:t>
            </a:r>
            <a:r>
              <a:rPr lang="ru-RU" sz="1200" dirty="0" smtClean="0"/>
              <a:t> района</a:t>
            </a:r>
            <a:r>
              <a:rPr lang="ru-RU" sz="1400" dirty="0" smtClean="0"/>
              <a:t>.</a:t>
            </a:r>
          </a:p>
          <a:p>
            <a:pPr eaLnBrk="1" hangingPunct="1">
              <a:lnSpc>
                <a:spcPct val="90000"/>
              </a:lnSpc>
              <a:buFontTx/>
              <a:buNone/>
            </a:pPr>
            <a:endParaRPr lang="ru-RU" sz="1200" dirty="0" smtClean="0"/>
          </a:p>
        </p:txBody>
      </p:sp>
      <p:pic>
        <p:nvPicPr>
          <p:cNvPr id="28676" name="Picture 4" descr="2(44)"/>
          <p:cNvPicPr>
            <a:picLocks noChangeAspect="1" noChangeArrowheads="1"/>
          </p:cNvPicPr>
          <p:nvPr/>
        </p:nvPicPr>
        <p:blipFill>
          <a:blip r:embed="rId2" cstate="print"/>
          <a:srcRect/>
          <a:stretch>
            <a:fillRect/>
          </a:stretch>
        </p:blipFill>
        <p:spPr bwMode="auto">
          <a:xfrm>
            <a:off x="404813" y="684213"/>
            <a:ext cx="2592387" cy="1871662"/>
          </a:xfrm>
          <a:prstGeom prst="rect">
            <a:avLst/>
          </a:prstGeom>
          <a:noFill/>
          <a:ln w="9525">
            <a:noFill/>
            <a:miter lim="800000"/>
            <a:headEnd/>
            <a:tailEnd/>
          </a:ln>
        </p:spPr>
      </p:pic>
      <p:pic>
        <p:nvPicPr>
          <p:cNvPr id="28677" name="Picture 5" descr="106282_91132_400_0"/>
          <p:cNvPicPr>
            <a:picLocks noChangeAspect="1" noChangeArrowheads="1"/>
          </p:cNvPicPr>
          <p:nvPr/>
        </p:nvPicPr>
        <p:blipFill>
          <a:blip r:embed="rId3" cstate="print"/>
          <a:srcRect/>
          <a:stretch>
            <a:fillRect/>
          </a:stretch>
        </p:blipFill>
        <p:spPr bwMode="auto">
          <a:xfrm>
            <a:off x="3644900" y="684213"/>
            <a:ext cx="2592388" cy="1871662"/>
          </a:xfrm>
          <a:prstGeom prst="rect">
            <a:avLst/>
          </a:prstGeom>
          <a:noFill/>
          <a:ln w="9525">
            <a:noFill/>
            <a:miter lim="800000"/>
            <a:headEnd/>
            <a:tailEnd/>
          </a:ln>
        </p:spPr>
      </p:pic>
      <p:graphicFrame>
        <p:nvGraphicFramePr>
          <p:cNvPr id="301172" name="Group 116"/>
          <p:cNvGraphicFramePr>
            <a:graphicFrameLocks noGrp="1"/>
          </p:cNvGraphicFramePr>
          <p:nvPr>
            <p:ph sz="half" idx="2"/>
          </p:nvPr>
        </p:nvGraphicFramePr>
        <p:xfrm>
          <a:off x="285728" y="5429255"/>
          <a:ext cx="6311922" cy="3571901"/>
        </p:xfrm>
        <a:graphic>
          <a:graphicData uri="http://schemas.openxmlformats.org/drawingml/2006/table">
            <a:tbl>
              <a:tblPr/>
              <a:tblGrid>
                <a:gridCol w="3643338"/>
                <a:gridCol w="642942"/>
                <a:gridCol w="642942"/>
                <a:gridCol w="714380"/>
                <a:gridCol w="668320"/>
              </a:tblGrid>
              <a:tr h="52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Число зарегистрированных многодетных семей, единиц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детей-сирот и детей, оставшихся без попечения родителей, переданных в отчетном году на воспитание в семью,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граждан, получивших социальную услугу в учреждениях социальной сферы,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4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семей, улучшивших жилищные условия, из числа малоимущих многодетных, единиц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семей, улучшивших жилищные условия, из числа ветеранов ВОВ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получателей субсидий на оплату жилого помещения и коммунальных услуг, из общего числа заявителей.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Уровень регистрируемой безработицы,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nvGraphicFramePr>
        <p:xfrm>
          <a:off x="428604" y="3857620"/>
          <a:ext cx="6286545" cy="1143008"/>
        </p:xfrm>
        <a:graphic>
          <a:graphicData uri="http://schemas.openxmlformats.org/drawingml/2006/table">
            <a:tbl>
              <a:tblPr firstRow="1" bandRow="1">
                <a:tableStyleId>{5940675A-B579-460E-94D1-54222C63F5DA}</a:tableStyleId>
              </a:tblPr>
              <a:tblGrid>
                <a:gridCol w="1300167"/>
                <a:gridCol w="1300167"/>
                <a:gridCol w="1300167"/>
                <a:gridCol w="1300167"/>
                <a:gridCol w="1085877"/>
              </a:tblGrid>
              <a:tr h="31173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831278">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23 783,8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26 559,4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26 965,5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30 588,8</a:t>
                      </a:r>
                    </a:p>
                  </a:txBody>
                  <a:tcPr/>
                </a:tc>
              </a:tr>
            </a:tbl>
          </a:graphicData>
        </a:graphic>
      </p:graphicFrame>
      <p:sp>
        <p:nvSpPr>
          <p:cNvPr id="8" name="Прямоугольник 7"/>
          <p:cNvSpPr/>
          <p:nvPr/>
        </p:nvSpPr>
        <p:spPr>
          <a:xfrm>
            <a:off x="357166" y="5000628"/>
            <a:ext cx="6357982"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flipV="1">
            <a:off x="620713" y="-2052638"/>
            <a:ext cx="5153025" cy="96838"/>
          </a:xfrm>
        </p:spPr>
        <p:txBody>
          <a:bodyPr/>
          <a:lstStyle/>
          <a:p>
            <a:pPr eaLnBrk="1" hangingPunct="1"/>
            <a:endParaRPr lang="ru-RU" sz="4000" smtClean="0"/>
          </a:p>
        </p:txBody>
      </p:sp>
      <p:sp>
        <p:nvSpPr>
          <p:cNvPr id="6147" name="Rectangle 3"/>
          <p:cNvSpPr>
            <a:spLocks noGrp="1" noChangeArrowheads="1"/>
          </p:cNvSpPr>
          <p:nvPr>
            <p:ph type="body" idx="1"/>
          </p:nvPr>
        </p:nvSpPr>
        <p:spPr>
          <a:xfrm>
            <a:off x="458788" y="252413"/>
            <a:ext cx="5772150" cy="8351837"/>
          </a:xfrm>
        </p:spPr>
        <p:txBody>
          <a:bodyPr/>
          <a:lstStyle/>
          <a:p>
            <a:pPr algn="just" eaLnBrk="1" hangingPunct="1"/>
            <a:r>
              <a:rPr lang="ru-RU" sz="1400" b="1" dirty="0" smtClean="0">
                <a:solidFill>
                  <a:srgbClr val="CC0000"/>
                </a:solidFill>
                <a:latin typeface="Times New Roman" pitchFamily="18" charset="0"/>
              </a:rPr>
              <a:t>Муниципальная программа</a:t>
            </a:r>
            <a:r>
              <a:rPr lang="ru-RU" sz="1400" dirty="0" smtClean="0">
                <a:latin typeface="Times New Roman" pitchFamily="18" charset="0"/>
              </a:rPr>
              <a:t> – документ муниципального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a:t>
            </a:r>
          </a:p>
          <a:p>
            <a:pPr algn="just" eaLnBrk="1" hangingPunct="1"/>
            <a:r>
              <a:rPr lang="ru-RU" sz="1400" b="1" dirty="0" smtClean="0">
                <a:solidFill>
                  <a:srgbClr val="CC0000"/>
                </a:solidFill>
                <a:latin typeface="Times New Roman" pitchFamily="18" charset="0"/>
              </a:rPr>
              <a:t>Муниципальные услуги (работы)</a:t>
            </a:r>
            <a:r>
              <a:rPr lang="ru-RU" sz="1400" dirty="0" smtClean="0">
                <a:latin typeface="Times New Roman" pitchFamily="18" charset="0"/>
              </a:rPr>
              <a:t> – услуги (работы),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p>
          <a:p>
            <a:pPr algn="just" eaLnBrk="1" hangingPunct="1"/>
            <a:r>
              <a:rPr lang="ru-RU" sz="1400" b="1" dirty="0" smtClean="0">
                <a:solidFill>
                  <a:srgbClr val="CC0000"/>
                </a:solidFill>
                <a:latin typeface="Times New Roman" pitchFamily="18" charset="0"/>
              </a:rPr>
              <a:t>Муниципальный долг</a:t>
            </a:r>
            <a:r>
              <a:rPr lang="ru-RU" sz="1400" dirty="0" smtClean="0">
                <a:latin typeface="Times New Roman" pitchFamily="18" charset="0"/>
              </a:rPr>
              <a:t> – обязательства, возникающие из муниципальных заимствований (кредиты),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принятые на себя муниципальным образованием.</a:t>
            </a:r>
          </a:p>
          <a:p>
            <a:pPr algn="just" eaLnBrk="1" hangingPunct="1"/>
            <a:r>
              <a:rPr lang="ru-RU" sz="1400" b="1" dirty="0" smtClean="0">
                <a:solidFill>
                  <a:srgbClr val="CC0000"/>
                </a:solidFill>
                <a:latin typeface="Times New Roman" pitchFamily="18" charset="0"/>
              </a:rPr>
              <a:t>Доходы бюджета</a:t>
            </a:r>
            <a:r>
              <a:rPr lang="ru-RU" sz="1400" dirty="0" smtClean="0">
                <a:latin typeface="Times New Roman" pitchFamily="18" charset="0"/>
              </a:rPr>
              <a:t> – поступающие от населения, организаций, учреждений в бюджет денежные средства в виде: налогов, неналоговых поступлений (доходы от продажи имущества, штрафы и т.п.), безвозмездных поступлений. Не включаются в состав доходов кредиты, доходы от выпуска ценных бумаг, полученные органами местного самоуправления.</a:t>
            </a:r>
          </a:p>
          <a:p>
            <a:pPr algn="just" eaLnBrk="1" hangingPunct="1"/>
            <a:r>
              <a:rPr lang="ru-RU" sz="1400" b="1" dirty="0" smtClean="0">
                <a:solidFill>
                  <a:srgbClr val="CC0000"/>
                </a:solidFill>
                <a:latin typeface="Times New Roman" pitchFamily="18" charset="0"/>
              </a:rPr>
              <a:t>Расходы бюджета</a:t>
            </a:r>
            <a:r>
              <a:rPr lang="ru-RU" sz="1400" dirty="0" smtClean="0">
                <a:latin typeface="Times New Roman" pitchFamily="18" charset="0"/>
              </a:rPr>
              <a:t> – выплачиваемые из бюджета денежные средства.</a:t>
            </a:r>
          </a:p>
          <a:p>
            <a:pPr algn="just" eaLnBrk="1" hangingPunct="1"/>
            <a:r>
              <a:rPr lang="ru-RU" sz="1400" b="1" dirty="0" smtClean="0">
                <a:solidFill>
                  <a:srgbClr val="CC0000"/>
                </a:solidFill>
                <a:latin typeface="Times New Roman" pitchFamily="18" charset="0"/>
              </a:rPr>
              <a:t>Дефицит бюджета</a:t>
            </a:r>
            <a:r>
              <a:rPr lang="ru-RU" sz="1400" dirty="0" smtClean="0">
                <a:latin typeface="Times New Roman" pitchFamily="18" charset="0"/>
              </a:rPr>
              <a:t> – превышение расходов бюджета над его доходами.</a:t>
            </a:r>
          </a:p>
          <a:p>
            <a:pPr algn="just" eaLnBrk="1" hangingPunct="1"/>
            <a:r>
              <a:rPr lang="ru-RU" sz="1400" b="1" dirty="0" err="1" smtClean="0">
                <a:solidFill>
                  <a:srgbClr val="CC0000"/>
                </a:solidFill>
                <a:latin typeface="Times New Roman" pitchFamily="18" charset="0"/>
              </a:rPr>
              <a:t>Профицит</a:t>
            </a:r>
            <a:r>
              <a:rPr lang="ru-RU" sz="1400" b="1" dirty="0" smtClean="0">
                <a:solidFill>
                  <a:srgbClr val="CC0000"/>
                </a:solidFill>
                <a:latin typeface="Times New Roman" pitchFamily="18" charset="0"/>
              </a:rPr>
              <a:t> бюджета</a:t>
            </a:r>
            <a:r>
              <a:rPr lang="ru-RU" sz="1400" dirty="0" smtClean="0">
                <a:latin typeface="Times New Roman" pitchFamily="18" charset="0"/>
              </a:rPr>
              <a:t> – превышение доходов бюджета над его расходами.</a:t>
            </a:r>
          </a:p>
          <a:p>
            <a:pPr algn="just" eaLnBrk="1" hangingPunct="1"/>
            <a:r>
              <a:rPr lang="ru-RU" sz="1400" b="1" dirty="0" smtClean="0">
                <a:solidFill>
                  <a:srgbClr val="CC0000"/>
                </a:solidFill>
                <a:latin typeface="Times New Roman" pitchFamily="18" charset="0"/>
              </a:rPr>
              <a:t>Межбюджетные отношения</a:t>
            </a:r>
            <a:r>
              <a:rPr lang="ru-RU" sz="1400" dirty="0" smtClean="0">
                <a:latin typeface="Times New Roman" pitchFamily="18"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28" y="142844"/>
            <a:ext cx="6172200" cy="428628"/>
          </a:xfrm>
        </p:spPr>
        <p:txBody>
          <a:bodyPr/>
          <a:lstStyle/>
          <a:p>
            <a:pPr eaLnBrk="1" hangingPunct="1"/>
            <a:r>
              <a:rPr lang="ru-RU" sz="1200" b="1" dirty="0" smtClean="0"/>
              <a:t>Меры социальной поддержки за счет бюджета МО «</a:t>
            </a:r>
            <a:r>
              <a:rPr lang="ru-RU" sz="1200" b="1" dirty="0" err="1" smtClean="0"/>
              <a:t>Балезинский</a:t>
            </a:r>
            <a:r>
              <a:rPr lang="ru-RU" sz="1200" b="1" dirty="0" smtClean="0"/>
              <a:t> район» на 2021 год</a:t>
            </a:r>
          </a:p>
        </p:txBody>
      </p:sp>
      <p:sp>
        <p:nvSpPr>
          <p:cNvPr id="29699" name="Rectangle 3"/>
          <p:cNvSpPr>
            <a:spLocks noGrp="1" noChangeArrowheads="1"/>
          </p:cNvSpPr>
          <p:nvPr>
            <p:ph type="body" sz="half" idx="1"/>
          </p:nvPr>
        </p:nvSpPr>
        <p:spPr>
          <a:xfrm>
            <a:off x="342900" y="2143108"/>
            <a:ext cx="5822950" cy="285753"/>
          </a:xfrm>
        </p:spPr>
        <p:txBody>
          <a:bodyPr/>
          <a:lstStyle/>
          <a:p>
            <a:pPr algn="ctr" eaLnBrk="1" hangingPunct="1">
              <a:lnSpc>
                <a:spcPct val="90000"/>
              </a:lnSpc>
              <a:buFontTx/>
              <a:buNone/>
            </a:pPr>
            <a:r>
              <a:rPr lang="ru-RU" sz="1200" b="1" u="sng" dirty="0" smtClean="0"/>
              <a:t> </a:t>
            </a:r>
          </a:p>
        </p:txBody>
      </p:sp>
      <p:pic>
        <p:nvPicPr>
          <p:cNvPr id="29700" name="Picture 4" descr="dementia-hands"/>
          <p:cNvPicPr>
            <a:picLocks noChangeAspect="1" noChangeArrowheads="1"/>
          </p:cNvPicPr>
          <p:nvPr/>
        </p:nvPicPr>
        <p:blipFill>
          <a:blip r:embed="rId2" cstate="print"/>
          <a:srcRect/>
          <a:stretch>
            <a:fillRect/>
          </a:stretch>
        </p:blipFill>
        <p:spPr bwMode="auto">
          <a:xfrm>
            <a:off x="642918" y="428596"/>
            <a:ext cx="2211406" cy="1601772"/>
          </a:xfrm>
          <a:prstGeom prst="rect">
            <a:avLst/>
          </a:prstGeom>
          <a:noFill/>
          <a:ln w="9525">
            <a:noFill/>
            <a:miter lim="800000"/>
            <a:headEnd/>
            <a:tailEnd/>
          </a:ln>
        </p:spPr>
      </p:pic>
      <p:pic>
        <p:nvPicPr>
          <p:cNvPr id="29701" name="Picture 5" descr="portrait"/>
          <p:cNvPicPr>
            <a:picLocks noChangeAspect="1" noChangeArrowheads="1"/>
          </p:cNvPicPr>
          <p:nvPr/>
        </p:nvPicPr>
        <p:blipFill>
          <a:blip r:embed="rId3" cstate="print"/>
          <a:srcRect/>
          <a:stretch>
            <a:fillRect/>
          </a:stretch>
        </p:blipFill>
        <p:spPr bwMode="auto">
          <a:xfrm>
            <a:off x="3929066" y="428596"/>
            <a:ext cx="2092322" cy="1458896"/>
          </a:xfrm>
          <a:prstGeom prst="rect">
            <a:avLst/>
          </a:prstGeom>
          <a:noFill/>
          <a:ln w="9525">
            <a:noFill/>
            <a:miter lim="800000"/>
            <a:headEnd/>
            <a:tailEnd/>
          </a:ln>
        </p:spPr>
      </p:pic>
      <p:graphicFrame>
        <p:nvGraphicFramePr>
          <p:cNvPr id="303314" name="Group 210"/>
          <p:cNvGraphicFramePr>
            <a:graphicFrameLocks noGrp="1"/>
          </p:cNvGraphicFramePr>
          <p:nvPr>
            <p:ph sz="half" idx="2"/>
          </p:nvPr>
        </p:nvGraphicFramePr>
        <p:xfrm>
          <a:off x="142852" y="2428860"/>
          <a:ext cx="6715148" cy="6459948"/>
        </p:xfrm>
        <a:graphic>
          <a:graphicData uri="http://schemas.openxmlformats.org/drawingml/2006/table">
            <a:tbl>
              <a:tblPr/>
              <a:tblGrid>
                <a:gridCol w="2971290"/>
                <a:gridCol w="2409120"/>
                <a:gridCol w="543217"/>
                <a:gridCol w="791521"/>
              </a:tblGrid>
              <a:tr h="800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Размер выплат в руб.</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Сумма на </a:t>
                      </a:r>
                      <a:r>
                        <a:rPr kumimoji="0" lang="ru-RU" sz="1200" b="1" i="0" u="none" strike="noStrike" cap="none" normalizeH="0" baseline="0" dirty="0" smtClean="0">
                          <a:ln>
                            <a:noFill/>
                          </a:ln>
                          <a:solidFill>
                            <a:schemeClr val="tx1"/>
                          </a:solidFill>
                          <a:effectLst/>
                          <a:latin typeface="Arial" charset="0"/>
                        </a:rPr>
                        <a:t>2021 </a:t>
                      </a:r>
                      <a:r>
                        <a:rPr kumimoji="0" lang="ru-RU" sz="1200" b="1" i="0" u="none" strike="noStrike" cap="none" normalizeH="0" baseline="0" dirty="0" smtClean="0">
                          <a:ln>
                            <a:noFill/>
                          </a:ln>
                          <a:solidFill>
                            <a:schemeClr val="tx1"/>
                          </a:solidFill>
                          <a:effectLst/>
                          <a:latin typeface="Arial" charset="0"/>
                        </a:rPr>
                        <a:t>год, тыс.</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руб.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Компенсация части платы за присмотр и уход за детьми в образовательных организациях, реализующих программу дошкольного образования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Возмещение расходов по факту: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20% на первого ребенка,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50% на второго ребенка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70% на третьего ребенка</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328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1 665,2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8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Расходы по предоставлению мер социальной поддержки по освобождению родителей (законных представителей), если один или оба из которых являются инвалидами первой или второй группы и не имеют других доходов, кроме пенсии, от платы за присмотр и уход за детьми в образовательных организациях, реализующих программу дошкольного образования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(в 2020 году плата составляет 1300 руб.в месяц)</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чел.</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социальной поддержки многодетным семьям</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Бесплатное питание в школе исходя из 60,0 рублей в день на 1 ребенка;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Бесплатный проезд учащихся образовательных  школ в автобусах пригородных и внутрирайонных линий  410 рублей в месяц и 910 рублей в месяц для студентов</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570 чел.</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612 уч-ся школ48 студентов</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12276,0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2 160,0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256" name="Group 80"/>
          <p:cNvGraphicFramePr>
            <a:graphicFrameLocks noGrp="1"/>
          </p:cNvGraphicFramePr>
          <p:nvPr>
            <p:ph/>
          </p:nvPr>
        </p:nvGraphicFramePr>
        <p:xfrm>
          <a:off x="116632" y="142845"/>
          <a:ext cx="6624736" cy="8893651"/>
        </p:xfrm>
        <a:graphic>
          <a:graphicData uri="http://schemas.openxmlformats.org/drawingml/2006/table">
            <a:tbl>
              <a:tblPr/>
              <a:tblGrid>
                <a:gridCol w="2930696"/>
                <a:gridCol w="2145214"/>
                <a:gridCol w="690082"/>
                <a:gridCol w="858744"/>
              </a:tblGrid>
              <a:tr h="785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Размер выплат в руб.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Сумма на </a:t>
                      </a:r>
                      <a:r>
                        <a:rPr kumimoji="0" lang="ru-RU" sz="1200" b="1" i="0" u="none" strike="noStrike" cap="none" normalizeH="0" baseline="0" dirty="0" smtClean="0">
                          <a:ln>
                            <a:noFill/>
                          </a:ln>
                          <a:solidFill>
                            <a:schemeClr val="tx1"/>
                          </a:solidFill>
                          <a:effectLst/>
                          <a:latin typeface="Arial" charset="0"/>
                        </a:rPr>
                        <a:t>2021 </a:t>
                      </a:r>
                      <a:r>
                        <a:rPr kumimoji="0" lang="ru-RU" sz="1200" b="1" i="0" u="none" strike="noStrike" cap="none" normalizeH="0" baseline="0" dirty="0" smtClean="0">
                          <a:ln>
                            <a:noFill/>
                          </a:ln>
                          <a:solidFill>
                            <a:schemeClr val="tx1"/>
                          </a:solidFill>
                          <a:effectLst/>
                          <a:latin typeface="Arial" charset="0"/>
                        </a:rPr>
                        <a:t>год, </a:t>
                      </a:r>
                      <a:r>
                        <a:rPr kumimoji="0" lang="ru-RU" sz="1200" b="1" i="0" u="none" strike="noStrike" cap="none" normalizeH="0" baseline="0" dirty="0" err="1" smtClean="0">
                          <a:ln>
                            <a:noFill/>
                          </a:ln>
                          <a:solidFill>
                            <a:schemeClr val="tx1"/>
                          </a:solidFill>
                          <a:effectLst/>
                          <a:latin typeface="Arial" charset="0"/>
                        </a:rPr>
                        <a:t>тыс.руб</a:t>
                      </a:r>
                      <a:r>
                        <a:rPr kumimoji="0" lang="ru-RU" sz="1200" b="1" i="0" u="none" strike="noStrike" cap="none" normalizeH="0" baseline="0" dirty="0" smtClean="0">
                          <a:ln>
                            <a:noFill/>
                          </a:ln>
                          <a:solidFill>
                            <a:schemeClr val="tx1"/>
                          </a:solidFill>
                          <a:effectLst/>
                          <a:latin typeface="Arial"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8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безвозмездных субсидий многодетным семьям на улучшение жилищных условий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Возмещение фактических расходов</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1 семья</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446,3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1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Выплаты приемной семье и выплаты семьям опекунов на содержание подопечных детей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На 1 ребенка до 6 лет – 7126 руб. в месяц;</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На 1 ребенка от 6 лет – 7308 руб. в месяц;</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Компенсация приемной семье за книгоиздательскую продукцию и </a:t>
                      </a:r>
                      <a:r>
                        <a:rPr kumimoji="0" lang="ru-RU" sz="1200" b="0" i="0" u="none" strike="noStrike" cap="none" normalizeH="0" baseline="0" dirty="0" err="1" smtClean="0">
                          <a:ln>
                            <a:noFill/>
                          </a:ln>
                          <a:solidFill>
                            <a:schemeClr val="tx1"/>
                          </a:solidFill>
                          <a:effectLst/>
                          <a:latin typeface="Times New Roman" pitchFamily="18" charset="0"/>
                        </a:rPr>
                        <a:t>ком.услуги</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78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5 600,7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3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Выплата единовременных пособий при всех формах устройства детей, лишенных родительского попечения, в семью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20 101 рублей на 1 ребенка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301,5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Выплата денежных средств на содержание усыновленных (удочеренных) детей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10 000 рублей на 1 ребенка ежемесячно</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2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по присмотру и уходу за детьми-инвалидами, детьми-сиротами и детьми, оставшимися без попечения родителей, а также за детьми с туберкулезной интоксикацией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 1300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22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Реализация льгот гражданам, имеющим звание Почетный гражданин муниципального образования «</a:t>
                      </a:r>
                      <a:r>
                        <a:rPr kumimoji="0" lang="ru-RU" sz="1200" b="0" i="0" u="none" strike="noStrike" cap="none" normalizeH="0" baseline="0" dirty="0" err="1" smtClean="0">
                          <a:ln>
                            <a:noFill/>
                          </a:ln>
                          <a:solidFill>
                            <a:schemeClr val="tx1"/>
                          </a:solidFill>
                          <a:effectLst/>
                          <a:latin typeface="Times New Roman" pitchFamily="18" charset="0"/>
                        </a:rPr>
                        <a:t>Балезинский</a:t>
                      </a:r>
                      <a:r>
                        <a:rPr kumimoji="0" lang="ru-RU" sz="1200" b="0" i="0" u="none" strike="noStrike" cap="none" normalizeH="0" baseline="0" dirty="0" smtClean="0">
                          <a:ln>
                            <a:noFill/>
                          </a:ln>
                          <a:solidFill>
                            <a:schemeClr val="tx1"/>
                          </a:solidFill>
                          <a:effectLst/>
                          <a:latin typeface="Times New Roman" pitchFamily="18" charset="0"/>
                        </a:rPr>
                        <a:t>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1150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14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207,0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02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дополнительной социальной поддержки граждан  по оплате коммунальных услуг в виде частичной компенсации произведенных расходов за коммунальные услуги по отоплению и горячему водоснабжению</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Производится расчет исходя из текущего и индексированного   тарифов и нормативов</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271 семей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2 498,7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на обеспечение жилыми помещениями детей-сирот и детей, оставшихся без попечения родителей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Содержание специализированного жилого фонда 9104 руб. в месяц и закрепленного жилья для детей – 447 руб. за кв.м.</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жильем молодых семей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 порядке очередности</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1 013,6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366713"/>
            <a:ext cx="6172200" cy="1181100"/>
          </a:xfrm>
        </p:spPr>
        <p:txBody>
          <a:bodyPr/>
          <a:lstStyle/>
          <a:p>
            <a:pPr eaLnBrk="1" hangingPunct="1"/>
            <a:r>
              <a:rPr lang="ru-RU" sz="1400" b="1" dirty="0" smtClean="0">
                <a:latin typeface="Times New Roman" pitchFamily="18" charset="0"/>
              </a:rPr>
              <a:t>Муниципальная программа «Создание условий для устойчивого экономического развития»</a:t>
            </a:r>
            <a:br>
              <a:rPr lang="ru-RU" sz="1400" b="1" dirty="0" smtClean="0">
                <a:latin typeface="Times New Roman" pitchFamily="18" charset="0"/>
              </a:rPr>
            </a:br>
            <a:r>
              <a:rPr lang="ru-RU" sz="1400" b="1" dirty="0" smtClean="0">
                <a:latin typeface="Times New Roman" pitchFamily="18" charset="0"/>
              </a:rPr>
              <a:t/>
            </a:r>
            <a:br>
              <a:rPr lang="ru-RU" sz="1400" b="1" dirty="0" smtClean="0">
                <a:latin typeface="Times New Roman" pitchFamily="18" charset="0"/>
              </a:rPr>
            </a:br>
            <a:endParaRPr lang="ru-RU" sz="1400" b="1" dirty="0" smtClean="0">
              <a:latin typeface="Times New Roman" pitchFamily="18" charset="0"/>
            </a:endParaRPr>
          </a:p>
        </p:txBody>
      </p:sp>
      <p:sp>
        <p:nvSpPr>
          <p:cNvPr id="32771" name="Rectangle 3"/>
          <p:cNvSpPr>
            <a:spLocks noGrp="1" noChangeArrowheads="1"/>
          </p:cNvSpPr>
          <p:nvPr>
            <p:ph type="body" sz="half" idx="1"/>
          </p:nvPr>
        </p:nvSpPr>
        <p:spPr>
          <a:xfrm>
            <a:off x="428604" y="3428992"/>
            <a:ext cx="6110288" cy="1223963"/>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обеспечение устойчивого экономического развития района, повышение доходов и обеспечение занятости населения.</a:t>
            </a: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eaLnBrk="1" hangingPunct="1">
              <a:buFontTx/>
              <a:buNone/>
            </a:pPr>
            <a:endParaRPr lang="ru-RU" sz="1400" b="1" dirty="0" smtClean="0">
              <a:latin typeface="Times New Roman" pitchFamily="18" charset="0"/>
            </a:endParaRPr>
          </a:p>
          <a:p>
            <a:pPr eaLnBrk="1" hangingPunct="1">
              <a:buFontTx/>
              <a:buNone/>
            </a:pPr>
            <a:endParaRPr lang="ru-RU" sz="1200" dirty="0" smtClean="0">
              <a:latin typeface="Times New Roman" pitchFamily="18" charset="0"/>
            </a:endParaRPr>
          </a:p>
          <a:p>
            <a:pPr algn="ctr" eaLnBrk="1" hangingPunct="1">
              <a:buFontTx/>
              <a:buNone/>
            </a:pPr>
            <a:endParaRPr lang="ru-RU" sz="2800" dirty="0" smtClean="0">
              <a:latin typeface="Times New Roman" pitchFamily="18" charset="0"/>
            </a:endParaRPr>
          </a:p>
          <a:p>
            <a:pPr eaLnBrk="1" hangingPunct="1">
              <a:buFontTx/>
              <a:buNone/>
            </a:pPr>
            <a:endParaRPr lang="ru-RU" sz="2800" dirty="0" smtClean="0">
              <a:latin typeface="Times New Roman" pitchFamily="18" charset="0"/>
            </a:endParaRPr>
          </a:p>
        </p:txBody>
      </p:sp>
      <p:graphicFrame>
        <p:nvGraphicFramePr>
          <p:cNvPr id="310381" name="Group 109"/>
          <p:cNvGraphicFramePr>
            <a:graphicFrameLocks noGrp="1"/>
          </p:cNvGraphicFramePr>
          <p:nvPr>
            <p:ph sz="half" idx="2"/>
          </p:nvPr>
        </p:nvGraphicFramePr>
        <p:xfrm>
          <a:off x="214291" y="5643567"/>
          <a:ext cx="6429419" cy="2651527"/>
        </p:xfrm>
        <a:graphic>
          <a:graphicData uri="http://schemas.openxmlformats.org/drawingml/2006/table">
            <a:tbl>
              <a:tblPr/>
              <a:tblGrid>
                <a:gridCol w="3684112"/>
                <a:gridCol w="762585"/>
                <a:gridCol w="686327"/>
                <a:gridCol w="653453"/>
                <a:gridCol w="642942"/>
              </a:tblGrid>
              <a:tr h="5843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Индекс производства продукции сельского хозяйства в хозяйствах всех категорий (в сопоставимых ценах),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101,8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101,8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101,8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err="1" smtClean="0">
                          <a:ln>
                            <a:noFill/>
                          </a:ln>
                          <a:solidFill>
                            <a:schemeClr val="tx1"/>
                          </a:solidFill>
                          <a:effectLst/>
                          <a:latin typeface="Arial" charset="0"/>
                        </a:rPr>
                        <a:t>Валовый</a:t>
                      </a:r>
                      <a:r>
                        <a:rPr kumimoji="0" lang="ru-RU" sz="1000" b="0" i="0" u="none" strike="noStrike" cap="none" normalizeH="0" baseline="0" dirty="0" smtClean="0">
                          <a:ln>
                            <a:noFill/>
                          </a:ln>
                          <a:solidFill>
                            <a:schemeClr val="tx1"/>
                          </a:solidFill>
                          <a:effectLst/>
                          <a:latin typeface="Arial" charset="0"/>
                        </a:rPr>
                        <a:t> сбор зерна в весе после доработки, т.</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18 150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21 190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22 000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22 500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Валовое производство молока, т.</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53 324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54 950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56 631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57 420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прибыльных сельскохозяйственных организаций в общем их </a:t>
                      </a:r>
                      <a:r>
                        <a:rPr kumimoji="0" lang="ru-RU" sz="1000" b="0" i="0" u="none" strike="noStrike" cap="none" normalizeH="0" baseline="0" dirty="0" err="1" smtClean="0">
                          <a:ln>
                            <a:noFill/>
                          </a:ln>
                          <a:solidFill>
                            <a:schemeClr val="tx1"/>
                          </a:solidFill>
                          <a:effectLst/>
                          <a:latin typeface="Arial" charset="0"/>
                        </a:rPr>
                        <a:t>числе,%</a:t>
                      </a:r>
                      <a:endParaRPr kumimoji="0" lang="ru-RU" sz="1000" b="0" i="0" u="none" strike="noStrike" cap="none" normalizeH="0" baseline="0" dirty="0" smtClean="0">
                        <a:ln>
                          <a:noFill/>
                        </a:ln>
                        <a:solidFill>
                          <a:schemeClr val="tx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94,0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Общая посевная площадь, га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56 650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56 650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56 650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56 650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Удой молока на одну фуражную корову, кг.</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6 050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6 250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6 450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6 600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839" name="Picture 111" descr="depositphotos_4757730-stock-photo-couple-shopping-in-supermarket"/>
          <p:cNvPicPr>
            <a:picLocks noChangeAspect="1" noChangeArrowheads="1"/>
          </p:cNvPicPr>
          <p:nvPr/>
        </p:nvPicPr>
        <p:blipFill>
          <a:blip r:embed="rId2" cstate="print"/>
          <a:srcRect/>
          <a:stretch>
            <a:fillRect/>
          </a:stretch>
        </p:blipFill>
        <p:spPr bwMode="auto">
          <a:xfrm>
            <a:off x="3357562" y="1042988"/>
            <a:ext cx="3238501" cy="1979612"/>
          </a:xfrm>
          <a:prstGeom prst="rect">
            <a:avLst/>
          </a:prstGeom>
          <a:noFill/>
          <a:ln w="9525">
            <a:noFill/>
            <a:miter lim="800000"/>
            <a:headEnd/>
            <a:tailEnd/>
          </a:ln>
        </p:spPr>
      </p:pic>
      <p:pic>
        <p:nvPicPr>
          <p:cNvPr id="1026" name="Picture 2" descr="C:\Users\User\Desktop\рисунки бюджет для граждан 2019\20180620_093612.jpg"/>
          <p:cNvPicPr>
            <a:picLocks noChangeAspect="1" noChangeArrowheads="1"/>
          </p:cNvPicPr>
          <p:nvPr/>
        </p:nvPicPr>
        <p:blipFill>
          <a:blip r:embed="rId3" cstate="print"/>
          <a:srcRect/>
          <a:stretch>
            <a:fillRect/>
          </a:stretch>
        </p:blipFill>
        <p:spPr bwMode="auto">
          <a:xfrm>
            <a:off x="142852" y="1000100"/>
            <a:ext cx="3214710" cy="2357454"/>
          </a:xfrm>
          <a:prstGeom prst="rect">
            <a:avLst/>
          </a:prstGeom>
          <a:noFill/>
        </p:spPr>
      </p:pic>
      <p:graphicFrame>
        <p:nvGraphicFramePr>
          <p:cNvPr id="7" name="Таблица 6"/>
          <p:cNvGraphicFramePr>
            <a:graphicFrameLocks noGrp="1"/>
          </p:cNvGraphicFramePr>
          <p:nvPr/>
        </p:nvGraphicFramePr>
        <p:xfrm>
          <a:off x="214293" y="4000496"/>
          <a:ext cx="6500855" cy="1005840"/>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25328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67541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188,0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p>
                  </a:txBody>
                  <a:tcPr/>
                </a:tc>
              </a:tr>
            </a:tbl>
          </a:graphicData>
        </a:graphic>
      </p:graphicFrame>
      <p:sp>
        <p:nvSpPr>
          <p:cNvPr id="8" name="Прямоугольник 7"/>
          <p:cNvSpPr/>
          <p:nvPr/>
        </p:nvSpPr>
        <p:spPr>
          <a:xfrm rot="10800000" flipV="1">
            <a:off x="428604" y="5174245"/>
            <a:ext cx="642939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95" name="Group 75"/>
          <p:cNvGraphicFramePr>
            <a:graphicFrameLocks noGrp="1"/>
          </p:cNvGraphicFramePr>
          <p:nvPr>
            <p:ph/>
          </p:nvPr>
        </p:nvGraphicFramePr>
        <p:xfrm>
          <a:off x="332656" y="265202"/>
          <a:ext cx="6086496" cy="4567412"/>
        </p:xfrm>
        <a:graphic>
          <a:graphicData uri="http://schemas.openxmlformats.org/drawingml/2006/table">
            <a:tbl>
              <a:tblPr/>
              <a:tblGrid>
                <a:gridCol w="3228976"/>
                <a:gridCol w="714380"/>
                <a:gridCol w="714380"/>
                <a:gridCol w="714380"/>
                <a:gridCol w="714380"/>
              </a:tblGrid>
              <a:tr h="5524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Число субъектов малого и среднего предпринимательства в расчета на 10 тыс. человек населения,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159,37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176,96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 %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33,53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34,53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35,51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35,51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закупок для муниципальных нужд у субъектов малого предпринимательства, не менее %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Оборот розничной торговли, млн.руб.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1 058,2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1 146,3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1 187,0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1 130,5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Обеспеченность посадочными местами в предприятиях общественного питания общедоступной сети в расчете на 1000 чел. Населения, пос.мест/1000 чел.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Объем инвестиций в основной капитал на 1 жителя, тыс.рублей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7,785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8,545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8,69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Номинальная начисленная средняя заработная плата одного работника (в среднем за период), руб.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27 452.3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29 319,1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31 312,8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32 878,6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Рисунок 4" descr="depositphotos_1009451-Agriculture-landscape.jpg"/>
          <p:cNvPicPr>
            <a:picLocks noChangeAspect="1"/>
          </p:cNvPicPr>
          <p:nvPr/>
        </p:nvPicPr>
        <p:blipFill>
          <a:blip r:embed="rId2" cstate="print"/>
          <a:stretch>
            <a:fillRect/>
          </a:stretch>
        </p:blipFill>
        <p:spPr>
          <a:xfrm>
            <a:off x="1772816" y="5364088"/>
            <a:ext cx="3645024" cy="266429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179388"/>
            <a:ext cx="6172200" cy="1152525"/>
          </a:xfrm>
        </p:spPr>
        <p:txBody>
          <a:bodyPr/>
          <a:lstStyle/>
          <a:p>
            <a:pPr eaLnBrk="1" hangingPunct="1"/>
            <a:r>
              <a:rPr lang="ru-RU" sz="1400" b="1" dirty="0" smtClean="0">
                <a:latin typeface="Times New Roman" pitchFamily="18" charset="0"/>
              </a:rPr>
              <a:t>Муниципальная программа «Безопасность»</a:t>
            </a:r>
          </a:p>
        </p:txBody>
      </p:sp>
      <p:sp>
        <p:nvSpPr>
          <p:cNvPr id="34819" name="Rectangle 3"/>
          <p:cNvSpPr>
            <a:spLocks noGrp="1" noChangeArrowheads="1"/>
          </p:cNvSpPr>
          <p:nvPr>
            <p:ph type="body" sz="half" idx="1"/>
          </p:nvPr>
        </p:nvSpPr>
        <p:spPr>
          <a:xfrm>
            <a:off x="342900" y="3276600"/>
            <a:ext cx="6110288" cy="863600"/>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укрепление общественного порядка</a:t>
            </a:r>
            <a:r>
              <a:rPr lang="ru-RU" sz="1200" dirty="0" smtClean="0">
                <a:latin typeface="Times New Roman" pitchFamily="18" charset="0"/>
              </a:rPr>
              <a:t> </a:t>
            </a:r>
          </a:p>
          <a:p>
            <a:pPr eaLnBrk="1" hangingPunct="1">
              <a:buFontTx/>
              <a:buNone/>
            </a:pPr>
            <a:endParaRPr lang="ru-RU" sz="1200" dirty="0" smtClean="0">
              <a:latin typeface="Times New Roman" pitchFamily="18" charset="0"/>
            </a:endParaRPr>
          </a:p>
        </p:txBody>
      </p:sp>
      <p:graphicFrame>
        <p:nvGraphicFramePr>
          <p:cNvPr id="314464" name="Group 96"/>
          <p:cNvGraphicFramePr>
            <a:graphicFrameLocks noGrp="1"/>
          </p:cNvGraphicFramePr>
          <p:nvPr>
            <p:ph sz="half" idx="2"/>
          </p:nvPr>
        </p:nvGraphicFramePr>
        <p:xfrm>
          <a:off x="285728" y="5429256"/>
          <a:ext cx="6357983" cy="3500462"/>
        </p:xfrm>
        <a:graphic>
          <a:graphicData uri="http://schemas.openxmlformats.org/drawingml/2006/table">
            <a:tbl>
              <a:tblPr/>
              <a:tblGrid>
                <a:gridCol w="3429024"/>
                <a:gridCol w="785818"/>
                <a:gridCol w="785818"/>
                <a:gridCol w="714380"/>
                <a:gridCol w="642943"/>
              </a:tblGrid>
              <a:tr h="5147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Удельный вес созданных резервов финансовых и материальных ресурсов в целях ГО и для ликвидации ЧС от норм необходимого запаса,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25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Процент охвата населения, проживающего в </a:t>
                      </a:r>
                      <a:r>
                        <a:rPr kumimoji="0" lang="ru-RU" sz="1000" b="0" i="0" u="none" strike="noStrike" cap="none" normalizeH="0" baseline="0" dirty="0" err="1" smtClean="0">
                          <a:ln>
                            <a:noFill/>
                          </a:ln>
                          <a:solidFill>
                            <a:schemeClr val="tx1"/>
                          </a:solidFill>
                          <a:effectLst/>
                          <a:latin typeface="Arial" charset="0"/>
                        </a:rPr>
                        <a:t>Балезинском</a:t>
                      </a:r>
                      <a:r>
                        <a:rPr kumimoji="0" lang="ru-RU" sz="1000" b="0" i="0" u="none" strike="noStrike" cap="none" normalizeH="0" baseline="0" dirty="0" smtClean="0">
                          <a:ln>
                            <a:noFill/>
                          </a:ln>
                          <a:solidFill>
                            <a:schemeClr val="tx1"/>
                          </a:solidFill>
                          <a:effectLst/>
                          <a:latin typeface="Arial" charset="0"/>
                        </a:rPr>
                        <a:t> районе своевременным оповещением и информированием, в том числе с использованием специализированных технических средств оповещения и информирования населения, об угрозе возникновения или о возникновении ЧС,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Наличие созданной системы обеспечения вызовов экстренных служб по номеру «112» на базе ЕДДС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единиц</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Снижение количества зарегистрированных преступлений</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515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514</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513</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512</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70" name="Picture 78" descr="93bdca82bc787cc72c4475f29e3be29e"/>
          <p:cNvPicPr>
            <a:picLocks noChangeAspect="1" noChangeArrowheads="1"/>
          </p:cNvPicPr>
          <p:nvPr/>
        </p:nvPicPr>
        <p:blipFill>
          <a:blip r:embed="rId2" cstate="print"/>
          <a:srcRect/>
          <a:stretch>
            <a:fillRect/>
          </a:stretch>
        </p:blipFill>
        <p:spPr bwMode="auto">
          <a:xfrm>
            <a:off x="549275" y="1331913"/>
            <a:ext cx="2286000" cy="1714500"/>
          </a:xfrm>
          <a:prstGeom prst="rect">
            <a:avLst/>
          </a:prstGeom>
          <a:noFill/>
          <a:ln w="9525">
            <a:noFill/>
            <a:miter lim="800000"/>
            <a:headEnd/>
            <a:tailEnd/>
          </a:ln>
        </p:spPr>
      </p:pic>
      <p:pic>
        <p:nvPicPr>
          <p:cNvPr id="34871" name="Picture 79" descr="1552818"/>
          <p:cNvPicPr>
            <a:picLocks noChangeAspect="1" noChangeArrowheads="1"/>
          </p:cNvPicPr>
          <p:nvPr/>
        </p:nvPicPr>
        <p:blipFill>
          <a:blip r:embed="rId3" cstate="print"/>
          <a:srcRect/>
          <a:stretch>
            <a:fillRect/>
          </a:stretch>
        </p:blipFill>
        <p:spPr bwMode="auto">
          <a:xfrm>
            <a:off x="3141663" y="1187450"/>
            <a:ext cx="2952750" cy="1962150"/>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214293" y="3714744"/>
          <a:ext cx="6500855" cy="1288479"/>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311729">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a:t>
                      </a:r>
                    </a:p>
                    <a:p>
                      <a:pPr algn="ctr"/>
                      <a:r>
                        <a:rPr lang="ru-RU" sz="1200" dirty="0" smtClean="0">
                          <a:latin typeface="Times New Roman" pitchFamily="18" charset="0"/>
                          <a:cs typeface="Times New Roman" pitchFamily="18" charset="0"/>
                        </a:rPr>
                        <a:t>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831279">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2 513,6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2 409,0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2 406,8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2 473,9</a:t>
                      </a:r>
                    </a:p>
                  </a:txBody>
                  <a:tcPr/>
                </a:tc>
              </a:tr>
            </a:tbl>
          </a:graphicData>
        </a:graphic>
      </p:graphicFrame>
      <p:sp>
        <p:nvSpPr>
          <p:cNvPr id="8" name="Прямоугольник 7"/>
          <p:cNvSpPr/>
          <p:nvPr/>
        </p:nvSpPr>
        <p:spPr>
          <a:xfrm>
            <a:off x="214290" y="5072066"/>
            <a:ext cx="6500858" cy="492443"/>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a:p>
            <a:endParaRPr lang="ru-RU"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79" name="Group 63"/>
          <p:cNvGraphicFramePr>
            <a:graphicFrameLocks noGrp="1"/>
          </p:cNvGraphicFramePr>
          <p:nvPr>
            <p:ph/>
          </p:nvPr>
        </p:nvGraphicFramePr>
        <p:xfrm>
          <a:off x="342900" y="366713"/>
          <a:ext cx="6157934" cy="3129839"/>
        </p:xfrm>
        <a:graphic>
          <a:graphicData uri="http://schemas.openxmlformats.org/drawingml/2006/table">
            <a:tbl>
              <a:tblPr/>
              <a:tblGrid>
                <a:gridCol w="2871786"/>
                <a:gridCol w="857256"/>
                <a:gridCol w="857256"/>
                <a:gridCol w="785818"/>
                <a:gridCol w="785818"/>
              </a:tblGrid>
              <a:tr h="6049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7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мероприятий, направленных на профилактику совершения преступлений, ед.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Удельный вес взысканных штрафов к уровню наложенных штрафов административной комиссией,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7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мероприятий, направленных на формирование позитивного этнического самосознания и конструктивное межэтническое взаимодействие в молодежной среде, ед.</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23</a:t>
                      </a:r>
                      <a:endParaRPr kumimoji="0" lang="ru-RU" sz="10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84" name="Picture 64" descr="img13"/>
          <p:cNvPicPr>
            <a:picLocks noChangeAspect="1" noChangeArrowheads="1"/>
          </p:cNvPicPr>
          <p:nvPr/>
        </p:nvPicPr>
        <p:blipFill>
          <a:blip r:embed="rId2" cstate="print"/>
          <a:srcRect/>
          <a:stretch>
            <a:fillRect/>
          </a:stretch>
        </p:blipFill>
        <p:spPr bwMode="auto">
          <a:xfrm>
            <a:off x="188913" y="3635375"/>
            <a:ext cx="4032250" cy="2808288"/>
          </a:xfrm>
          <a:prstGeom prst="rect">
            <a:avLst/>
          </a:prstGeom>
          <a:noFill/>
          <a:ln w="9525">
            <a:noFill/>
            <a:miter lim="800000"/>
            <a:headEnd/>
            <a:tailEnd/>
          </a:ln>
        </p:spPr>
      </p:pic>
      <p:pic>
        <p:nvPicPr>
          <p:cNvPr id="35885" name="Picture 66" descr="img4 (1)"/>
          <p:cNvPicPr>
            <a:picLocks noChangeAspect="1" noChangeArrowheads="1"/>
          </p:cNvPicPr>
          <p:nvPr/>
        </p:nvPicPr>
        <p:blipFill>
          <a:blip r:embed="rId3" cstate="print"/>
          <a:srcRect/>
          <a:stretch>
            <a:fillRect/>
          </a:stretch>
        </p:blipFill>
        <p:spPr bwMode="auto">
          <a:xfrm>
            <a:off x="2492375" y="6443663"/>
            <a:ext cx="3744913" cy="242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ru-RU" sz="1400" b="1" dirty="0" smtClean="0">
                <a:latin typeface="Times New Roman" pitchFamily="18" charset="0"/>
              </a:rPr>
              <a:t>Муниципальная программа «Муниципальное хозяйство»</a:t>
            </a:r>
          </a:p>
        </p:txBody>
      </p:sp>
      <p:sp>
        <p:nvSpPr>
          <p:cNvPr id="36867" name="Rectangle 3"/>
          <p:cNvSpPr>
            <a:spLocks noGrp="1" noChangeArrowheads="1"/>
          </p:cNvSpPr>
          <p:nvPr>
            <p:ph type="body" sz="half" idx="1"/>
          </p:nvPr>
        </p:nvSpPr>
        <p:spPr>
          <a:xfrm>
            <a:off x="342900" y="3348038"/>
            <a:ext cx="6326188" cy="719137"/>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развитие муниципального хозяйства и территории в целях обеспечения комфортных условий проживания для граждан в настоящем и будущем.</a:t>
            </a:r>
          </a:p>
          <a:p>
            <a:pPr eaLnBrk="1" hangingPunct="1">
              <a:buFontTx/>
              <a:buNone/>
            </a:pPr>
            <a:endParaRPr lang="ru-RU" sz="1400"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p:txBody>
      </p:sp>
      <p:graphicFrame>
        <p:nvGraphicFramePr>
          <p:cNvPr id="318528" name="Group 64"/>
          <p:cNvGraphicFramePr>
            <a:graphicFrameLocks noGrp="1"/>
          </p:cNvGraphicFramePr>
          <p:nvPr>
            <p:ph sz="half" idx="2"/>
          </p:nvPr>
        </p:nvGraphicFramePr>
        <p:xfrm>
          <a:off x="285729" y="6126009"/>
          <a:ext cx="6286544" cy="2875148"/>
        </p:xfrm>
        <a:graphic>
          <a:graphicData uri="http://schemas.openxmlformats.org/drawingml/2006/table">
            <a:tbl>
              <a:tblPr/>
              <a:tblGrid>
                <a:gridCol w="2865607"/>
                <a:gridCol w="863368"/>
                <a:gridCol w="852523"/>
                <a:gridCol w="852523"/>
                <a:gridCol w="852523"/>
              </a:tblGrid>
              <a:tr h="4044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3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Общая площадь жилых помещений, приходящаяся в среднем на одного жителя, введенная в действие за отчетный год, кв.м.</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Площадь земельных участков, предоставленных для жилищного строительства, индивидуального строительства и комплексного освоения в целях жилищного строительства на 10 тыс.чел, га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района,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6910" name="Picture 52" descr="e56f89a48e7155960d8a1dd102dbb498"/>
          <p:cNvPicPr>
            <a:picLocks noChangeAspect="1" noChangeArrowheads="1"/>
          </p:cNvPicPr>
          <p:nvPr/>
        </p:nvPicPr>
        <p:blipFill>
          <a:blip r:embed="rId2" cstate="print"/>
          <a:srcRect/>
          <a:stretch>
            <a:fillRect/>
          </a:stretch>
        </p:blipFill>
        <p:spPr bwMode="auto">
          <a:xfrm>
            <a:off x="260350" y="1403350"/>
            <a:ext cx="3048000" cy="1816100"/>
          </a:xfrm>
          <a:prstGeom prst="rect">
            <a:avLst/>
          </a:prstGeom>
          <a:noFill/>
          <a:ln w="9525">
            <a:noFill/>
            <a:miter lim="800000"/>
            <a:headEnd/>
            <a:tailEnd/>
          </a:ln>
        </p:spPr>
      </p:pic>
      <p:pic>
        <p:nvPicPr>
          <p:cNvPr id="36911" name="Picture 53" descr="45452f037fdc37326c9878170b971830"/>
          <p:cNvPicPr>
            <a:picLocks noChangeAspect="1" noChangeArrowheads="1"/>
          </p:cNvPicPr>
          <p:nvPr/>
        </p:nvPicPr>
        <p:blipFill>
          <a:blip r:embed="rId3" cstate="print"/>
          <a:srcRect/>
          <a:stretch>
            <a:fillRect/>
          </a:stretch>
        </p:blipFill>
        <p:spPr bwMode="auto">
          <a:xfrm>
            <a:off x="3573463" y="1403350"/>
            <a:ext cx="2592387" cy="1944688"/>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142853" y="4286248"/>
          <a:ext cx="6572295" cy="1285884"/>
        </p:xfrm>
        <a:graphic>
          <a:graphicData uri="http://schemas.openxmlformats.org/drawingml/2006/table">
            <a:tbl>
              <a:tblPr firstRow="1" bandRow="1">
                <a:tableStyleId>{5940675A-B579-460E-94D1-54222C63F5DA}</a:tableStyleId>
              </a:tblPr>
              <a:tblGrid>
                <a:gridCol w="1359265"/>
                <a:gridCol w="1359265"/>
                <a:gridCol w="1359265"/>
                <a:gridCol w="1359265"/>
                <a:gridCol w="1135235"/>
              </a:tblGrid>
              <a:tr h="350695">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935189">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164 205,6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310 489,3</a:t>
                      </a:r>
                    </a:p>
                    <a:p>
                      <a:pPr algn="ct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256 896,9</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164 630,1</a:t>
                      </a:r>
                    </a:p>
                  </a:txBody>
                  <a:tcPr/>
                </a:tc>
              </a:tr>
            </a:tbl>
          </a:graphicData>
        </a:graphic>
      </p:graphicFrame>
      <p:sp>
        <p:nvSpPr>
          <p:cNvPr id="8" name="Прямоугольник 7"/>
          <p:cNvSpPr/>
          <p:nvPr/>
        </p:nvSpPr>
        <p:spPr>
          <a:xfrm>
            <a:off x="285728" y="5643570"/>
            <a:ext cx="6572272"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735" name="Group 223"/>
          <p:cNvGraphicFramePr>
            <a:graphicFrameLocks noGrp="1"/>
          </p:cNvGraphicFramePr>
          <p:nvPr>
            <p:ph/>
          </p:nvPr>
        </p:nvGraphicFramePr>
        <p:xfrm>
          <a:off x="342900" y="366713"/>
          <a:ext cx="6229372" cy="8678864"/>
        </p:xfrm>
        <a:graphic>
          <a:graphicData uri="http://schemas.openxmlformats.org/drawingml/2006/table">
            <a:tbl>
              <a:tblPr/>
              <a:tblGrid>
                <a:gridCol w="3086100"/>
                <a:gridCol w="785818"/>
                <a:gridCol w="785818"/>
                <a:gridCol w="785818"/>
                <a:gridCol w="785818"/>
              </a:tblGrid>
              <a:tr h="5222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капитально отремонтированных многоквартирных домов,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расселенных домов, признанных в установленном порядке аварийными,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Износ сетей теплоснабжения (магистральные сети),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холодного водоснабжения,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водоотведения (канализации),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обеспеченных централизованным водоснабжением, от общего количества потребителей,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(население и организации), пользующихся услугой по сбору твердых бытовых отходов от общего количества потребителей, %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Удельный вес проб воды, отбор которых произведен из водопроводной сети и которые не отвечают гигиеническим нормативам по санитарно-гигиеническим показателям,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ликвидированных в отчетном периоде несанкционированных свалок, ед.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протяженности сетей уличного освещения в общей протяженности улично-дорожной сети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6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работающих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на улично-дорожной сети в общем количестве установленных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очищенных от мусора территорий ( в т.ч. закрепленных и прилегающих) в период проведения весеннего и осеннего месячника по санитарной очистке территории района, от общей площади района,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695" name="Group 135"/>
          <p:cNvGraphicFramePr>
            <a:graphicFrameLocks noGrp="1"/>
          </p:cNvGraphicFramePr>
          <p:nvPr>
            <p:ph/>
          </p:nvPr>
        </p:nvGraphicFramePr>
        <p:xfrm>
          <a:off x="342900" y="366713"/>
          <a:ext cx="6157934" cy="3335338"/>
        </p:xfrm>
        <a:graphic>
          <a:graphicData uri="http://schemas.openxmlformats.org/drawingml/2006/table">
            <a:tbl>
              <a:tblPr/>
              <a:tblGrid>
                <a:gridCol w="2806348"/>
                <a:gridCol w="843910"/>
                <a:gridCol w="835892"/>
                <a:gridCol w="835892"/>
                <a:gridCol w="835892"/>
              </a:tblGrid>
              <a:tr h="4699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2019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населения, проживающего в населенных пунктах, не имеющих регулярного автобусного и (или) железнодорожного сообщения с административным центром муниципального района, в общей численности муниципального района,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Ввод в эксплуатацию автомобильных дорог общего пользования местного значения,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Капитальный ремонт и ремонт автомобильных дорог общего пользования местного значения, придомовых территорий общего пользования,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8956" name="Picture 136" descr="4e99512bf792d5414e88709d6af21d90"/>
          <p:cNvPicPr>
            <a:picLocks noChangeAspect="1" noChangeArrowheads="1"/>
          </p:cNvPicPr>
          <p:nvPr/>
        </p:nvPicPr>
        <p:blipFill>
          <a:blip r:embed="rId2" cstate="print"/>
          <a:srcRect/>
          <a:stretch>
            <a:fillRect/>
          </a:stretch>
        </p:blipFill>
        <p:spPr bwMode="auto">
          <a:xfrm>
            <a:off x="404813" y="3995738"/>
            <a:ext cx="2573337" cy="2016125"/>
          </a:xfrm>
          <a:prstGeom prst="rect">
            <a:avLst/>
          </a:prstGeom>
          <a:noFill/>
          <a:ln w="9525">
            <a:noFill/>
            <a:miter lim="800000"/>
            <a:headEnd/>
            <a:tailEnd/>
          </a:ln>
        </p:spPr>
      </p:pic>
      <p:pic>
        <p:nvPicPr>
          <p:cNvPr id="38957" name="Picture 137" descr="e8a6b413c2ff6cebc48461414bcce79c"/>
          <p:cNvPicPr>
            <a:picLocks noChangeAspect="1" noChangeArrowheads="1"/>
          </p:cNvPicPr>
          <p:nvPr/>
        </p:nvPicPr>
        <p:blipFill>
          <a:blip r:embed="rId3" cstate="print"/>
          <a:srcRect/>
          <a:stretch>
            <a:fillRect/>
          </a:stretch>
        </p:blipFill>
        <p:spPr bwMode="auto">
          <a:xfrm>
            <a:off x="3143248" y="6072198"/>
            <a:ext cx="3048000" cy="207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60350" y="82383"/>
            <a:ext cx="6264275" cy="630942"/>
          </a:xfrm>
          <a:prstGeom prst="rect">
            <a:avLst/>
          </a:prstGeom>
          <a:noFill/>
          <a:ln w="9525">
            <a:noFill/>
            <a:miter lim="800000"/>
            <a:headEnd/>
            <a:tailEnd/>
          </a:ln>
        </p:spPr>
        <p:txBody>
          <a:bodyPr wrap="square" anchor="ctr">
            <a:spAutoFit/>
          </a:bodyPr>
          <a:lstStyle/>
          <a:p>
            <a:r>
              <a:rPr lang="ru-RU" sz="1200" b="1" dirty="0">
                <a:latin typeface="Arial" charset="0"/>
                <a:cs typeface="Times New Roman" pitchFamily="18" charset="0"/>
              </a:rPr>
              <a:t>Объем бюджетных ассигнований дорожного фонда </a:t>
            </a:r>
            <a:endParaRPr lang="ru-RU" sz="1200" dirty="0">
              <a:latin typeface="Arial" charset="0"/>
            </a:endParaRPr>
          </a:p>
          <a:p>
            <a:pPr eaLnBrk="0" hangingPunct="0"/>
            <a:r>
              <a:rPr lang="ru-RU" sz="1200" b="1" dirty="0">
                <a:latin typeface="Arial" charset="0"/>
                <a:cs typeface="Times New Roman" pitchFamily="18" charset="0"/>
              </a:rPr>
              <a:t>муниципального образования «</a:t>
            </a:r>
            <a:r>
              <a:rPr lang="ru-RU" sz="1200" b="1" dirty="0" err="1">
                <a:latin typeface="Arial" charset="0"/>
                <a:cs typeface="Times New Roman" pitchFamily="18" charset="0"/>
              </a:rPr>
              <a:t>Балезинский</a:t>
            </a:r>
            <a:r>
              <a:rPr lang="ru-RU" sz="1200" b="1" dirty="0">
                <a:latin typeface="Arial" charset="0"/>
                <a:cs typeface="Times New Roman" pitchFamily="18" charset="0"/>
              </a:rPr>
              <a:t> район» на </a:t>
            </a:r>
            <a:r>
              <a:rPr lang="ru-RU" sz="1200" b="1" dirty="0" smtClean="0">
                <a:latin typeface="Arial" charset="0"/>
                <a:cs typeface="Times New Roman" pitchFamily="18" charset="0"/>
              </a:rPr>
              <a:t>2021 </a:t>
            </a:r>
            <a:r>
              <a:rPr lang="ru-RU" sz="1200" b="1" dirty="0">
                <a:latin typeface="Arial" charset="0"/>
                <a:cs typeface="Times New Roman" pitchFamily="18" charset="0"/>
              </a:rPr>
              <a:t>год</a:t>
            </a:r>
            <a:endParaRPr lang="ru-RU" sz="1200" dirty="0">
              <a:latin typeface="Arial" charset="0"/>
            </a:endParaRPr>
          </a:p>
          <a:p>
            <a:pPr algn="r" eaLnBrk="0" hangingPunct="0"/>
            <a:r>
              <a:rPr lang="ru-RU" sz="1100" dirty="0">
                <a:latin typeface="Arial" charset="0"/>
                <a:cs typeface="Times New Roman" pitchFamily="18" charset="0"/>
              </a:rPr>
              <a:t>                                                                                                                         </a:t>
            </a:r>
            <a:endParaRPr lang="ru-RU" sz="1800" dirty="0">
              <a:latin typeface="Arial" charset="0"/>
            </a:endParaRPr>
          </a:p>
        </p:txBody>
      </p:sp>
      <p:graphicFrame>
        <p:nvGraphicFramePr>
          <p:cNvPr id="338276" name="Group 356"/>
          <p:cNvGraphicFramePr>
            <a:graphicFrameLocks noGrp="1"/>
          </p:cNvGraphicFramePr>
          <p:nvPr/>
        </p:nvGraphicFramePr>
        <p:xfrm>
          <a:off x="188640" y="611568"/>
          <a:ext cx="6481763" cy="8284216"/>
        </p:xfrm>
        <a:graphic>
          <a:graphicData uri="http://schemas.openxmlformats.org/drawingml/2006/table">
            <a:tbl>
              <a:tblPr/>
              <a:tblGrid>
                <a:gridCol w="5616575"/>
                <a:gridCol w="865188"/>
              </a:tblGrid>
              <a:tr h="465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Сумма (тыс.руб.)</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 Муниципальная программа «Муниципальное хозяйство </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152 945,8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1.1 Подпрограмма «Дорожное хозяйство и транспортное обслуживание населения»</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152 945,8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48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1.1.1 Мероприятие по проектированию, проведению работ по капитальному ремонту, ремонту автомобильных дорог общего пользования, мостов и иных транспортных инженерных сооружений: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152 945,8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3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капитальный ремонт, ремонт и содержание автомобильных дорог общего пользования местного значения </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27 896,0</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8929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предоставление иных межбюджетных трансфертов бюджетам муниципальных образований – сельских поселений Балезинского района на осуществление полномочий МО «Балезинский район» по решению вопросов дорожной деятельности в отношении автомобильных дорог местного значения в границах населенных пунктов поселения и обеспечение безопасности дорожного движения на них, включая создание и обеспечение функционирования парковок (парковочных мест), осуществление муниципального контроля за сохранностью автомобильных дорог местного значения в границах населенных пунктов поселения,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Российской Федерации, в том числе: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7 723,0</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«Андрейшурское»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644,0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«Большеварыжское»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215,5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«Верх-Люкинское»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377,1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«Воегуртское»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486,8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«Исаковское»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614,5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МО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Каменно-Задельское</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243,0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«Карсовайское»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991,6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МО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Кестымское</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575,0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«Киршонское»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173,4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«Кожильское»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972,6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«Люкское»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724,4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«Пыбьинское»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343,0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«Сергинское»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411,4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«Турецкое»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140,2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МО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Эркешевское</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234,0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«Юндинское»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576,6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3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осуществление иных мероприятий в отношении автомобильных дорог общего пользования местного значения</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4 100, 0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комплекс работ по содержанию автомобильных дорог , приобретение дорожной техники</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15 128,8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-приведение в нормативное состояние сельских автомобильных дорог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98 098,0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9275" y="-252413"/>
            <a:ext cx="5153025" cy="69850"/>
          </a:xfrm>
        </p:spPr>
        <p:txBody>
          <a:bodyPr/>
          <a:lstStyle/>
          <a:p>
            <a:pPr eaLnBrk="1" hangingPunct="1"/>
            <a:endParaRPr lang="ru-RU" sz="4000" smtClean="0"/>
          </a:p>
        </p:txBody>
      </p:sp>
      <p:sp>
        <p:nvSpPr>
          <p:cNvPr id="7171" name="Rectangle 3"/>
          <p:cNvSpPr>
            <a:spLocks noGrp="1" noChangeArrowheads="1"/>
          </p:cNvSpPr>
          <p:nvPr>
            <p:ph type="body" idx="1"/>
          </p:nvPr>
        </p:nvSpPr>
        <p:spPr>
          <a:xfrm>
            <a:off x="404813" y="323850"/>
            <a:ext cx="5772150" cy="8570913"/>
          </a:xfrm>
        </p:spPr>
        <p:txBody>
          <a:bodyPr/>
          <a:lstStyle/>
          <a:p>
            <a:pPr algn="just" eaLnBrk="1" hangingPunct="1"/>
            <a:r>
              <a:rPr lang="ru-RU" sz="1400" b="1" dirty="0" smtClean="0">
                <a:solidFill>
                  <a:srgbClr val="CC0000"/>
                </a:solidFill>
                <a:latin typeface="Times New Roman" pitchFamily="18" charset="0"/>
              </a:rPr>
              <a:t>Межбюджетные трансферты</a:t>
            </a:r>
            <a:r>
              <a:rPr lang="ru-RU" sz="1400" dirty="0" smtClean="0">
                <a:latin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Виды: </a:t>
            </a:r>
            <a:r>
              <a:rPr lang="ru-RU" sz="1400" b="1" dirty="0" smtClean="0">
                <a:latin typeface="Times New Roman" pitchFamily="18" charset="0"/>
              </a:rPr>
              <a:t>дотации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dotatio</a:t>
            </a:r>
            <a:r>
              <a:rPr lang="en-US" sz="1400" dirty="0" smtClean="0">
                <a:latin typeface="Times New Roman" pitchFamily="18" charset="0"/>
              </a:rPr>
              <a:t> – </a:t>
            </a:r>
            <a:r>
              <a:rPr lang="ru-RU" sz="1400" dirty="0" smtClean="0">
                <a:latin typeface="Times New Roman" pitchFamily="18" charset="0"/>
              </a:rPr>
              <a:t>дар, пожертвование) – межбюджетные трансферты, предоставляемые на безвозмездной и безвозвратной основе без установления направлений  и (или) условий их использования; </a:t>
            </a:r>
            <a:r>
              <a:rPr lang="ru-RU" sz="1400" b="1" dirty="0" smtClean="0">
                <a:latin typeface="Times New Roman" pitchFamily="18" charset="0"/>
              </a:rPr>
              <a:t>субсидии</a:t>
            </a:r>
            <a:r>
              <a:rPr lang="ru-RU" sz="1400" dirty="0" smtClean="0">
                <a:latin typeface="Times New Roman" pitchFamily="18" charset="0"/>
              </a:rPr>
              <a:t> –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subsidium</a:t>
            </a:r>
            <a:r>
              <a:rPr lang="en-US" sz="1400" dirty="0" smtClean="0">
                <a:latin typeface="Times New Roman" pitchFamily="18" charset="0"/>
              </a:rPr>
              <a:t> – </a:t>
            </a:r>
            <a:r>
              <a:rPr lang="ru-RU" sz="1400" dirty="0" smtClean="0">
                <a:latin typeface="Times New Roman" pitchFamily="18" charset="0"/>
              </a:rPr>
              <a:t>помощь, поддержка) межбюджетные трансферты, предоставляемые в целях </a:t>
            </a:r>
            <a:r>
              <a:rPr lang="ru-RU" sz="1400" dirty="0" err="1" smtClean="0">
                <a:latin typeface="Times New Roman" pitchFamily="18" charset="0"/>
              </a:rPr>
              <a:t>софинансирования</a:t>
            </a:r>
            <a:r>
              <a:rPr lang="ru-RU" sz="1400" dirty="0" smtClean="0">
                <a:latin typeface="Times New Roman" pitchFamily="18" charset="0"/>
              </a:rPr>
              <a:t> расходных обязательств того бюджета, которому они предоставляются; </a:t>
            </a:r>
            <a:r>
              <a:rPr lang="ru-RU" sz="1400" b="1" dirty="0" smtClean="0">
                <a:latin typeface="Times New Roman" pitchFamily="18" charset="0"/>
              </a:rPr>
              <a:t>субвенции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subvenire</a:t>
            </a:r>
            <a:r>
              <a:rPr lang="en-US" sz="1400" dirty="0" smtClean="0">
                <a:latin typeface="Times New Roman" pitchFamily="18" charset="0"/>
              </a:rPr>
              <a:t> – </a:t>
            </a:r>
            <a:r>
              <a:rPr lang="ru-RU" sz="1400" dirty="0" smtClean="0">
                <a:latin typeface="Times New Roman" pitchFamily="18" charset="0"/>
              </a:rPr>
              <a:t>«приходить на помощь») межбюджетные трансферты, предоставляемые в целях финансирования расходных обязательств того бюджета, которому они предоставляются, возникающих при передаче полномочий с того бюджета, из которого они предоставляются.</a:t>
            </a:r>
          </a:p>
          <a:p>
            <a:pPr algn="just" eaLnBrk="1" hangingPunct="1"/>
            <a:r>
              <a:rPr lang="ru-RU" sz="1400" b="1" dirty="0" smtClean="0">
                <a:solidFill>
                  <a:srgbClr val="CC0000"/>
                </a:solidFill>
                <a:latin typeface="Times New Roman" pitchFamily="18" charset="0"/>
              </a:rPr>
              <a:t>Финансовый орган муниципального образования</a:t>
            </a:r>
            <a:r>
              <a:rPr lang="ru-RU" sz="1400" dirty="0" smtClean="0">
                <a:latin typeface="Times New Roman" pitchFamily="18" charset="0"/>
              </a:rPr>
              <a:t> -  органы  местных администраций муниципальных образований, осуществляющие составление и организацию исполнения местных бюджетов.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42900" y="366713"/>
            <a:ext cx="6172200" cy="990577"/>
          </a:xfrm>
        </p:spPr>
        <p:txBody>
          <a:bodyPr/>
          <a:lstStyle/>
          <a:p>
            <a:pPr eaLnBrk="1" hangingPunct="1"/>
            <a:r>
              <a:rPr lang="ru-RU" sz="1400" b="1" dirty="0" smtClean="0">
                <a:latin typeface="Times New Roman" pitchFamily="18" charset="0"/>
              </a:rPr>
              <a:t>Муниципальная программа «Энергосбережение и повышение энергетической эффективности муниципального образования «</a:t>
            </a:r>
            <a:r>
              <a:rPr lang="ru-RU" sz="1400" b="1" dirty="0" err="1" smtClean="0">
                <a:latin typeface="Times New Roman" pitchFamily="18" charset="0"/>
              </a:rPr>
              <a:t>Балезинский</a:t>
            </a:r>
            <a:r>
              <a:rPr lang="ru-RU" sz="1400" b="1" dirty="0" smtClean="0">
                <a:latin typeface="Times New Roman" pitchFamily="18" charset="0"/>
              </a:rPr>
              <a:t> район»</a:t>
            </a:r>
          </a:p>
        </p:txBody>
      </p:sp>
      <p:sp>
        <p:nvSpPr>
          <p:cNvPr id="40963" name="Rectangle 3"/>
          <p:cNvSpPr>
            <a:spLocks noGrp="1" noChangeArrowheads="1"/>
          </p:cNvSpPr>
          <p:nvPr>
            <p:ph type="body" sz="half" idx="1"/>
          </p:nvPr>
        </p:nvSpPr>
        <p:spPr>
          <a:xfrm>
            <a:off x="342900" y="3132138"/>
            <a:ext cx="6181725" cy="1223962"/>
          </a:xfrm>
        </p:spPr>
        <p:txBody>
          <a:bodyPr/>
          <a:lstStyle/>
          <a:p>
            <a:pPr eaLnBrk="1" hangingPunct="1">
              <a:buFontTx/>
              <a:buNone/>
            </a:pPr>
            <a:r>
              <a:rPr lang="ru-RU" sz="1200" b="1" dirty="0" smtClean="0">
                <a:latin typeface="Times New Roman" pitchFamily="18" charset="0"/>
              </a:rPr>
              <a:t>Цель программы</a:t>
            </a:r>
            <a:r>
              <a:rPr lang="ru-RU" sz="1200" dirty="0" smtClean="0">
                <a:latin typeface="Times New Roman" pitchFamily="18" charset="0"/>
              </a:rPr>
              <a:t>: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 передаче и потреблении и обеспечения условий повышения энергетической эффективности.</a:t>
            </a:r>
          </a:p>
          <a:p>
            <a:pPr eaLnBrk="1" hangingPunct="1">
              <a:buFontTx/>
              <a:buNone/>
            </a:pPr>
            <a:endParaRPr lang="ru-RU" sz="1200" dirty="0" smtClean="0">
              <a:latin typeface="Times New Roman" pitchFamily="18" charset="0"/>
            </a:endParaRPr>
          </a:p>
          <a:p>
            <a:pPr algn="ctr" eaLnBrk="1" hangingPunct="1">
              <a:buFontTx/>
              <a:buNone/>
            </a:pPr>
            <a:endParaRPr lang="ru-RU" sz="1400" b="1" dirty="0" smtClean="0">
              <a:latin typeface="Times New Roman" pitchFamily="18" charset="0"/>
            </a:endParaRPr>
          </a:p>
        </p:txBody>
      </p:sp>
      <p:graphicFrame>
        <p:nvGraphicFramePr>
          <p:cNvPr id="324679" name="Group 71"/>
          <p:cNvGraphicFramePr>
            <a:graphicFrameLocks noGrp="1"/>
          </p:cNvGraphicFramePr>
          <p:nvPr>
            <p:ph sz="half" idx="2"/>
          </p:nvPr>
        </p:nvGraphicFramePr>
        <p:xfrm>
          <a:off x="620712" y="5500694"/>
          <a:ext cx="5951559" cy="3143272"/>
        </p:xfrm>
        <a:graphic>
          <a:graphicData uri="http://schemas.openxmlformats.org/drawingml/2006/table">
            <a:tbl>
              <a:tblPr/>
              <a:tblGrid>
                <a:gridCol w="2713180"/>
                <a:gridCol w="817199"/>
                <a:gridCol w="807060"/>
                <a:gridCol w="807060"/>
                <a:gridCol w="807060"/>
              </a:tblGrid>
              <a:tr h="5468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52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объема электрической энергии,  расчеты за которую осуществляются с использованием приборов учета, в общем объеме электрической энергии, потребляемой (используемой) на территории муниципального образования,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11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объема тепловой энергии, расчеты за которую осуществляются с использованием приборов учета, в общем объеме тепловой энергии, потребляемой (используемой) на территории муниципального образования.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46</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0998" name="Picture 53" descr="62459cfb0a7e0f9c7240046c396772fe"/>
          <p:cNvPicPr>
            <a:picLocks noChangeAspect="1" noChangeArrowheads="1"/>
          </p:cNvPicPr>
          <p:nvPr/>
        </p:nvPicPr>
        <p:blipFill>
          <a:blip r:embed="rId2" cstate="print"/>
          <a:srcRect/>
          <a:stretch>
            <a:fillRect/>
          </a:stretch>
        </p:blipFill>
        <p:spPr bwMode="auto">
          <a:xfrm>
            <a:off x="3860800" y="1331913"/>
            <a:ext cx="2286000" cy="1771650"/>
          </a:xfrm>
          <a:prstGeom prst="rect">
            <a:avLst/>
          </a:prstGeom>
          <a:noFill/>
          <a:ln w="9525">
            <a:noFill/>
            <a:miter lim="800000"/>
            <a:headEnd/>
            <a:tailEnd/>
          </a:ln>
        </p:spPr>
      </p:pic>
      <p:pic>
        <p:nvPicPr>
          <p:cNvPr id="40999" name="Picture 54" descr="i (4)"/>
          <p:cNvPicPr>
            <a:picLocks noChangeAspect="1" noChangeArrowheads="1"/>
          </p:cNvPicPr>
          <p:nvPr/>
        </p:nvPicPr>
        <p:blipFill>
          <a:blip r:embed="rId3" cstate="print"/>
          <a:srcRect/>
          <a:stretch>
            <a:fillRect/>
          </a:stretch>
        </p:blipFill>
        <p:spPr bwMode="auto">
          <a:xfrm>
            <a:off x="476250" y="1258888"/>
            <a:ext cx="2446338" cy="1800225"/>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142855" y="3974787"/>
          <a:ext cx="6572294" cy="1024420"/>
        </p:xfrm>
        <a:graphic>
          <a:graphicData uri="http://schemas.openxmlformats.org/drawingml/2006/table">
            <a:tbl>
              <a:tblPr firstRow="1" bandRow="1">
                <a:tableStyleId>{5940675A-B579-460E-94D1-54222C63F5DA}</a:tableStyleId>
              </a:tblPr>
              <a:tblGrid>
                <a:gridCol w="1359265"/>
                <a:gridCol w="1359265"/>
                <a:gridCol w="1359265"/>
                <a:gridCol w="1359265"/>
                <a:gridCol w="1135234"/>
              </a:tblGrid>
              <a:tr h="250033">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750100">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1 546,6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530,0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p>
                  </a:txBody>
                  <a:tcPr/>
                </a:tc>
              </a:tr>
            </a:tbl>
          </a:graphicData>
        </a:graphic>
      </p:graphicFrame>
      <p:sp>
        <p:nvSpPr>
          <p:cNvPr id="8" name="Прямоугольник 7"/>
          <p:cNvSpPr/>
          <p:nvPr/>
        </p:nvSpPr>
        <p:spPr>
          <a:xfrm>
            <a:off x="357166" y="5143504"/>
            <a:ext cx="6286544"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733" name="Group 77"/>
          <p:cNvGraphicFramePr>
            <a:graphicFrameLocks noGrp="1"/>
          </p:cNvGraphicFramePr>
          <p:nvPr>
            <p:ph/>
          </p:nvPr>
        </p:nvGraphicFramePr>
        <p:xfrm>
          <a:off x="342900" y="366713"/>
          <a:ext cx="6229372" cy="4279901"/>
        </p:xfrm>
        <a:graphic>
          <a:graphicData uri="http://schemas.openxmlformats.org/drawingml/2006/table">
            <a:tbl>
              <a:tblPr/>
              <a:tblGrid>
                <a:gridCol w="2838908"/>
                <a:gridCol w="853700"/>
                <a:gridCol w="845588"/>
                <a:gridCol w="845588"/>
                <a:gridCol w="845588"/>
              </a:tblGrid>
              <a:tr h="533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2023 </a:t>
                      </a:r>
                      <a:r>
                        <a:rPr kumimoji="0" lang="ru-RU" sz="1200" b="1" i="0" u="none" strike="noStrike" cap="none" normalizeH="0" baseline="0" dirty="0" smtClean="0">
                          <a:ln>
                            <a:noFill/>
                          </a:ln>
                          <a:solidFill>
                            <a:schemeClr val="tx1"/>
                          </a:solidFill>
                          <a:effectLst/>
                          <a:latin typeface="Arial" charset="0"/>
                        </a:rPr>
                        <a:t>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объема холодной воды,  расчеты за которую осуществляются с использованием приборов учета, в общем объеме воды, потребляемой (используемой) на территории муниципального образования,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объема природного газа,  расчеты за который осуществляются с использованием приборов учета, в общем объеме природного газа потребляемого (используемого) на территории муниципального образования,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потерь тепловой энергии при ее передаче в общем объеме переданной тепловой энергии,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8,33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8,33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8,33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потерь воды при ее передаче в общем объеме переданной воды, %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17,4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15,3</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2036" name="Picture 78" descr="i (5)"/>
          <p:cNvPicPr>
            <a:picLocks noChangeAspect="1" noChangeArrowheads="1"/>
          </p:cNvPicPr>
          <p:nvPr/>
        </p:nvPicPr>
        <p:blipFill>
          <a:blip r:embed="rId2" cstate="print"/>
          <a:srcRect/>
          <a:stretch>
            <a:fillRect/>
          </a:stretch>
        </p:blipFill>
        <p:spPr bwMode="auto">
          <a:xfrm>
            <a:off x="1916113" y="5003800"/>
            <a:ext cx="2840037"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 y="366713"/>
            <a:ext cx="6172200" cy="317500"/>
          </a:xfrm>
        </p:spPr>
        <p:txBody>
          <a:bodyPr/>
          <a:lstStyle/>
          <a:p>
            <a:pPr eaLnBrk="1" hangingPunct="1"/>
            <a:r>
              <a:rPr lang="ru-RU" sz="1400" b="1" dirty="0" smtClean="0">
                <a:latin typeface="Times New Roman" pitchFamily="18" charset="0"/>
              </a:rPr>
              <a:t>Муниципальная программа «Муниципальное управление»</a:t>
            </a:r>
          </a:p>
        </p:txBody>
      </p:sp>
      <p:sp>
        <p:nvSpPr>
          <p:cNvPr id="43011" name="Rectangle 3"/>
          <p:cNvSpPr>
            <a:spLocks noGrp="1" noChangeArrowheads="1"/>
          </p:cNvSpPr>
          <p:nvPr>
            <p:ph type="body" idx="1"/>
          </p:nvPr>
        </p:nvSpPr>
        <p:spPr>
          <a:xfrm>
            <a:off x="333375" y="2843213"/>
            <a:ext cx="6172200" cy="5181600"/>
          </a:xfrm>
        </p:spPr>
        <p:txBody>
          <a:bodyPr/>
          <a:lstStyle/>
          <a:p>
            <a:pPr eaLnBrk="1" hangingPunct="1">
              <a:buFontTx/>
              <a:buNone/>
            </a:pPr>
            <a:endParaRPr lang="ru-RU" sz="1400" b="1" dirty="0" smtClean="0">
              <a:latin typeface="Times New Roman" pitchFamily="18" charset="0"/>
            </a:endParaRPr>
          </a:p>
          <a:p>
            <a:pPr eaLnBrk="1" hangingPunct="1">
              <a:buFontTx/>
              <a:buNone/>
            </a:pPr>
            <a:r>
              <a:rPr lang="ru-RU" sz="1400" b="1" dirty="0" smtClean="0">
                <a:latin typeface="Times New Roman" pitchFamily="18" charset="0"/>
              </a:rPr>
              <a:t>Цель программы: </a:t>
            </a:r>
            <a:r>
              <a:rPr lang="ru-RU" sz="1200" dirty="0" smtClean="0">
                <a:latin typeface="Times New Roman" pitchFamily="18" charset="0"/>
              </a:rPr>
              <a:t>создание условий, обеспечивающих качественное и эффективное выполнение органами местного самоуправления МО «</a:t>
            </a:r>
            <a:r>
              <a:rPr lang="ru-RU" sz="1200" dirty="0" err="1" smtClean="0">
                <a:latin typeface="Times New Roman" pitchFamily="18" charset="0"/>
              </a:rPr>
              <a:t>Балезинский</a:t>
            </a:r>
            <a:r>
              <a:rPr lang="ru-RU" sz="1200" dirty="0" smtClean="0">
                <a:latin typeface="Times New Roman" pitchFamily="18" charset="0"/>
              </a:rPr>
              <a:t> район» своих полномочий</a:t>
            </a:r>
          </a:p>
          <a:p>
            <a:pPr eaLnBrk="1" hangingPunct="1">
              <a:buFontTx/>
              <a:buNone/>
            </a:pPr>
            <a:endParaRPr lang="ru-RU" sz="1200" dirty="0" smtClean="0">
              <a:latin typeface="Times New Roman" pitchFamily="18" charset="0"/>
            </a:endParaRPr>
          </a:p>
        </p:txBody>
      </p:sp>
      <p:pic>
        <p:nvPicPr>
          <p:cNvPr id="43013" name="Рисунок 5" descr="c128ac5dc3c65b4c00aad0bd6ea2bf49.JPG"/>
          <p:cNvPicPr>
            <a:picLocks noChangeAspect="1"/>
          </p:cNvPicPr>
          <p:nvPr/>
        </p:nvPicPr>
        <p:blipFill>
          <a:blip r:embed="rId2" cstate="print"/>
          <a:srcRect/>
          <a:stretch>
            <a:fillRect/>
          </a:stretch>
        </p:blipFill>
        <p:spPr bwMode="auto">
          <a:xfrm>
            <a:off x="500042" y="714348"/>
            <a:ext cx="2786062" cy="2071688"/>
          </a:xfrm>
          <a:prstGeom prst="rect">
            <a:avLst/>
          </a:prstGeom>
          <a:noFill/>
          <a:ln w="9525">
            <a:noFill/>
            <a:miter lim="800000"/>
            <a:headEnd/>
            <a:tailEnd/>
          </a:ln>
        </p:spPr>
      </p:pic>
      <p:pic>
        <p:nvPicPr>
          <p:cNvPr id="1026" name="Picture 2" descr="C:\Users\User\Desktop\рисунки бюджет для граждан 2019\2bf384253844ddcec7e1184f487d412a.JPG"/>
          <p:cNvPicPr>
            <a:picLocks noChangeAspect="1" noChangeArrowheads="1"/>
          </p:cNvPicPr>
          <p:nvPr/>
        </p:nvPicPr>
        <p:blipFill>
          <a:blip r:embed="rId3" cstate="print"/>
          <a:srcRect/>
          <a:stretch>
            <a:fillRect/>
          </a:stretch>
        </p:blipFill>
        <p:spPr bwMode="auto">
          <a:xfrm>
            <a:off x="3500438" y="785786"/>
            <a:ext cx="3214710" cy="2286016"/>
          </a:xfrm>
          <a:prstGeom prst="rect">
            <a:avLst/>
          </a:prstGeom>
          <a:noFill/>
        </p:spPr>
      </p:pic>
      <p:graphicFrame>
        <p:nvGraphicFramePr>
          <p:cNvPr id="6" name="Таблица 5"/>
          <p:cNvGraphicFramePr>
            <a:graphicFrameLocks noGrp="1"/>
          </p:cNvGraphicFramePr>
          <p:nvPr/>
        </p:nvGraphicFramePr>
        <p:xfrm>
          <a:off x="404663" y="3782184"/>
          <a:ext cx="6264698" cy="1005840"/>
        </p:xfrm>
        <a:graphic>
          <a:graphicData uri="http://schemas.openxmlformats.org/drawingml/2006/table">
            <a:tbl>
              <a:tblPr firstRow="1" bandRow="1">
                <a:tableStyleId>{5940675A-B579-460E-94D1-54222C63F5DA}</a:tableStyleId>
              </a:tblPr>
              <a:tblGrid>
                <a:gridCol w="1295649"/>
                <a:gridCol w="1224632"/>
                <a:gridCol w="1296144"/>
                <a:gridCol w="1224136"/>
                <a:gridCol w="1224137"/>
              </a:tblGrid>
              <a:tr h="353494">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582610">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34 945,4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33 824,9</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29 432,8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32 630,9</a:t>
                      </a:r>
                    </a:p>
                  </a:txBody>
                  <a:tcPr/>
                </a:tc>
              </a:tr>
            </a:tbl>
          </a:graphicData>
        </a:graphic>
      </p:graphicFrame>
      <p:sp>
        <p:nvSpPr>
          <p:cNvPr id="7" name="Прямоугольник 6"/>
          <p:cNvSpPr/>
          <p:nvPr/>
        </p:nvSpPr>
        <p:spPr>
          <a:xfrm rot="10800000" flipV="1">
            <a:off x="417055" y="4923232"/>
            <a:ext cx="6036168"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graphicFrame>
        <p:nvGraphicFramePr>
          <p:cNvPr id="8" name="Таблица 7"/>
          <p:cNvGraphicFramePr>
            <a:graphicFrameLocks noGrp="1"/>
          </p:cNvGraphicFramePr>
          <p:nvPr/>
        </p:nvGraphicFramePr>
        <p:xfrm>
          <a:off x="188639" y="5331413"/>
          <a:ext cx="6408712" cy="3785476"/>
        </p:xfrm>
        <a:graphic>
          <a:graphicData uri="http://schemas.openxmlformats.org/drawingml/2006/table">
            <a:tbl>
              <a:tblPr/>
              <a:tblGrid>
                <a:gridCol w="3762904"/>
                <a:gridCol w="661452"/>
                <a:gridCol w="661452"/>
                <a:gridCol w="661452"/>
                <a:gridCol w="661452"/>
              </a:tblGrid>
              <a:tr h="459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(сокращение количества) выявленных коррупционных правонарушений со стороны лиц, замещающих муниципальные должности, и муниципальных служащих, шт.</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правовых актов и их проектов, по которым проведена </a:t>
                      </a:r>
                      <a:r>
                        <a:rPr kumimoji="0" lang="ru-RU" sz="1000" b="0" i="0" u="none" strike="noStrike" cap="none" normalizeH="0" baseline="0" dirty="0" err="1" smtClean="0">
                          <a:ln>
                            <a:noFill/>
                          </a:ln>
                          <a:solidFill>
                            <a:schemeClr val="tx1"/>
                          </a:solidFill>
                          <a:effectLst/>
                          <a:latin typeface="Arial" charset="0"/>
                        </a:rPr>
                        <a:t>антикоррупционная</a:t>
                      </a:r>
                      <a:r>
                        <a:rPr kumimoji="0" lang="ru-RU" sz="1000" b="0" i="0" u="none" strike="noStrike" cap="none" normalizeH="0" baseline="0" dirty="0" smtClean="0">
                          <a:ln>
                            <a:noFill/>
                          </a:ln>
                          <a:solidFill>
                            <a:schemeClr val="tx1"/>
                          </a:solidFill>
                          <a:effectLst/>
                          <a:latin typeface="Arial" charset="0"/>
                        </a:rPr>
                        <a:t> экспертиза,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Опубликование всех нормативных правовых актов органов местного самоуправления,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назначенных на должности муниципальной службы, из кадрового резерва и (или) на основе конкурса,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успешно прошедших аттестацию от числа муниципальных служащих, включенных в график прохождения аттестации,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жителей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удовлетворенных качеством и доступностью государственных и муниципальных услуг, предоставляемых органами МСУ в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1898" name="Group 122"/>
          <p:cNvGraphicFramePr>
            <a:graphicFrameLocks noGrp="1"/>
          </p:cNvGraphicFramePr>
          <p:nvPr>
            <p:ph/>
          </p:nvPr>
        </p:nvGraphicFramePr>
        <p:xfrm>
          <a:off x="342900" y="366713"/>
          <a:ext cx="6157933" cy="7445648"/>
        </p:xfrm>
        <a:graphic>
          <a:graphicData uri="http://schemas.openxmlformats.org/drawingml/2006/table">
            <a:tbl>
              <a:tblPr/>
              <a:tblGrid>
                <a:gridCol w="3228976"/>
                <a:gridCol w="785818"/>
                <a:gridCol w="714380"/>
                <a:gridCol w="714380"/>
                <a:gridCol w="714379"/>
              </a:tblGrid>
              <a:tr h="4835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69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Отсутствие нарушений нормативных сроков предоставления муниципальных услуг, шт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услуг, информация о которых размещена на Едином портале и Региональном портале государственных и муниципальных услуг (функций), от общего количества муниципальных услуг, предоставляемых в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граждан, использующих механизм получения муниципальных услуг в электронной </a:t>
                      </a:r>
                      <a:r>
                        <a:rPr kumimoji="0" lang="ru-RU" sz="1000" b="0" i="0" u="none" strike="noStrike" cap="none" normalizeH="0" baseline="0" dirty="0" err="1" smtClean="0">
                          <a:ln>
                            <a:noFill/>
                          </a:ln>
                          <a:solidFill>
                            <a:schemeClr val="tx1"/>
                          </a:solidFill>
                          <a:effectLst/>
                          <a:latin typeface="Arial" charset="0"/>
                        </a:rPr>
                        <a:t>форме,%</a:t>
                      </a:r>
                      <a:endParaRPr kumimoji="0" lang="ru-RU" sz="10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Положительная оценка работников органов МСУ со стороны населения (по итогам анкетирования) не менее 60%,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электронного документооборота в общем объеме межведомственного </a:t>
                      </a:r>
                      <a:r>
                        <a:rPr kumimoji="0" lang="ru-RU" sz="1000" b="0" i="0" u="none" strike="noStrike" cap="none" normalizeH="0" baseline="0" dirty="0" err="1" smtClean="0">
                          <a:ln>
                            <a:noFill/>
                          </a:ln>
                          <a:solidFill>
                            <a:schemeClr val="tx1"/>
                          </a:solidFill>
                          <a:effectLst/>
                          <a:latin typeface="Arial" charset="0"/>
                        </a:rPr>
                        <a:t>документооборота,%</a:t>
                      </a:r>
                      <a:r>
                        <a:rPr kumimoji="0" lang="ru-RU" sz="10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муниципального района,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Площадь земельных участков, предоставленных для строительства в расчете на 10 тыс.чел. населения, %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Выполнение годового плана по поступлениям денежных средств в доходную часть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от использования имущества и земельных </a:t>
                      </a:r>
                      <a:r>
                        <a:rPr kumimoji="0" lang="ru-RU" sz="1000" b="0" i="0" u="none" strike="noStrike" cap="none" normalizeH="0" baseline="0" dirty="0" err="1" smtClean="0">
                          <a:ln>
                            <a:noFill/>
                          </a:ln>
                          <a:solidFill>
                            <a:schemeClr val="tx1"/>
                          </a:solidFill>
                          <a:effectLst/>
                          <a:latin typeface="Arial" charset="0"/>
                        </a:rPr>
                        <a:t>ресурсов,%</a:t>
                      </a:r>
                      <a:endParaRPr kumimoji="0" lang="ru-RU" sz="10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3944" name="Group 120"/>
          <p:cNvGraphicFramePr>
            <a:graphicFrameLocks noGrp="1"/>
          </p:cNvGraphicFramePr>
          <p:nvPr>
            <p:ph/>
          </p:nvPr>
        </p:nvGraphicFramePr>
        <p:xfrm>
          <a:off x="357166" y="142845"/>
          <a:ext cx="6072230" cy="4108256"/>
        </p:xfrm>
        <a:graphic>
          <a:graphicData uri="http://schemas.openxmlformats.org/drawingml/2006/table">
            <a:tbl>
              <a:tblPr/>
              <a:tblGrid>
                <a:gridCol w="2286016"/>
                <a:gridCol w="1000132"/>
                <a:gridCol w="928694"/>
                <a:gridCol w="928694"/>
                <a:gridCol w="928694"/>
              </a:tblGrid>
              <a:tr h="463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54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хранящихся в архивном отделе в нормативных условиях, обеспечивающих их постоянное (вечное) хранение, в общем количестве документов архивного отдела,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54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Удельный вес архивных единиц хранения, включенных в автоматизированные информационно-поисковые системы архивного отдела, в общем объеме дел, хранящихся в архивном отделе Администрации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включая фонды аудио- и видеоархивов, переведенных в электронную форму, в общем объеме документов, хранящихся в архивном отделе Администрации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57694bb3d1b925b6acc2f827164d38cf.jpg"/>
          <p:cNvPicPr>
            <a:picLocks noChangeAspect="1"/>
          </p:cNvPicPr>
          <p:nvPr/>
        </p:nvPicPr>
        <p:blipFill>
          <a:blip r:embed="rId2" cstate="print"/>
          <a:stretch>
            <a:fillRect/>
          </a:stretch>
        </p:blipFill>
        <p:spPr>
          <a:xfrm>
            <a:off x="1196752" y="5436096"/>
            <a:ext cx="3960440" cy="230425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d-irina\d\Мои документы\Мои рисунки\1.jpg"/>
          <p:cNvPicPr>
            <a:picLocks noGrp="1" noChangeAspect="1" noChangeArrowheads="1"/>
          </p:cNvPicPr>
          <p:nvPr>
            <p:ph/>
          </p:nvPr>
        </p:nvPicPr>
        <p:blipFill>
          <a:blip r:embed="rId2" cstate="print"/>
          <a:srcRect/>
          <a:stretch>
            <a:fillRect/>
          </a:stretch>
        </p:blipFill>
        <p:spPr bwMode="auto">
          <a:xfrm>
            <a:off x="500042" y="285720"/>
            <a:ext cx="2357454" cy="1857388"/>
          </a:xfrm>
          <a:prstGeom prst="rect">
            <a:avLst/>
          </a:prstGeom>
          <a:noFill/>
        </p:spPr>
      </p:pic>
      <p:pic>
        <p:nvPicPr>
          <p:cNvPr id="2" name="Picture 2" descr="\\Bud-irina\d\Мои документы\Мои рисунки\Finance-3.jpg"/>
          <p:cNvPicPr>
            <a:picLocks noChangeAspect="1" noChangeArrowheads="1"/>
          </p:cNvPicPr>
          <p:nvPr/>
        </p:nvPicPr>
        <p:blipFill>
          <a:blip r:embed="rId3" cstate="print"/>
          <a:srcRect/>
          <a:stretch>
            <a:fillRect/>
          </a:stretch>
        </p:blipFill>
        <p:spPr bwMode="auto">
          <a:xfrm>
            <a:off x="3714752" y="571472"/>
            <a:ext cx="2214578" cy="1649412"/>
          </a:xfrm>
          <a:prstGeom prst="rect">
            <a:avLst/>
          </a:prstGeom>
          <a:solidFill>
            <a:schemeClr val="tx2"/>
          </a:solidFill>
        </p:spPr>
      </p:pic>
      <p:sp>
        <p:nvSpPr>
          <p:cNvPr id="4" name="TextBox 3"/>
          <p:cNvSpPr txBox="1"/>
          <p:nvPr/>
        </p:nvSpPr>
        <p:spPr>
          <a:xfrm>
            <a:off x="357166" y="2357423"/>
            <a:ext cx="5857916" cy="1446550"/>
          </a:xfrm>
          <a:prstGeom prst="rect">
            <a:avLst/>
          </a:prstGeom>
          <a:noFill/>
        </p:spPr>
        <p:txBody>
          <a:bodyPr wrap="square" rtlCol="0">
            <a:spAutoFit/>
          </a:bodyPr>
          <a:lstStyle/>
          <a:p>
            <a:r>
              <a:rPr lang="ru-RU" b="1" dirty="0" smtClean="0"/>
              <a:t>Муниципальная программа «Управление муниципальными финансами» </a:t>
            </a:r>
          </a:p>
          <a:p>
            <a:pPr algn="l"/>
            <a:r>
              <a:rPr lang="ru-RU" sz="1200" b="1" dirty="0" smtClean="0"/>
              <a:t>Цель программы:  </a:t>
            </a:r>
            <a:r>
              <a:rPr lang="ru-RU" sz="1200" dirty="0" smtClean="0"/>
              <a:t>Обеспечение исполнения расходных обязательств муниципального образования «</a:t>
            </a:r>
            <a:r>
              <a:rPr lang="ru-RU" sz="1200" dirty="0" err="1" smtClean="0"/>
              <a:t>Балезинский</a:t>
            </a:r>
            <a:r>
              <a:rPr lang="ru-RU" sz="1200" dirty="0" smtClean="0"/>
              <a:t> район» при сохранении долгосрочной сбалансированности и устойчивости бюджета муниципального образования «</a:t>
            </a:r>
            <a:r>
              <a:rPr lang="ru-RU" sz="1200" dirty="0" err="1" smtClean="0"/>
              <a:t>Балезинский</a:t>
            </a:r>
            <a:r>
              <a:rPr lang="ru-RU" sz="1200" dirty="0" smtClean="0"/>
              <a:t> район», повышение эффективности управления муниципальными финансами</a:t>
            </a:r>
            <a:endParaRPr lang="ru-RU" sz="1200" dirty="0"/>
          </a:p>
        </p:txBody>
      </p:sp>
      <p:graphicFrame>
        <p:nvGraphicFramePr>
          <p:cNvPr id="5" name="Таблица 4"/>
          <p:cNvGraphicFramePr>
            <a:graphicFrameLocks noGrp="1"/>
          </p:cNvGraphicFramePr>
          <p:nvPr/>
        </p:nvGraphicFramePr>
        <p:xfrm>
          <a:off x="285727" y="3929058"/>
          <a:ext cx="6429423" cy="1071570"/>
        </p:xfrm>
        <a:graphic>
          <a:graphicData uri="http://schemas.openxmlformats.org/drawingml/2006/table">
            <a:tbl>
              <a:tblPr firstRow="1" bandRow="1">
                <a:tableStyleId>{5940675A-B579-460E-94D1-54222C63F5DA}</a:tableStyleId>
              </a:tblPr>
              <a:tblGrid>
                <a:gridCol w="1329717"/>
                <a:gridCol w="1329717"/>
                <a:gridCol w="1329717"/>
                <a:gridCol w="1329717"/>
                <a:gridCol w="1110555"/>
              </a:tblGrid>
              <a:tr h="29224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77932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39 011,1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28 841,7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27 882,8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27 889,3</a:t>
                      </a:r>
                    </a:p>
                  </a:txBody>
                  <a:tcPr/>
                </a:tc>
              </a:tr>
            </a:tbl>
          </a:graphicData>
        </a:graphic>
      </p:graphicFrame>
      <p:sp>
        <p:nvSpPr>
          <p:cNvPr id="6" name="Прямоугольник 5"/>
          <p:cNvSpPr/>
          <p:nvPr/>
        </p:nvSpPr>
        <p:spPr>
          <a:xfrm>
            <a:off x="285728" y="5143504"/>
            <a:ext cx="6357982"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graphicFrame>
        <p:nvGraphicFramePr>
          <p:cNvPr id="7" name="Таблица 6"/>
          <p:cNvGraphicFramePr>
            <a:graphicFrameLocks noGrp="1"/>
          </p:cNvGraphicFramePr>
          <p:nvPr/>
        </p:nvGraphicFramePr>
        <p:xfrm>
          <a:off x="285728" y="5572132"/>
          <a:ext cx="6429422" cy="3290488"/>
        </p:xfrm>
        <a:graphic>
          <a:graphicData uri="http://schemas.openxmlformats.org/drawingml/2006/table">
            <a:tbl>
              <a:tblPr/>
              <a:tblGrid>
                <a:gridCol w="3857652"/>
                <a:gridCol w="642942"/>
                <a:gridCol w="642942"/>
                <a:gridCol w="642943"/>
                <a:gridCol w="642943"/>
              </a:tblGrid>
              <a:tr h="500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Объем налоговых и неналоговых доходов консолидированного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район»,тыс.руб.</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306 420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315 613</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325 081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334 833</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дефицита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к доходам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2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объема просроченной кредиторской задолженности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к расходам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расходов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формируемых в рамках муниципальных программ в общем объеме расходов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p:cNvSpPr>
            <a:spLocks noGrp="1" noChangeArrowheads="1"/>
          </p:cNvSpPr>
          <p:nvPr>
            <p:ph type="title"/>
          </p:nvPr>
        </p:nvSpPr>
        <p:spPr>
          <a:xfrm>
            <a:off x="342900" y="214283"/>
            <a:ext cx="6172200" cy="571503"/>
          </a:xfrm>
        </p:spPr>
        <p:txBody>
          <a:bodyPr/>
          <a:lstStyle/>
          <a:p>
            <a:pPr eaLnBrk="1" hangingPunct="1"/>
            <a:r>
              <a:rPr lang="ru-RU" sz="1600" b="1" smtClean="0">
                <a:latin typeface="Times New Roman" pitchFamily="18" charset="0"/>
              </a:rPr>
              <a:t>МЕЖБЮДЖЕТНЫЕ ОТНОШЕНИЯ В БАЛЕЗИНСКОМ РАЙОНЕ</a:t>
            </a:r>
            <a:r>
              <a:rPr lang="ru-RU" sz="1600" smtClean="0">
                <a:latin typeface="Times New Roman" pitchFamily="18" charset="0"/>
              </a:rPr>
              <a:t/>
            </a:r>
            <a:br>
              <a:rPr lang="ru-RU" sz="1600" smtClean="0">
                <a:latin typeface="Times New Roman" pitchFamily="18" charset="0"/>
              </a:rPr>
            </a:br>
            <a:endParaRPr lang="ru-RU" sz="1600" smtClean="0">
              <a:latin typeface="Times New Roman" pitchFamily="18" charset="0"/>
            </a:endParaRPr>
          </a:p>
        </p:txBody>
      </p:sp>
      <p:sp>
        <p:nvSpPr>
          <p:cNvPr id="48131" name="Rectangle 14"/>
          <p:cNvSpPr>
            <a:spLocks noGrp="1" noChangeArrowheads="1"/>
          </p:cNvSpPr>
          <p:nvPr>
            <p:ph type="body" sz="half" idx="1"/>
          </p:nvPr>
        </p:nvSpPr>
        <p:spPr>
          <a:xfrm>
            <a:off x="342900" y="642910"/>
            <a:ext cx="6038850" cy="2489228"/>
          </a:xfrm>
        </p:spPr>
        <p:txBody>
          <a:bodyPr/>
          <a:lstStyle/>
          <a:p>
            <a:pPr algn="just" eaLnBrk="1" hangingPunct="1">
              <a:buFontTx/>
              <a:buNone/>
            </a:pPr>
            <a:r>
              <a:rPr lang="ru-RU" sz="1400" b="1" dirty="0" smtClean="0">
                <a:latin typeface="Times New Roman" pitchFamily="18" charset="0"/>
              </a:rPr>
              <a:t>           </a:t>
            </a:r>
            <a:r>
              <a:rPr lang="ru-RU" sz="1400" dirty="0" smtClean="0">
                <a:latin typeface="Times New Roman" pitchFamily="18" charset="0"/>
              </a:rPr>
              <a:t>Формирование межбюджетных отношений в </a:t>
            </a:r>
            <a:r>
              <a:rPr lang="ru-RU" sz="1400" dirty="0" err="1" smtClean="0">
                <a:latin typeface="Times New Roman" pitchFamily="18" charset="0"/>
              </a:rPr>
              <a:t>Балезинском</a:t>
            </a:r>
            <a:r>
              <a:rPr lang="ru-RU" sz="1400" dirty="0" smtClean="0">
                <a:latin typeface="Times New Roman" pitchFamily="18" charset="0"/>
              </a:rPr>
              <a:t> районе на 2019 год и плановый период 2020 и 2021 годов осуществляется в соответствии с законодательством Российской Федерации, Законом Удмуртской Республики от 21.11.2006 г. № 52-РЗ «О регулировании межбюджетных отношений в Удмуртской Республике, решением Совета депутатов МО «</a:t>
            </a:r>
            <a:r>
              <a:rPr lang="ru-RU" sz="1400" dirty="0" err="1" smtClean="0">
                <a:latin typeface="Times New Roman" pitchFamily="18" charset="0"/>
              </a:rPr>
              <a:t>Балезинский</a:t>
            </a:r>
            <a:r>
              <a:rPr lang="ru-RU" sz="1400" dirty="0" smtClean="0">
                <a:latin typeface="Times New Roman" pitchFamily="18" charset="0"/>
              </a:rPr>
              <a:t> район» от 25.09.2014 года № 22-161 «О порядке предоставления иных межбюджетных трансфертов из бюджета муниципального образования «</a:t>
            </a:r>
            <a:r>
              <a:rPr lang="ru-RU" sz="1400" dirty="0" err="1" smtClean="0">
                <a:latin typeface="Times New Roman" pitchFamily="18" charset="0"/>
              </a:rPr>
              <a:t>Балезинский</a:t>
            </a:r>
            <a:r>
              <a:rPr lang="ru-RU" sz="1400" dirty="0" smtClean="0">
                <a:latin typeface="Times New Roman" pitchFamily="18" charset="0"/>
              </a:rPr>
              <a:t> район» бюджетам поселений, входящих в состав муниципального образования «</a:t>
            </a:r>
            <a:r>
              <a:rPr lang="ru-RU" sz="1400" dirty="0" err="1" smtClean="0">
                <a:latin typeface="Times New Roman" pitchFamily="18" charset="0"/>
              </a:rPr>
              <a:t>Балезинский</a:t>
            </a:r>
            <a:r>
              <a:rPr lang="ru-RU" sz="1400" dirty="0" smtClean="0">
                <a:latin typeface="Times New Roman" pitchFamily="18" charset="0"/>
              </a:rPr>
              <a:t> район».</a:t>
            </a:r>
          </a:p>
          <a:p>
            <a:pPr algn="ctr" eaLnBrk="1" hangingPunct="1">
              <a:buFontTx/>
              <a:buNone/>
            </a:pPr>
            <a:r>
              <a:rPr lang="ru-RU" sz="1400" b="1" dirty="0" smtClean="0">
                <a:latin typeface="Times New Roman" pitchFamily="18" charset="0"/>
              </a:rPr>
              <a:t>Межбюджетные трансферты бюджетам поселений </a:t>
            </a:r>
          </a:p>
          <a:p>
            <a:pPr algn="ctr" eaLnBrk="1" hangingPunct="1">
              <a:buFontTx/>
              <a:buNone/>
            </a:pPr>
            <a:r>
              <a:rPr lang="ru-RU" sz="1400" b="1" dirty="0" smtClean="0">
                <a:latin typeface="Times New Roman" pitchFamily="18" charset="0"/>
              </a:rPr>
              <a:t>на 2021 год (тыс.руб.)</a:t>
            </a:r>
          </a:p>
          <a:p>
            <a:pPr algn="ctr" eaLnBrk="1" hangingPunct="1">
              <a:buFontTx/>
              <a:buNone/>
            </a:pPr>
            <a:endParaRPr lang="ru-RU" sz="1400" b="1" dirty="0" smtClean="0">
              <a:latin typeface="Times New Roman" pitchFamily="18" charset="0"/>
            </a:endParaRPr>
          </a:p>
          <a:p>
            <a:pPr algn="just" eaLnBrk="1" hangingPunct="1">
              <a:buFontTx/>
              <a:buNone/>
            </a:pPr>
            <a:r>
              <a:rPr lang="ru-RU" sz="1400" b="1" dirty="0" smtClean="0">
                <a:latin typeface="Times New Roman" pitchFamily="18" charset="0"/>
              </a:rPr>
              <a:t>   </a:t>
            </a:r>
          </a:p>
        </p:txBody>
      </p:sp>
      <p:pic>
        <p:nvPicPr>
          <p:cNvPr id="48132" name="Picture 17" descr="1841f806d4b92cf30896686e29f9614c"/>
          <p:cNvPicPr>
            <a:picLocks noChangeAspect="1" noChangeArrowheads="1"/>
          </p:cNvPicPr>
          <p:nvPr/>
        </p:nvPicPr>
        <p:blipFill>
          <a:blip r:embed="rId2" cstate="print"/>
          <a:srcRect/>
          <a:stretch>
            <a:fillRect/>
          </a:stretch>
        </p:blipFill>
        <p:spPr bwMode="auto">
          <a:xfrm>
            <a:off x="1142984" y="7500958"/>
            <a:ext cx="2143140" cy="1500198"/>
          </a:xfrm>
          <a:prstGeom prst="rect">
            <a:avLst/>
          </a:prstGeom>
          <a:noFill/>
          <a:ln w="9525">
            <a:noFill/>
            <a:miter lim="800000"/>
            <a:headEnd/>
            <a:tailEnd/>
          </a:ln>
        </p:spPr>
      </p:pic>
      <p:pic>
        <p:nvPicPr>
          <p:cNvPr id="48133" name="Picture 18" descr="PWChiaosp0o"/>
          <p:cNvPicPr>
            <a:picLocks noChangeAspect="1" noChangeArrowheads="1"/>
          </p:cNvPicPr>
          <p:nvPr/>
        </p:nvPicPr>
        <p:blipFill>
          <a:blip r:embed="rId3" cstate="print"/>
          <a:srcRect/>
          <a:stretch>
            <a:fillRect/>
          </a:stretch>
        </p:blipFill>
        <p:spPr bwMode="auto">
          <a:xfrm>
            <a:off x="4000504" y="7643834"/>
            <a:ext cx="2166940" cy="1357322"/>
          </a:xfrm>
          <a:prstGeom prst="rect">
            <a:avLst/>
          </a:prstGeom>
          <a:noFill/>
          <a:ln w="9525">
            <a:noFill/>
            <a:miter lim="800000"/>
            <a:headEnd/>
            <a:tailEnd/>
          </a:ln>
        </p:spPr>
      </p:pic>
      <p:graphicFrame>
        <p:nvGraphicFramePr>
          <p:cNvPr id="234585" name="Group 89"/>
          <p:cNvGraphicFramePr>
            <a:graphicFrameLocks noGrp="1"/>
          </p:cNvGraphicFramePr>
          <p:nvPr>
            <p:ph sz="half" idx="2"/>
          </p:nvPr>
        </p:nvGraphicFramePr>
        <p:xfrm>
          <a:off x="404813" y="3357554"/>
          <a:ext cx="6110287" cy="3282076"/>
        </p:xfrm>
        <a:graphic>
          <a:graphicData uri="http://schemas.openxmlformats.org/drawingml/2006/table">
            <a:tbl>
              <a:tblPr/>
              <a:tblGrid>
                <a:gridCol w="2952750"/>
                <a:gridCol w="792162"/>
                <a:gridCol w="792163"/>
                <a:gridCol w="792162"/>
                <a:gridCol w="781050"/>
              </a:tblGrid>
              <a:tr h="857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Наименование</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2020 год </a:t>
                      </a:r>
                      <a:r>
                        <a:rPr kumimoji="0" lang="ru-RU" sz="1200" b="1" i="0" u="none" strike="noStrike" cap="none" normalizeH="0" baseline="0" dirty="0" smtClean="0">
                          <a:ln>
                            <a:noFill/>
                          </a:ln>
                          <a:solidFill>
                            <a:schemeClr val="tx1"/>
                          </a:solidFill>
                          <a:effectLst/>
                          <a:latin typeface="Times New Roman" pitchFamily="18" charset="0"/>
                        </a:rPr>
                        <a:t>(оценка)</a:t>
                      </a:r>
                      <a:endParaRPr kumimoji="0" lang="ru-RU" sz="1200" b="1" i="0" u="none" strike="noStrike" cap="none" normalizeH="0" baseline="0" dirty="0" smtClean="0">
                        <a:ln>
                          <a:noFill/>
                        </a:ln>
                        <a:solidFill>
                          <a:schemeClr val="tx1"/>
                        </a:solidFill>
                        <a:effectLst/>
                        <a:latin typeface="Times New Roman"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2021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2022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2023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9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Иные межбюджетные трансферты бюджетам поселений на дорожную деятельность</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9 850,0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11 855,0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1 511,5</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1 511,5</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9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Иные межбюджетные трансферты бюджетам поселений на обеспечение пожарной безопасности</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689,1</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664,6</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664,6</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664,6</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Дотации на выравнивание бюджетной обеспеченности поселений:</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5 922,0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6 039,4</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6 808,1</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7 240,7</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7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 т.ч. за счет  субвенций из бюджета УР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1 844,0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1 891,0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1 891,0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1 891,0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Иные дотации</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20 088,0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12 816,6</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11 345,0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10 954,7</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42900" y="107950"/>
            <a:ext cx="6172200" cy="792163"/>
          </a:xfrm>
        </p:spPr>
        <p:txBody>
          <a:bodyPr/>
          <a:lstStyle/>
          <a:p>
            <a:pPr eaLnBrk="1" hangingPunct="1"/>
            <a:r>
              <a:rPr lang="ru-RU" sz="1600" b="1" dirty="0" smtClean="0">
                <a:latin typeface="Times New Roman" pitchFamily="18" charset="0"/>
              </a:rPr>
              <a:t>Основные параметры консолидированного бюджета </a:t>
            </a:r>
            <a:r>
              <a:rPr lang="ru-RU" sz="1600" b="1" dirty="0" err="1" smtClean="0">
                <a:latin typeface="Times New Roman" pitchFamily="18" charset="0"/>
              </a:rPr>
              <a:t>Балезинского</a:t>
            </a:r>
            <a:r>
              <a:rPr lang="ru-RU" sz="1600" b="1" dirty="0" smtClean="0">
                <a:latin typeface="Times New Roman" pitchFamily="18" charset="0"/>
              </a:rPr>
              <a:t> района на 2021 год</a:t>
            </a:r>
            <a:r>
              <a:rPr lang="ru-RU" sz="1600" dirty="0" smtClean="0">
                <a:latin typeface="Times New Roman" pitchFamily="18" charset="0"/>
              </a:rPr>
              <a:t> </a:t>
            </a:r>
          </a:p>
        </p:txBody>
      </p:sp>
      <p:graphicFrame>
        <p:nvGraphicFramePr>
          <p:cNvPr id="239680" name="Group 64"/>
          <p:cNvGraphicFramePr>
            <a:graphicFrameLocks noGrp="1"/>
          </p:cNvGraphicFramePr>
          <p:nvPr>
            <p:ph idx="1"/>
          </p:nvPr>
        </p:nvGraphicFramePr>
        <p:xfrm>
          <a:off x="342900" y="827088"/>
          <a:ext cx="6172200" cy="8139111"/>
        </p:xfrm>
        <a:graphic>
          <a:graphicData uri="http://schemas.openxmlformats.org/drawingml/2006/table">
            <a:tbl>
              <a:tblPr/>
              <a:tblGrid>
                <a:gridCol w="2798763"/>
                <a:gridCol w="1150937"/>
                <a:gridCol w="1152624"/>
                <a:gridCol w="1069876"/>
              </a:tblGrid>
              <a:tr h="995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Консолидированный бюджет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Бюджет района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Бюджеты поселений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918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ДОХОДЫ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1 114 894,6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1 113 702,1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62 821,2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0949">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РАСХОДЫ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1 114 894,6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1 113 702,1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62 821,2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361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ДЕФИЦИТ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9182" name="Picture 53" descr="depositphotos_7402859-Russian-rubles-banknotes-and-coins"/>
          <p:cNvPicPr>
            <a:picLocks noChangeAspect="1" noChangeArrowheads="1"/>
          </p:cNvPicPr>
          <p:nvPr/>
        </p:nvPicPr>
        <p:blipFill>
          <a:blip r:embed="rId2" cstate="print"/>
          <a:srcRect/>
          <a:stretch>
            <a:fillRect/>
          </a:stretch>
        </p:blipFill>
        <p:spPr bwMode="auto">
          <a:xfrm>
            <a:off x="404813" y="2125663"/>
            <a:ext cx="2519362" cy="2014537"/>
          </a:xfrm>
          <a:prstGeom prst="rect">
            <a:avLst/>
          </a:prstGeom>
          <a:noFill/>
          <a:ln w="9525">
            <a:noFill/>
            <a:miter lim="800000"/>
            <a:headEnd/>
            <a:tailEnd/>
          </a:ln>
        </p:spPr>
      </p:pic>
      <p:pic>
        <p:nvPicPr>
          <p:cNvPr id="49183" name="Picture 57" descr="S001h49138745858477636300"/>
          <p:cNvPicPr>
            <a:picLocks noChangeAspect="1" noChangeArrowheads="1"/>
          </p:cNvPicPr>
          <p:nvPr/>
        </p:nvPicPr>
        <p:blipFill>
          <a:blip r:embed="rId3" cstate="print"/>
          <a:srcRect/>
          <a:stretch>
            <a:fillRect/>
          </a:stretch>
        </p:blipFill>
        <p:spPr bwMode="auto">
          <a:xfrm>
            <a:off x="476250" y="4500563"/>
            <a:ext cx="2592388" cy="2160587"/>
          </a:xfrm>
          <a:prstGeom prst="rect">
            <a:avLst/>
          </a:prstGeom>
          <a:noFill/>
          <a:ln w="9525">
            <a:noFill/>
            <a:miter lim="800000"/>
            <a:headEnd/>
            <a:tailEnd/>
          </a:ln>
        </p:spPr>
      </p:pic>
      <p:pic>
        <p:nvPicPr>
          <p:cNvPr id="49184" name="Picture 65" descr="fb4402242_7521794"/>
          <p:cNvPicPr>
            <a:picLocks noChangeAspect="1" noChangeArrowheads="1"/>
          </p:cNvPicPr>
          <p:nvPr/>
        </p:nvPicPr>
        <p:blipFill>
          <a:blip r:embed="rId4" cstate="print"/>
          <a:srcRect/>
          <a:stretch>
            <a:fillRect/>
          </a:stretch>
        </p:blipFill>
        <p:spPr bwMode="auto">
          <a:xfrm>
            <a:off x="476250" y="7021513"/>
            <a:ext cx="2374900" cy="183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42900" y="214283"/>
            <a:ext cx="6172200" cy="357190"/>
          </a:xfrm>
        </p:spPr>
        <p:txBody>
          <a:bodyPr/>
          <a:lstStyle/>
          <a:p>
            <a:pPr eaLnBrk="1" hangingPunct="1"/>
            <a:r>
              <a:rPr lang="ru-RU" sz="1400" b="1" dirty="0" smtClean="0">
                <a:latin typeface="Times New Roman" pitchFamily="18" charset="0"/>
              </a:rPr>
              <a:t>Источники внутреннего финансирования дефицита бюджета (тыс.руб.)</a:t>
            </a:r>
          </a:p>
        </p:txBody>
      </p:sp>
      <p:pic>
        <p:nvPicPr>
          <p:cNvPr id="50179" name="Picture 44" descr="img87"/>
          <p:cNvPicPr>
            <a:picLocks noChangeAspect="1" noChangeArrowheads="1"/>
          </p:cNvPicPr>
          <p:nvPr/>
        </p:nvPicPr>
        <p:blipFill>
          <a:blip r:embed="rId2" cstate="print">
            <a:lum bright="20000"/>
          </a:blip>
          <a:srcRect/>
          <a:stretch>
            <a:fillRect/>
          </a:stretch>
        </p:blipFill>
        <p:spPr bwMode="auto">
          <a:xfrm>
            <a:off x="0" y="755650"/>
            <a:ext cx="6858000" cy="8388350"/>
          </a:xfrm>
          <a:prstGeom prst="rect">
            <a:avLst/>
          </a:prstGeom>
          <a:noFill/>
          <a:ln w="9525">
            <a:noFill/>
            <a:miter lim="800000"/>
            <a:headEnd/>
            <a:tailEnd/>
          </a:ln>
        </p:spPr>
      </p:pic>
      <p:graphicFrame>
        <p:nvGraphicFramePr>
          <p:cNvPr id="340068" name="Group 100"/>
          <p:cNvGraphicFramePr>
            <a:graphicFrameLocks noGrp="1"/>
          </p:cNvGraphicFramePr>
          <p:nvPr>
            <p:ph idx="1"/>
          </p:nvPr>
        </p:nvGraphicFramePr>
        <p:xfrm>
          <a:off x="342900" y="571473"/>
          <a:ext cx="6172200" cy="3449129"/>
        </p:xfrm>
        <a:graphic>
          <a:graphicData uri="http://schemas.openxmlformats.org/drawingml/2006/table">
            <a:tbl>
              <a:tblPr/>
              <a:tblGrid>
                <a:gridCol w="2870076"/>
                <a:gridCol w="912937"/>
                <a:gridCol w="800100"/>
                <a:gridCol w="800100"/>
                <a:gridCol w="788987"/>
              </a:tblGrid>
              <a:tr h="785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Наименование</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2020 год </a:t>
                      </a:r>
                      <a:r>
                        <a:rPr kumimoji="0" lang="ru-RU" sz="1200" b="1" i="0" u="none" strike="noStrike" cap="none" normalizeH="0" baseline="0" dirty="0" smtClean="0">
                          <a:ln>
                            <a:noFill/>
                          </a:ln>
                          <a:solidFill>
                            <a:schemeClr val="tx1"/>
                          </a:solidFill>
                          <a:effectLst/>
                          <a:latin typeface="Times New Roman" pitchFamily="18" charset="0"/>
                        </a:rPr>
                        <a:t>(оценка)</a:t>
                      </a: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2021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2022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2023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576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Получение бюджетами муниципальных районов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130 495,2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65 247,6</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65 247,6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65 247,6</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57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Погашение бюджетами муниципальных районов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-130 495,2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-65 247,6</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-65 247,6</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-65 247,6</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60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Погашение бюджетами муниципальных районов кредитов от других бюджетов бюджетной системы РФ</a:t>
                      </a: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-1 678,2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-1 764,3</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1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Изменение остатков средств на счетах по учету средств бюджета</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12 765,0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1 600,0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1 678,2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1 764,3</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ИТОГО</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11 165,0</a:t>
                      </a: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06" name="Text Box 101"/>
          <p:cNvSpPr txBox="1">
            <a:spLocks noChangeArrowheads="1"/>
          </p:cNvSpPr>
          <p:nvPr/>
        </p:nvSpPr>
        <p:spPr bwMode="auto">
          <a:xfrm>
            <a:off x="404813" y="4500562"/>
            <a:ext cx="5976937" cy="3323987"/>
          </a:xfrm>
          <a:prstGeom prst="rect">
            <a:avLst/>
          </a:prstGeom>
          <a:noFill/>
          <a:ln w="9525">
            <a:noFill/>
            <a:miter lim="800000"/>
            <a:headEnd/>
            <a:tailEnd/>
          </a:ln>
        </p:spPr>
        <p:txBody>
          <a:bodyPr wrap="square">
            <a:spAutoFit/>
          </a:bodyPr>
          <a:lstStyle/>
          <a:p>
            <a:endParaRPr lang="ru-RU" dirty="0" smtClean="0"/>
          </a:p>
          <a:p>
            <a:endParaRPr lang="ru-RU" dirty="0" smtClean="0"/>
          </a:p>
          <a:p>
            <a:r>
              <a:rPr lang="ru-RU" dirty="0" smtClean="0"/>
              <a:t>Открытые </a:t>
            </a:r>
            <a:r>
              <a:rPr lang="ru-RU" dirty="0"/>
              <a:t>информационные ресурсы Удмуртской Республики и МО «</a:t>
            </a:r>
            <a:r>
              <a:rPr lang="ru-RU" dirty="0" err="1"/>
              <a:t>Балезинский</a:t>
            </a:r>
            <a:r>
              <a:rPr lang="ru-RU" dirty="0"/>
              <a:t> район»</a:t>
            </a:r>
          </a:p>
          <a:p>
            <a:endParaRPr lang="ru-RU" dirty="0"/>
          </a:p>
          <a:p>
            <a:pPr algn="just"/>
            <a:r>
              <a:rPr lang="ru-RU" dirty="0" smtClean="0"/>
              <a:t>- Глава </a:t>
            </a:r>
            <a:r>
              <a:rPr lang="ru-RU" dirty="0"/>
              <a:t>и Правительство УР - </a:t>
            </a:r>
            <a:r>
              <a:rPr lang="ru-RU" dirty="0">
                <a:solidFill>
                  <a:schemeClr val="accent1"/>
                </a:solidFill>
                <a:hlinkClick r:id="rId3"/>
              </a:rPr>
              <a:t>http://www.udmurt.ru</a:t>
            </a:r>
            <a:endParaRPr lang="ru-RU" dirty="0">
              <a:solidFill>
                <a:schemeClr val="accent1"/>
              </a:solidFill>
            </a:endParaRPr>
          </a:p>
          <a:p>
            <a:pPr algn="just"/>
            <a:r>
              <a:rPr lang="ru-RU" dirty="0" smtClean="0"/>
              <a:t>- Государственный </a:t>
            </a:r>
            <a:r>
              <a:rPr lang="ru-RU" dirty="0"/>
              <a:t>Совет УР – </a:t>
            </a:r>
            <a:r>
              <a:rPr lang="ru-RU" dirty="0">
                <a:hlinkClick r:id="rId4"/>
              </a:rPr>
              <a:t>http://</a:t>
            </a:r>
            <a:r>
              <a:rPr lang="ru-RU" dirty="0" smtClean="0">
                <a:hlinkClick r:id="rId4"/>
              </a:rPr>
              <a:t>www.udmgossovet.ru</a:t>
            </a:r>
            <a:endParaRPr lang="ru-RU" dirty="0"/>
          </a:p>
          <a:p>
            <a:pPr algn="just"/>
            <a:r>
              <a:rPr lang="ru-RU" dirty="0" smtClean="0"/>
              <a:t>- Министерство </a:t>
            </a:r>
            <a:r>
              <a:rPr lang="ru-RU" dirty="0"/>
              <a:t>финансов УР – </a:t>
            </a:r>
            <a:r>
              <a:rPr lang="ru-RU" dirty="0">
                <a:hlinkClick r:id="rId5"/>
              </a:rPr>
              <a:t>http://www.mfur.ru</a:t>
            </a:r>
            <a:endParaRPr lang="ru-RU" dirty="0"/>
          </a:p>
          <a:p>
            <a:pPr algn="just"/>
            <a:r>
              <a:rPr lang="ru-RU" dirty="0"/>
              <a:t>бюджет для граждан находится по адресу: </a:t>
            </a:r>
            <a:r>
              <a:rPr lang="ru-RU" dirty="0">
                <a:hlinkClick r:id="rId6"/>
              </a:rPr>
              <a:t>http://www.mfur.ru/budget%20for%20citizens</a:t>
            </a:r>
            <a:r>
              <a:rPr lang="ru-RU" dirty="0" smtClean="0">
                <a:hlinkClick r:id="rId6"/>
              </a:rPr>
              <a:t>/</a:t>
            </a:r>
            <a:endParaRPr lang="ru-RU" dirty="0"/>
          </a:p>
          <a:p>
            <a:pPr algn="just"/>
            <a:r>
              <a:rPr lang="ru-RU" dirty="0" smtClean="0"/>
              <a:t>- Бесплатная </a:t>
            </a:r>
            <a:r>
              <a:rPr lang="ru-RU" dirty="0"/>
              <a:t>юридическая помощь в УР - </a:t>
            </a:r>
            <a:r>
              <a:rPr lang="ru-RU" dirty="0">
                <a:hlinkClick r:id="rId7"/>
              </a:rPr>
              <a:t>http://uodms.udmurt.ru/jurpomosh</a:t>
            </a:r>
            <a:r>
              <a:rPr lang="ru-RU" dirty="0" smtClean="0">
                <a:hlinkClick r:id="rId7"/>
              </a:rPr>
              <a:t>/</a:t>
            </a:r>
            <a:endParaRPr lang="ru-RU" dirty="0"/>
          </a:p>
          <a:p>
            <a:pPr algn="just"/>
            <a:r>
              <a:rPr lang="ru-RU" dirty="0" smtClean="0"/>
              <a:t>- Официальный </a:t>
            </a:r>
            <a:r>
              <a:rPr lang="ru-RU" dirty="0"/>
              <a:t>сайт МО «</a:t>
            </a:r>
            <a:r>
              <a:rPr lang="ru-RU" dirty="0" err="1"/>
              <a:t>Балезинский</a:t>
            </a:r>
            <a:r>
              <a:rPr lang="ru-RU" dirty="0"/>
              <a:t> район -</a:t>
            </a:r>
            <a:r>
              <a:rPr lang="ru-RU" dirty="0">
                <a:hlinkClick r:id="rId8"/>
              </a:rPr>
              <a:t>http://balezino.udmurt.ru</a:t>
            </a:r>
            <a:endParaRPr lang="ru-RU" dirty="0"/>
          </a:p>
          <a:p>
            <a:pPr algn="just"/>
            <a:r>
              <a:rPr lang="ru-RU" dirty="0"/>
              <a:t>бюджет для граждан находится по адресу: </a:t>
            </a:r>
            <a:r>
              <a:rPr lang="ru-RU" dirty="0">
                <a:hlinkClick r:id="rId9"/>
              </a:rPr>
              <a:t>http://balezino.udmurt.ru/city/narod.php  </a:t>
            </a:r>
            <a:endParaRPr lang="ru-RU" dirty="0"/>
          </a:p>
          <a:p>
            <a:endParaRPr lang="ru-RU" dirty="0"/>
          </a:p>
        </p:txBody>
      </p:sp>
      <p:sp>
        <p:nvSpPr>
          <p:cNvPr id="50207" name="Text Box 102"/>
          <p:cNvSpPr txBox="1">
            <a:spLocks noChangeArrowheads="1"/>
          </p:cNvSpPr>
          <p:nvPr/>
        </p:nvSpPr>
        <p:spPr bwMode="auto">
          <a:xfrm>
            <a:off x="620713" y="7812088"/>
            <a:ext cx="5761037" cy="646331"/>
          </a:xfrm>
          <a:prstGeom prst="rect">
            <a:avLst/>
          </a:prstGeom>
          <a:noFill/>
          <a:ln w="9525">
            <a:noFill/>
            <a:miter lim="800000"/>
            <a:headEnd/>
            <a:tailEnd/>
          </a:ln>
        </p:spPr>
        <p:txBody>
          <a:bodyPr>
            <a:spAutoFit/>
          </a:bodyPr>
          <a:lstStyle/>
          <a:p>
            <a:r>
              <a:rPr lang="ru-RU" sz="1200" b="1" dirty="0"/>
              <a:t>Управление финансов Администрации МО «</a:t>
            </a:r>
            <a:r>
              <a:rPr lang="ru-RU" sz="1200" b="1" dirty="0" err="1"/>
              <a:t>Балезинский</a:t>
            </a:r>
            <a:r>
              <a:rPr lang="ru-RU" sz="1200" b="1" dirty="0"/>
              <a:t> район»</a:t>
            </a:r>
          </a:p>
          <a:p>
            <a:r>
              <a:rPr lang="ru-RU" sz="1200" b="1" dirty="0"/>
              <a:t>Адрес 427550 п.Балезино, ул.Кирова,2</a:t>
            </a:r>
          </a:p>
          <a:p>
            <a:r>
              <a:rPr lang="ru-RU" sz="1200" b="1" dirty="0"/>
              <a:t>Тел.  </a:t>
            </a:r>
            <a:r>
              <a:rPr lang="ru-RU" sz="1200" b="1" smtClean="0"/>
              <a:t>5-21-93, </a:t>
            </a:r>
            <a:r>
              <a:rPr lang="en-US" sz="1200" b="1" dirty="0"/>
              <a:t>E-mail: finance@balezino.com</a:t>
            </a:r>
            <a:r>
              <a:rPr lang="ru-RU" sz="1200" b="1"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42900" y="366713"/>
            <a:ext cx="6172200" cy="446087"/>
          </a:xfrm>
        </p:spPr>
        <p:txBody>
          <a:bodyPr/>
          <a:lstStyle/>
          <a:p>
            <a:pPr eaLnBrk="1" hangingPunct="1"/>
            <a:r>
              <a:rPr lang="ru-RU" sz="1400" b="1" smtClean="0">
                <a:latin typeface="Times New Roman" pitchFamily="18" charset="0"/>
              </a:rPr>
              <a:t>ОСНОВНЫЕ ХАРАКТЕРСТИКИ БАЛЕЗИНСКОГО РАЙОНА</a:t>
            </a:r>
          </a:p>
        </p:txBody>
      </p:sp>
      <p:sp>
        <p:nvSpPr>
          <p:cNvPr id="8195" name="Rectangle 6"/>
          <p:cNvSpPr>
            <a:spLocks noGrp="1" noChangeArrowheads="1"/>
          </p:cNvSpPr>
          <p:nvPr>
            <p:ph type="body" sz="half" idx="2"/>
          </p:nvPr>
        </p:nvSpPr>
        <p:spPr>
          <a:xfrm>
            <a:off x="3476625" y="1116013"/>
            <a:ext cx="2809875" cy="3240087"/>
          </a:xfrm>
        </p:spPr>
        <p:txBody>
          <a:bodyPr/>
          <a:lstStyle/>
          <a:p>
            <a:pPr algn="just" eaLnBrk="1" hangingPunct="1">
              <a:lnSpc>
                <a:spcPct val="80000"/>
              </a:lnSpc>
            </a:pPr>
            <a:r>
              <a:rPr lang="ru-RU" sz="1400" dirty="0" err="1" smtClean="0">
                <a:latin typeface="Times New Roman" pitchFamily="18" charset="0"/>
              </a:rPr>
              <a:t>Балезинский</a:t>
            </a:r>
            <a:r>
              <a:rPr lang="ru-RU" sz="1400" dirty="0" smtClean="0">
                <a:latin typeface="Times New Roman" pitchFamily="18" charset="0"/>
              </a:rPr>
              <a:t> район расположен в северной части Удмуртской Республики, граничит с </a:t>
            </a:r>
            <a:r>
              <a:rPr lang="ru-RU" sz="1400" dirty="0" err="1" smtClean="0">
                <a:latin typeface="Times New Roman" pitchFamily="18" charset="0"/>
              </a:rPr>
              <a:t>Глазовским</a:t>
            </a:r>
            <a:r>
              <a:rPr lang="ru-RU" sz="1400" dirty="0" smtClean="0">
                <a:latin typeface="Times New Roman" pitchFamily="18" charset="0"/>
              </a:rPr>
              <a:t>, </a:t>
            </a:r>
            <a:r>
              <a:rPr lang="ru-RU" sz="1400" dirty="0" err="1" smtClean="0">
                <a:latin typeface="Times New Roman" pitchFamily="18" charset="0"/>
              </a:rPr>
              <a:t>Игринским</a:t>
            </a:r>
            <a:r>
              <a:rPr lang="ru-RU" sz="1400" dirty="0" smtClean="0">
                <a:latin typeface="Times New Roman" pitchFamily="18" charset="0"/>
              </a:rPr>
              <a:t>, Красногорским и </a:t>
            </a:r>
            <a:r>
              <a:rPr lang="ru-RU" sz="1400" dirty="0" err="1" smtClean="0">
                <a:latin typeface="Times New Roman" pitchFamily="18" charset="0"/>
              </a:rPr>
              <a:t>Кезским</a:t>
            </a:r>
            <a:r>
              <a:rPr lang="ru-RU" sz="1400" dirty="0" smtClean="0">
                <a:latin typeface="Times New Roman" pitchFamily="18" charset="0"/>
              </a:rPr>
              <a:t> районами Удмуртской Республики, а также с Кировской областью и Пермским краем.</a:t>
            </a:r>
          </a:p>
          <a:p>
            <a:pPr algn="just" eaLnBrk="1" hangingPunct="1">
              <a:lnSpc>
                <a:spcPct val="80000"/>
              </a:lnSpc>
            </a:pPr>
            <a:r>
              <a:rPr lang="ru-RU" sz="1400" dirty="0" smtClean="0">
                <a:latin typeface="Times New Roman" pitchFamily="18" charset="0"/>
              </a:rPr>
              <a:t>Площадь территории района – 2434,7 кв. км. </a:t>
            </a:r>
          </a:p>
          <a:p>
            <a:pPr algn="just" eaLnBrk="1" hangingPunct="1">
              <a:lnSpc>
                <a:spcPct val="80000"/>
              </a:lnSpc>
            </a:pPr>
            <a:r>
              <a:rPr lang="ru-RU" sz="1400" dirty="0" smtClean="0">
                <a:latin typeface="Times New Roman" pitchFamily="18" charset="0"/>
              </a:rPr>
              <a:t>В составе </a:t>
            </a:r>
            <a:r>
              <a:rPr lang="ru-RU" sz="1400" dirty="0" err="1" smtClean="0">
                <a:latin typeface="Times New Roman" pitchFamily="18" charset="0"/>
              </a:rPr>
              <a:t>Балезинского</a:t>
            </a:r>
            <a:r>
              <a:rPr lang="ru-RU" sz="1400" dirty="0" smtClean="0">
                <a:latin typeface="Times New Roman" pitchFamily="18" charset="0"/>
              </a:rPr>
              <a:t> района функционирует 17 сельских поселений. Численность населения – 30,4 тыс. человек. Плотность населения на 1 квадратный километр составляет 12,5 человек.</a:t>
            </a:r>
          </a:p>
        </p:txBody>
      </p:sp>
      <p:pic>
        <p:nvPicPr>
          <p:cNvPr id="8196" name="Picture 8" descr="memorial.jpg"/>
          <p:cNvPicPr>
            <a:picLocks noGrp="1" noChangeAspect="1" noChangeArrowheads="1"/>
          </p:cNvPicPr>
          <p:nvPr>
            <p:ph type="clipArt" sz="half" idx="1"/>
          </p:nvPr>
        </p:nvPicPr>
        <p:blipFill>
          <a:blip r:embed="rId2" cstate="print"/>
          <a:srcRect/>
          <a:stretch>
            <a:fillRect/>
          </a:stretch>
        </p:blipFill>
        <p:spPr>
          <a:xfrm>
            <a:off x="476250" y="2051050"/>
            <a:ext cx="2817813" cy="1868488"/>
          </a:xfrm>
        </p:spPr>
      </p:pic>
      <p:sp>
        <p:nvSpPr>
          <p:cNvPr id="8197" name="Rectangle 9"/>
          <p:cNvSpPr>
            <a:spLocks noChangeArrowheads="1"/>
          </p:cNvSpPr>
          <p:nvPr/>
        </p:nvSpPr>
        <p:spPr bwMode="auto">
          <a:xfrm>
            <a:off x="333375" y="4427538"/>
            <a:ext cx="5975350" cy="4105275"/>
          </a:xfrm>
          <a:prstGeom prst="rect">
            <a:avLst/>
          </a:prstGeom>
          <a:noFill/>
          <a:ln w="9525">
            <a:noFill/>
            <a:miter lim="800000"/>
            <a:headEnd/>
            <a:tailEnd/>
          </a:ln>
        </p:spPr>
        <p:txBody>
          <a:bodyPr/>
          <a:lstStyle/>
          <a:p>
            <a:pPr marL="342900" indent="-342900" algn="l">
              <a:spcBef>
                <a:spcPct val="20000"/>
              </a:spcBef>
              <a:buFontTx/>
              <a:buChar char="•"/>
            </a:pPr>
            <a:r>
              <a:rPr lang="ru-RU" dirty="0"/>
              <a:t>Национальный состав: удмуртов – 54,4 %, русских – 33,5 %, татар –9,7 % , других национальностей – 2,4 </a:t>
            </a:r>
            <a:r>
              <a:rPr lang="ru-RU" dirty="0" smtClean="0"/>
              <a:t>%.</a:t>
            </a:r>
            <a:endParaRPr lang="ru-RU" dirty="0"/>
          </a:p>
          <a:p>
            <a:pPr marL="342900" indent="-342900" algn="l">
              <a:spcBef>
                <a:spcPct val="20000"/>
              </a:spcBef>
              <a:buFontTx/>
              <a:buChar char="•"/>
            </a:pPr>
            <a:r>
              <a:rPr lang="ru-RU" dirty="0"/>
              <a:t>В районном центре – п. Балезино проживает </a:t>
            </a:r>
            <a:r>
              <a:rPr lang="ru-RU" dirty="0" smtClean="0"/>
              <a:t>14,7 </a:t>
            </a:r>
            <a:r>
              <a:rPr lang="ru-RU" dirty="0"/>
              <a:t>тыс. человек. Здесь расположены все промышленные предприятия, стация Балезино Горьковской железной дороги и осуществляют свою деятельность большинство индивидуальных предпринимателей.</a:t>
            </a:r>
          </a:p>
          <a:p>
            <a:pPr marL="342900" indent="-342900" algn="l">
              <a:spcBef>
                <a:spcPct val="20000"/>
              </a:spcBef>
              <a:buFontTx/>
              <a:buChar char="•"/>
            </a:pPr>
            <a:r>
              <a:rPr lang="ru-RU" dirty="0"/>
              <a:t>Расстояние между посёлком Балезино и столицей Удмуртской Республики городом Ижевском составляет 150 км. До ближайшего города республиканского значения Глазова – 30 км. Район связан, как со столицей Удмуртской Республики, так и с граничащими с ним районами, автомобильными дорогами с твёрдым покрытием. Внутри района из 16 сельских поселений 14 также связаны с районным центром автомобильными дорогами с твёрдым покрытием. Кроме этого с наличием на территории района станции Балезино имеется возможность железнодорожного сообщения практически со всеми уголками Российской Федерации.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60350" y="107950"/>
            <a:ext cx="6172200" cy="388938"/>
          </a:xfrm>
        </p:spPr>
        <p:txBody>
          <a:bodyPr/>
          <a:lstStyle/>
          <a:p>
            <a:pPr eaLnBrk="1" hangingPunct="1"/>
            <a:r>
              <a:rPr lang="ru-RU" sz="1400" smtClean="0">
                <a:latin typeface="Times New Roman" pitchFamily="18" charset="0"/>
              </a:rPr>
              <a:t>Показатели социально-экономического развития Балезинского района </a:t>
            </a:r>
          </a:p>
        </p:txBody>
      </p:sp>
      <p:graphicFrame>
        <p:nvGraphicFramePr>
          <p:cNvPr id="169168" name="Group 208"/>
          <p:cNvGraphicFramePr>
            <a:graphicFrameLocks noGrp="1"/>
          </p:cNvGraphicFramePr>
          <p:nvPr>
            <p:ph idx="1"/>
          </p:nvPr>
        </p:nvGraphicFramePr>
        <p:xfrm>
          <a:off x="333375" y="2051720"/>
          <a:ext cx="6335985" cy="6999786"/>
        </p:xfrm>
        <a:graphic>
          <a:graphicData uri="http://schemas.openxmlformats.org/drawingml/2006/table">
            <a:tbl>
              <a:tblPr/>
              <a:tblGrid>
                <a:gridCol w="2735585"/>
                <a:gridCol w="720080"/>
                <a:gridCol w="648072"/>
                <a:gridCol w="720080"/>
                <a:gridCol w="720080"/>
                <a:gridCol w="792088"/>
              </a:tblGrid>
              <a:tr h="8396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2019 год факт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2020 год оценка</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2021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2022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2023 год прогноз</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Численность постоянного населения (в среднегодовом исчислении), тыс.чел.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30,12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28,84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28,10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Уровень зарегистрированной безработицы,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0,95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0,90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Номинальная начисленная среднемесячная заработная плата одного работника по организациям, не относящимся к субъектам малого предпринимательства, 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25947,3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27392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29319,1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31312,8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32878,44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отгруженных товаров собственного производства, выполненных работ и услуг собственными силами (по чистым видам экономической деятельности) по кругу крупных  и средних организаций,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7139,9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4283,9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4547,9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4810,6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5128,3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Индекс промышленного производства, %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79,6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58,4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97,3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103,7</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5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Продукция с/х,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2768,0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2899,3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2974,7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3087,8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3208,1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Times New Roman" pitchFamily="18" charset="0"/>
                        </a:rPr>
                        <a:t>Индекс производства продукции сельского хозяйства, %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98,4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100,2</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99,3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розничного товарооборота, млн.руб.</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1023,5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1165,7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1206,5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1252,3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1303,7</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 к предыдущему году</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113,9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(без внешних совместителей) по средним предприятиям, всего, чел.</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1337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1341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1401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1445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1495,6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(без внешних совместителей) по малым предприятиям, (включая </a:t>
                      </a:r>
                      <a:r>
                        <a:rPr kumimoji="0" lang="ru-RU" sz="1000" b="1" i="0" u="none" strike="noStrike" cap="none" normalizeH="0" baseline="0" dirty="0" err="1" smtClean="0">
                          <a:ln>
                            <a:noFill/>
                          </a:ln>
                          <a:solidFill>
                            <a:schemeClr val="tx1"/>
                          </a:solidFill>
                          <a:effectLst/>
                          <a:latin typeface="Times New Roman" pitchFamily="18" charset="0"/>
                        </a:rPr>
                        <a:t>микропредприятия</a:t>
                      </a:r>
                      <a:r>
                        <a:rPr kumimoji="0" lang="ru-RU" sz="1000" b="1" i="0" u="none" strike="noStrike" cap="none" normalizeH="0" baseline="0" dirty="0" smtClean="0">
                          <a:ln>
                            <a:noFill/>
                          </a:ln>
                          <a:solidFill>
                            <a:schemeClr val="tx1"/>
                          </a:solidFill>
                          <a:effectLst/>
                          <a:latin typeface="Times New Roman" pitchFamily="18" charset="0"/>
                        </a:rPr>
                        <a:t>, всего,  чел.</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1501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1495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1530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1669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1727,4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326" name="Picture 136" descr="j0149887"/>
          <p:cNvPicPr>
            <a:picLocks noChangeAspect="1" noChangeArrowheads="1"/>
          </p:cNvPicPr>
          <p:nvPr/>
        </p:nvPicPr>
        <p:blipFill>
          <a:blip r:embed="rId2" cstate="print"/>
          <a:srcRect/>
          <a:stretch>
            <a:fillRect/>
          </a:stretch>
        </p:blipFill>
        <p:spPr bwMode="auto">
          <a:xfrm>
            <a:off x="333375" y="900113"/>
            <a:ext cx="1268413" cy="1016000"/>
          </a:xfrm>
          <a:prstGeom prst="rect">
            <a:avLst/>
          </a:prstGeom>
          <a:noFill/>
          <a:ln w="9525">
            <a:noFill/>
            <a:miter lim="800000"/>
            <a:headEnd/>
            <a:tailEnd/>
          </a:ln>
        </p:spPr>
      </p:pic>
      <p:pic>
        <p:nvPicPr>
          <p:cNvPr id="9327" name="Picture 138" descr="j0187423"/>
          <p:cNvPicPr>
            <a:picLocks noChangeAspect="1" noChangeArrowheads="1"/>
          </p:cNvPicPr>
          <p:nvPr/>
        </p:nvPicPr>
        <p:blipFill>
          <a:blip r:embed="rId3" cstate="print"/>
          <a:srcRect/>
          <a:stretch>
            <a:fillRect/>
          </a:stretch>
        </p:blipFill>
        <p:spPr bwMode="auto">
          <a:xfrm>
            <a:off x="4868863" y="468313"/>
            <a:ext cx="1762125" cy="1828800"/>
          </a:xfrm>
          <a:prstGeom prst="rect">
            <a:avLst/>
          </a:prstGeom>
          <a:noFill/>
          <a:ln w="9525">
            <a:noFill/>
            <a:miter lim="800000"/>
            <a:headEnd/>
            <a:tailEnd/>
          </a:ln>
        </p:spPr>
      </p:pic>
      <p:pic>
        <p:nvPicPr>
          <p:cNvPr id="9328" name="Picture 144" descr="j0205462"/>
          <p:cNvPicPr>
            <a:picLocks noChangeAspect="1" noChangeArrowheads="1"/>
          </p:cNvPicPr>
          <p:nvPr/>
        </p:nvPicPr>
        <p:blipFill>
          <a:blip r:embed="rId4" cstate="print"/>
          <a:srcRect/>
          <a:stretch>
            <a:fillRect/>
          </a:stretch>
        </p:blipFill>
        <p:spPr bwMode="auto">
          <a:xfrm>
            <a:off x="2420938" y="323850"/>
            <a:ext cx="181927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2900" y="107503"/>
            <a:ext cx="6172200" cy="1224137"/>
          </a:xfrm>
        </p:spPr>
        <p:txBody>
          <a:bodyPr/>
          <a:lstStyle/>
          <a:p>
            <a:pPr eaLnBrk="1" hangingPunct="1"/>
            <a:r>
              <a:rPr lang="ru-RU" sz="1400" b="1" u="sng" dirty="0" smtClean="0">
                <a:latin typeface="Times New Roman" pitchFamily="18" charset="0"/>
              </a:rPr>
              <a:t>Основные направления бюджетной и налоговой политики на 2021 год и на плановый период 2022и 2023 годов</a:t>
            </a:r>
            <a:br>
              <a:rPr lang="ru-RU" sz="1400" b="1" u="sng" dirty="0" smtClean="0">
                <a:latin typeface="Times New Roman" pitchFamily="18" charset="0"/>
              </a:rPr>
            </a:br>
            <a:r>
              <a:rPr lang="ru-RU" sz="1400" dirty="0" smtClean="0">
                <a:latin typeface="Times New Roman" pitchFamily="18" charset="0"/>
              </a:rPr>
              <a:t>(Установлены постановлением Главы МО «</a:t>
            </a:r>
            <a:r>
              <a:rPr lang="ru-RU" sz="1400" dirty="0" err="1" smtClean="0">
                <a:latin typeface="Times New Roman" pitchFamily="18" charset="0"/>
              </a:rPr>
              <a:t>Балезинский</a:t>
            </a:r>
            <a:r>
              <a:rPr lang="ru-RU" sz="1400" dirty="0" smtClean="0">
                <a:latin typeface="Times New Roman" pitchFamily="18" charset="0"/>
              </a:rPr>
              <a:t> район» от 19 октября 2020 года №  18</a:t>
            </a:r>
            <a:endParaRPr lang="ru-RU" sz="1400" b="1" u="sng" dirty="0" smtClean="0">
              <a:latin typeface="Times New Roman" pitchFamily="18" charset="0"/>
            </a:endParaRPr>
          </a:p>
        </p:txBody>
      </p:sp>
      <p:sp>
        <p:nvSpPr>
          <p:cNvPr id="10243" name="Rectangle 3"/>
          <p:cNvSpPr>
            <a:spLocks noGrp="1" noChangeArrowheads="1"/>
          </p:cNvSpPr>
          <p:nvPr>
            <p:ph type="body" idx="1"/>
          </p:nvPr>
        </p:nvSpPr>
        <p:spPr>
          <a:xfrm>
            <a:off x="342900" y="1187624"/>
            <a:ext cx="6172200" cy="7603951"/>
          </a:xfrm>
        </p:spPr>
        <p:txBody>
          <a:bodyPr/>
          <a:lstStyle/>
          <a:p>
            <a:pPr algn="just" eaLnBrk="1" hangingPunct="1">
              <a:buFontTx/>
              <a:buNone/>
            </a:pPr>
            <a:r>
              <a:rPr lang="ru-RU" sz="1400" b="1" dirty="0" smtClean="0">
                <a:latin typeface="Times New Roman" pitchFamily="18" charset="0"/>
              </a:rPr>
              <a:t>Обеспечение сбалансированности и повышение устойчивости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endParaRPr lang="ru-RU" sz="1400" dirty="0" smtClean="0">
              <a:latin typeface="Times New Roman" pitchFamily="18" charset="0"/>
            </a:endParaRPr>
          </a:p>
          <a:p>
            <a:pPr algn="just" eaLnBrk="1" hangingPunct="1">
              <a:buFontTx/>
              <a:buNone/>
            </a:pPr>
            <a:r>
              <a:rPr lang="ru-RU" sz="1400" b="1" dirty="0" smtClean="0">
                <a:latin typeface="Times New Roman" pitchFamily="18" charset="0"/>
              </a:rPr>
              <a:t>Стратегическая </a:t>
            </a:r>
            <a:r>
              <a:rPr lang="ru-RU" sz="1400" b="1" dirty="0" err="1" smtClean="0">
                <a:latin typeface="Times New Roman" pitchFamily="18" charset="0"/>
              </a:rPr>
              <a:t>приоритизация</a:t>
            </a:r>
            <a:r>
              <a:rPr lang="ru-RU" sz="1400" b="1" dirty="0" smtClean="0">
                <a:latin typeface="Times New Roman" pitchFamily="18" charset="0"/>
              </a:rPr>
              <a:t> расходов, гарантированное исполнение социальных обязательств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Обеспечение достижения целей и показателей региональных проектов, разработанных в рамках реализации Указов Президента РФ от 7 мая 2018 г.  № 204 и от 21 июля 2020 года № 474</a:t>
            </a:r>
          </a:p>
          <a:p>
            <a:pPr algn="just" eaLnBrk="1" hangingPunct="1">
              <a:buFontTx/>
              <a:buNone/>
            </a:pPr>
            <a:r>
              <a:rPr lang="ru-RU" sz="1400" b="1" dirty="0" smtClean="0">
                <a:latin typeface="Times New Roman" pitchFamily="18" charset="0"/>
              </a:rPr>
              <a:t>Недопущение необоснованного роста муниципального долга  и неисполнения долговых обязательств</a:t>
            </a:r>
          </a:p>
          <a:p>
            <a:pPr algn="just" eaLnBrk="1" hangingPunct="1">
              <a:buFontTx/>
              <a:buNone/>
            </a:pPr>
            <a:r>
              <a:rPr lang="ru-RU" sz="1400" b="1" dirty="0" smtClean="0">
                <a:latin typeface="Times New Roman" pitchFamily="18" charset="0"/>
              </a:rPr>
              <a:t>Формирование основных характеристик бюджета с учетом ожидаемого исполнения за 2020 год, сохранения достигнутых в 2020 году  «дорожных карт» по заработной плате работников образования и культуры, индексации ФОТ категорий работников, которые не попадают под действие «дорожных карт», повышения МРОТ </a:t>
            </a:r>
          </a:p>
          <a:p>
            <a:pPr algn="just" eaLnBrk="1" hangingPunct="1">
              <a:buFontTx/>
              <a:buNone/>
            </a:pPr>
            <a:r>
              <a:rPr lang="ru-RU" sz="1400" b="1" dirty="0" smtClean="0">
                <a:latin typeface="Times New Roman" pitchFamily="18" charset="0"/>
              </a:rPr>
              <a:t>Повышение эффективности управления бюджетными ресурсами</a:t>
            </a:r>
          </a:p>
          <a:p>
            <a:pPr algn="just" eaLnBrk="1" hangingPunct="1">
              <a:buFontTx/>
              <a:buNone/>
            </a:pPr>
            <a:r>
              <a:rPr lang="ru-RU" sz="1400" b="1" dirty="0" smtClean="0">
                <a:latin typeface="Times New Roman" pitchFamily="18" charset="0"/>
              </a:rPr>
              <a:t>Снижения рисков возникновения просроченной кредиторской задолженности</a:t>
            </a:r>
          </a:p>
          <a:p>
            <a:pPr algn="just" eaLnBrk="1" hangingPunct="1">
              <a:buFontTx/>
              <a:buNone/>
            </a:pPr>
            <a:r>
              <a:rPr lang="ru-RU" sz="1400" b="1" dirty="0" smtClean="0">
                <a:latin typeface="Times New Roman" pitchFamily="18" charset="0"/>
              </a:rPr>
              <a:t>Обеспечение открытости бюджетного процесса</a:t>
            </a:r>
          </a:p>
          <a:p>
            <a:pPr algn="just" eaLnBrk="1" hangingPunct="1">
              <a:buFontTx/>
              <a:buNone/>
            </a:pPr>
            <a:r>
              <a:rPr lang="ru-RU" sz="1400" b="1" dirty="0" smtClean="0">
                <a:latin typeface="Times New Roman" pitchFamily="18" charset="0"/>
              </a:rPr>
              <a:t>Формирование и продвижение положительного инвестиционного имиджа МО «</a:t>
            </a:r>
            <a:r>
              <a:rPr lang="ru-RU" sz="1400" b="1" dirty="0" err="1" smtClean="0">
                <a:latin typeface="Times New Roman" pitchFamily="18" charset="0"/>
              </a:rPr>
              <a:t>Балезинский</a:t>
            </a:r>
            <a:r>
              <a:rPr lang="ru-RU" sz="1400" b="1" dirty="0" smtClean="0">
                <a:latin typeface="Times New Roman" pitchFamily="18" charset="0"/>
              </a:rPr>
              <a:t> район»  </a:t>
            </a:r>
          </a:p>
          <a:p>
            <a:pPr algn="just" eaLnBrk="1" hangingPunct="1">
              <a:buFontTx/>
              <a:buNone/>
            </a:pPr>
            <a:r>
              <a:rPr lang="ru-RU" sz="1400" b="1" dirty="0" smtClean="0">
                <a:latin typeface="Times New Roman" pitchFamily="18" charset="0"/>
              </a:rPr>
              <a:t>Реализация мероприятий Плана по росту  доходов бюджета,   оптимизации расходов и сокращению муниципального долга</a:t>
            </a:r>
          </a:p>
          <a:p>
            <a:pPr algn="just" eaLnBrk="1" hangingPunct="1">
              <a:buFontTx/>
              <a:buNone/>
            </a:pPr>
            <a:r>
              <a:rPr lang="ru-RU" sz="1400" b="1" dirty="0" smtClean="0">
                <a:latin typeface="Times New Roman" pitchFamily="18" charset="0"/>
              </a:rPr>
              <a:t>Повышения качества формирования и обоснованность прогноза доходов и расходов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Расширение практики общественного участия в управлении муниципальными финансами посредством развития инициативного </a:t>
            </a:r>
            <a:r>
              <a:rPr lang="ru-RU" sz="1400" b="1" dirty="0" err="1" smtClean="0">
                <a:latin typeface="Times New Roman" pitchFamily="18" charset="0"/>
              </a:rPr>
              <a:t>бюджетирования</a:t>
            </a:r>
            <a:r>
              <a:rPr lang="ru-RU" sz="1400" b="1" dirty="0" smtClean="0">
                <a:latin typeface="Times New Roman" pitchFamily="18" charset="0"/>
              </a:rPr>
              <a:t> и самообложения граждан</a:t>
            </a:r>
          </a:p>
          <a:p>
            <a:pPr algn="just" eaLnBrk="1" hangingPunct="1">
              <a:buFontTx/>
              <a:buNone/>
            </a:pPr>
            <a:r>
              <a:rPr lang="ru-RU" sz="1400" b="1" dirty="0" smtClean="0">
                <a:latin typeface="Times New Roman" pitchFamily="18" charset="0"/>
              </a:rPr>
              <a:t>Укрепление доходной базы консолидированного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Повышение качества администрирования доходов консолидированного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Расширение налоговой базы на основе повышения инвестиционной привлекательности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endParaRPr lang="ru-RU" sz="1400" dirty="0" smtClean="0">
              <a:latin typeface="Times New Roman" pitchFamily="18" charset="0"/>
            </a:endParaRPr>
          </a:p>
          <a:p>
            <a:pPr algn="just" eaLnBrk="1" hangingPunct="1">
              <a:buFontTx/>
              <a:buNone/>
            </a:pPr>
            <a:r>
              <a:rPr lang="ru-RU" sz="1400" dirty="0" smtClean="0">
                <a:latin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07505"/>
            <a:ext cx="6172200" cy="504055"/>
          </a:xfrm>
        </p:spPr>
        <p:txBody>
          <a:bodyPr/>
          <a:lstStyle/>
          <a:p>
            <a:r>
              <a:rPr lang="ru-RU" sz="1600" b="1" dirty="0" smtClean="0"/>
              <a:t/>
            </a:r>
            <a:br>
              <a:rPr lang="ru-RU" sz="1600" b="1" dirty="0" smtClean="0"/>
            </a:br>
            <a:r>
              <a:rPr lang="ru-RU" sz="1600" b="1" dirty="0" smtClean="0"/>
              <a:t/>
            </a:r>
            <a:br>
              <a:rPr lang="ru-RU" sz="1600" b="1" dirty="0" smtClean="0"/>
            </a:br>
            <a:r>
              <a:rPr lang="ru-RU" sz="1200" b="1" dirty="0" smtClean="0"/>
              <a:t>Рейтинг открытости деятельности органов местного самоуправления по управлению общественными финансами за 2019 год</a:t>
            </a:r>
            <a:r>
              <a:rPr lang="ru-RU" sz="1600" b="1" dirty="0" smtClean="0"/>
              <a:t/>
            </a:r>
            <a:br>
              <a:rPr lang="ru-RU" sz="1600" b="1" dirty="0" smtClean="0"/>
            </a:br>
            <a:endParaRPr lang="ru-RU" sz="1600" b="1" dirty="0"/>
          </a:p>
        </p:txBody>
      </p:sp>
      <p:graphicFrame>
        <p:nvGraphicFramePr>
          <p:cNvPr id="4" name="Содержимое 3"/>
          <p:cNvGraphicFramePr>
            <a:graphicFrameLocks noGrp="1"/>
          </p:cNvGraphicFramePr>
          <p:nvPr>
            <p:ph idx="1"/>
          </p:nvPr>
        </p:nvGraphicFramePr>
        <p:xfrm>
          <a:off x="342900" y="700960"/>
          <a:ext cx="5648866" cy="8008620"/>
        </p:xfrm>
        <a:graphic>
          <a:graphicData uri="http://schemas.openxmlformats.org/drawingml/2006/table">
            <a:tbl>
              <a:tblPr firstRow="1" bandRow="1">
                <a:tableStyleId>{5940675A-B579-460E-94D1-54222C63F5DA}</a:tableStyleId>
              </a:tblPr>
              <a:tblGrid>
                <a:gridCol w="709836"/>
                <a:gridCol w="1852930"/>
                <a:gridCol w="1543050"/>
                <a:gridCol w="1543050"/>
              </a:tblGrid>
              <a:tr h="342648">
                <a:tc>
                  <a:txBody>
                    <a:bodyPr/>
                    <a:lstStyle/>
                    <a:p>
                      <a:r>
                        <a:rPr lang="ru-RU" sz="1100" b="1" dirty="0" smtClean="0"/>
                        <a:t>№ </a:t>
                      </a:r>
                      <a:r>
                        <a:rPr lang="ru-RU" sz="1100" b="1" dirty="0" err="1" smtClean="0"/>
                        <a:t>п</a:t>
                      </a:r>
                      <a:r>
                        <a:rPr lang="ru-RU" sz="1100" b="1" dirty="0" smtClean="0"/>
                        <a:t>/</a:t>
                      </a:r>
                      <a:r>
                        <a:rPr lang="ru-RU" sz="1100" b="1" dirty="0" err="1" smtClean="0"/>
                        <a:t>п</a:t>
                      </a:r>
                      <a:endParaRPr lang="ru-RU" sz="1100" b="1" dirty="0"/>
                    </a:p>
                  </a:txBody>
                  <a:tcPr>
                    <a:solidFill>
                      <a:schemeClr val="accent1"/>
                    </a:solidFill>
                  </a:tcPr>
                </a:tc>
                <a:tc>
                  <a:txBody>
                    <a:bodyPr/>
                    <a:lstStyle/>
                    <a:p>
                      <a:r>
                        <a:rPr lang="ru-RU" sz="1100" b="1" dirty="0" smtClean="0"/>
                        <a:t>Наименование МО в УР</a:t>
                      </a:r>
                      <a:endParaRPr lang="ru-RU" sz="1100" b="1" dirty="0"/>
                    </a:p>
                  </a:txBody>
                  <a:tcPr>
                    <a:solidFill>
                      <a:schemeClr val="accent1"/>
                    </a:solidFill>
                  </a:tcPr>
                </a:tc>
                <a:tc>
                  <a:txBody>
                    <a:bodyPr/>
                    <a:lstStyle/>
                    <a:p>
                      <a:r>
                        <a:rPr lang="ru-RU" sz="1100" b="1" dirty="0" smtClean="0"/>
                        <a:t>Место в рейтинге</a:t>
                      </a:r>
                      <a:endParaRPr lang="ru-RU" sz="1100" b="1" dirty="0"/>
                    </a:p>
                  </a:txBody>
                  <a:tcPr>
                    <a:solidFill>
                      <a:schemeClr val="accent1"/>
                    </a:solidFill>
                  </a:tcPr>
                </a:tc>
                <a:tc>
                  <a:txBody>
                    <a:bodyPr/>
                    <a:lstStyle/>
                    <a:p>
                      <a:r>
                        <a:rPr lang="ru-RU" sz="1100" b="1" dirty="0" smtClean="0"/>
                        <a:t>Итоговая оценка</a:t>
                      </a:r>
                    </a:p>
                    <a:p>
                      <a:r>
                        <a:rPr lang="ru-RU" sz="1100" b="1" dirty="0" smtClean="0"/>
                        <a:t>(баллов)</a:t>
                      </a:r>
                      <a:endParaRPr lang="ru-RU" sz="1100" b="1" dirty="0"/>
                    </a:p>
                  </a:txBody>
                  <a:tcPr>
                    <a:solidFill>
                      <a:schemeClr val="accent1"/>
                    </a:solidFill>
                  </a:tcPr>
                </a:tc>
              </a:tr>
              <a:tr h="182473">
                <a:tc>
                  <a:txBody>
                    <a:bodyPr/>
                    <a:lstStyle/>
                    <a:p>
                      <a:r>
                        <a:rPr lang="ru-RU" sz="1050" b="1" dirty="0" smtClean="0"/>
                        <a:t>1.</a:t>
                      </a:r>
                      <a:endParaRPr lang="ru-RU" sz="1050" b="1" dirty="0"/>
                    </a:p>
                  </a:txBody>
                  <a:tcPr>
                    <a:solidFill>
                      <a:srgbClr val="FFFFCC"/>
                    </a:solidFill>
                  </a:tcPr>
                </a:tc>
                <a:tc>
                  <a:txBody>
                    <a:bodyPr/>
                    <a:lstStyle/>
                    <a:p>
                      <a:r>
                        <a:rPr lang="ru-RU" sz="1050" b="1" dirty="0" smtClean="0"/>
                        <a:t>Сарапул</a:t>
                      </a:r>
                      <a:endParaRPr lang="ru-RU" sz="1050" b="1" dirty="0"/>
                    </a:p>
                  </a:txBody>
                  <a:tcPr>
                    <a:solidFill>
                      <a:srgbClr val="FFFFCC"/>
                    </a:solidFill>
                  </a:tcPr>
                </a:tc>
                <a:tc>
                  <a:txBody>
                    <a:bodyPr/>
                    <a:lstStyle/>
                    <a:p>
                      <a:r>
                        <a:rPr lang="ru-RU" sz="1050" b="1" dirty="0" smtClean="0"/>
                        <a:t>1</a:t>
                      </a:r>
                      <a:endParaRPr lang="ru-RU" sz="1050" b="1" dirty="0"/>
                    </a:p>
                  </a:txBody>
                  <a:tcPr>
                    <a:solidFill>
                      <a:srgbClr val="FFFFCC"/>
                    </a:solidFill>
                  </a:tcPr>
                </a:tc>
                <a:tc>
                  <a:txBody>
                    <a:bodyPr/>
                    <a:lstStyle/>
                    <a:p>
                      <a:r>
                        <a:rPr lang="ru-RU" sz="1050" b="1" dirty="0" smtClean="0"/>
                        <a:t>78</a:t>
                      </a:r>
                      <a:endParaRPr lang="ru-RU" sz="1050" b="1" dirty="0"/>
                    </a:p>
                  </a:txBody>
                  <a:tcPr>
                    <a:solidFill>
                      <a:srgbClr val="FFFFCC"/>
                    </a:solidFill>
                  </a:tcPr>
                </a:tc>
              </a:tr>
              <a:tr h="219045">
                <a:tc>
                  <a:txBody>
                    <a:bodyPr/>
                    <a:lstStyle/>
                    <a:p>
                      <a:r>
                        <a:rPr lang="ru-RU" sz="1050" b="1" dirty="0" smtClean="0"/>
                        <a:t>2.</a:t>
                      </a:r>
                      <a:endParaRPr lang="ru-RU" sz="1050" b="1" dirty="0"/>
                    </a:p>
                  </a:txBody>
                  <a:tcPr>
                    <a:solidFill>
                      <a:srgbClr val="FFFFCC"/>
                    </a:solidFill>
                  </a:tcPr>
                </a:tc>
                <a:tc>
                  <a:txBody>
                    <a:bodyPr/>
                    <a:lstStyle/>
                    <a:p>
                      <a:r>
                        <a:rPr lang="ru-RU" sz="1050" b="1" dirty="0" err="1" smtClean="0"/>
                        <a:t>Камбарский</a:t>
                      </a:r>
                      <a:endParaRPr lang="ru-RU" sz="1050" b="1" dirty="0"/>
                    </a:p>
                  </a:txBody>
                  <a:tcPr>
                    <a:solidFill>
                      <a:srgbClr val="FFFFCC"/>
                    </a:solidFill>
                  </a:tcPr>
                </a:tc>
                <a:tc>
                  <a:txBody>
                    <a:bodyPr/>
                    <a:lstStyle/>
                    <a:p>
                      <a:r>
                        <a:rPr lang="ru-RU" sz="1050" b="1" dirty="0" smtClean="0"/>
                        <a:t>2-4</a:t>
                      </a:r>
                      <a:endParaRPr lang="ru-RU" sz="1050" b="1" dirty="0"/>
                    </a:p>
                  </a:txBody>
                  <a:tcPr>
                    <a:solidFill>
                      <a:srgbClr val="FFFFCC"/>
                    </a:solidFill>
                  </a:tcPr>
                </a:tc>
                <a:tc>
                  <a:txBody>
                    <a:bodyPr/>
                    <a:lstStyle/>
                    <a:p>
                      <a:r>
                        <a:rPr lang="ru-RU" sz="1050" b="1" dirty="0" smtClean="0"/>
                        <a:t>76</a:t>
                      </a:r>
                      <a:endParaRPr lang="ru-RU" sz="1050" b="1" dirty="0"/>
                    </a:p>
                  </a:txBody>
                  <a:tcPr>
                    <a:solidFill>
                      <a:srgbClr val="FFFFCC"/>
                    </a:solidFill>
                  </a:tcPr>
                </a:tc>
              </a:tr>
              <a:tr h="183609">
                <a:tc>
                  <a:txBody>
                    <a:bodyPr/>
                    <a:lstStyle/>
                    <a:p>
                      <a:r>
                        <a:rPr lang="ru-RU" sz="1050" b="1" dirty="0" smtClean="0"/>
                        <a:t>3.</a:t>
                      </a:r>
                      <a:endParaRPr lang="ru-RU" sz="1050" b="1" dirty="0"/>
                    </a:p>
                  </a:txBody>
                  <a:tcPr>
                    <a:solidFill>
                      <a:srgbClr val="FFFFCC"/>
                    </a:solidFill>
                  </a:tcPr>
                </a:tc>
                <a:tc>
                  <a:txBody>
                    <a:bodyPr/>
                    <a:lstStyle/>
                    <a:p>
                      <a:r>
                        <a:rPr lang="ru-RU" sz="1050" b="1" dirty="0" err="1" smtClean="0"/>
                        <a:t>Можгинский</a:t>
                      </a:r>
                      <a:endParaRPr lang="ru-RU" sz="1050" b="1" dirty="0"/>
                    </a:p>
                  </a:txBody>
                  <a:tcPr>
                    <a:solidFill>
                      <a:srgbClr val="FFFFCC"/>
                    </a:solidFill>
                  </a:tcPr>
                </a:tc>
                <a:tc>
                  <a:txBody>
                    <a:bodyPr/>
                    <a:lstStyle/>
                    <a:p>
                      <a:r>
                        <a:rPr lang="ru-RU" sz="1050" b="1" dirty="0" smtClean="0"/>
                        <a:t>2-4</a:t>
                      </a:r>
                      <a:endParaRPr lang="ru-RU" sz="1050" b="1" dirty="0"/>
                    </a:p>
                  </a:txBody>
                  <a:tcPr>
                    <a:solidFill>
                      <a:srgbClr val="FFFFCC"/>
                    </a:solidFill>
                  </a:tcPr>
                </a:tc>
                <a:tc>
                  <a:txBody>
                    <a:bodyPr/>
                    <a:lstStyle/>
                    <a:p>
                      <a:r>
                        <a:rPr lang="ru-RU" sz="1050" b="1" dirty="0" smtClean="0"/>
                        <a:t>76</a:t>
                      </a:r>
                      <a:endParaRPr lang="ru-RU" sz="1050" b="1" dirty="0"/>
                    </a:p>
                  </a:txBody>
                  <a:tcPr>
                    <a:solidFill>
                      <a:srgbClr val="FFFFCC"/>
                    </a:solidFill>
                  </a:tcPr>
                </a:tc>
              </a:tr>
              <a:tr h="148173">
                <a:tc>
                  <a:txBody>
                    <a:bodyPr/>
                    <a:lstStyle/>
                    <a:p>
                      <a:r>
                        <a:rPr lang="ru-RU" sz="1050" b="1" dirty="0" smtClean="0"/>
                        <a:t>4.</a:t>
                      </a:r>
                      <a:endParaRPr lang="ru-RU" sz="1050" b="1" dirty="0"/>
                    </a:p>
                  </a:txBody>
                  <a:tcPr>
                    <a:solidFill>
                      <a:srgbClr val="FFFFCC"/>
                    </a:solidFill>
                  </a:tcPr>
                </a:tc>
                <a:tc>
                  <a:txBody>
                    <a:bodyPr/>
                    <a:lstStyle/>
                    <a:p>
                      <a:r>
                        <a:rPr lang="ru-RU" sz="1050" b="1" dirty="0" err="1" smtClean="0"/>
                        <a:t>Увинский</a:t>
                      </a:r>
                      <a:endParaRPr lang="ru-RU" sz="1050" b="1" dirty="0"/>
                    </a:p>
                  </a:txBody>
                  <a:tcPr>
                    <a:solidFill>
                      <a:srgbClr val="FFFFCC"/>
                    </a:solidFill>
                  </a:tcPr>
                </a:tc>
                <a:tc>
                  <a:txBody>
                    <a:bodyPr/>
                    <a:lstStyle/>
                    <a:p>
                      <a:r>
                        <a:rPr lang="ru-RU" sz="1050" b="1" dirty="0" smtClean="0"/>
                        <a:t>2-4</a:t>
                      </a:r>
                      <a:endParaRPr lang="ru-RU" sz="1050" b="1" dirty="0"/>
                    </a:p>
                  </a:txBody>
                  <a:tcPr>
                    <a:solidFill>
                      <a:srgbClr val="FFFFCC"/>
                    </a:solidFill>
                  </a:tcPr>
                </a:tc>
                <a:tc>
                  <a:txBody>
                    <a:bodyPr/>
                    <a:lstStyle/>
                    <a:p>
                      <a:r>
                        <a:rPr lang="ru-RU" sz="1050" b="1" dirty="0" smtClean="0"/>
                        <a:t>74</a:t>
                      </a:r>
                      <a:endParaRPr lang="ru-RU" sz="1050" b="1" dirty="0"/>
                    </a:p>
                  </a:txBody>
                  <a:tcPr>
                    <a:solidFill>
                      <a:srgbClr val="FFFFCC"/>
                    </a:solidFill>
                  </a:tcPr>
                </a:tc>
              </a:tr>
              <a:tr h="184745">
                <a:tc>
                  <a:txBody>
                    <a:bodyPr/>
                    <a:lstStyle/>
                    <a:p>
                      <a:r>
                        <a:rPr lang="ru-RU" sz="1050" b="1" dirty="0" smtClean="0"/>
                        <a:t>5.</a:t>
                      </a:r>
                      <a:endParaRPr lang="ru-RU" sz="1050" b="1" dirty="0"/>
                    </a:p>
                  </a:txBody>
                  <a:tcPr>
                    <a:solidFill>
                      <a:srgbClr val="FFFFCC"/>
                    </a:solidFill>
                  </a:tcPr>
                </a:tc>
                <a:tc>
                  <a:txBody>
                    <a:bodyPr/>
                    <a:lstStyle/>
                    <a:p>
                      <a:r>
                        <a:rPr lang="ru-RU" sz="1050" b="1" dirty="0" err="1" smtClean="0"/>
                        <a:t>Глазовский</a:t>
                      </a:r>
                      <a:endParaRPr lang="ru-RU" sz="1050" b="1" dirty="0"/>
                    </a:p>
                  </a:txBody>
                  <a:tcPr>
                    <a:solidFill>
                      <a:srgbClr val="FFFFCC"/>
                    </a:solidFill>
                  </a:tcPr>
                </a:tc>
                <a:tc>
                  <a:txBody>
                    <a:bodyPr/>
                    <a:lstStyle/>
                    <a:p>
                      <a:r>
                        <a:rPr lang="ru-RU" sz="1050" b="1" dirty="0" smtClean="0"/>
                        <a:t>5-6</a:t>
                      </a:r>
                      <a:endParaRPr lang="ru-RU" sz="1050" b="1" dirty="0"/>
                    </a:p>
                  </a:txBody>
                  <a:tcPr>
                    <a:solidFill>
                      <a:srgbClr val="FFFFCC"/>
                    </a:solidFill>
                  </a:tcPr>
                </a:tc>
                <a:tc>
                  <a:txBody>
                    <a:bodyPr/>
                    <a:lstStyle/>
                    <a:p>
                      <a:r>
                        <a:rPr lang="ru-RU" sz="1050" b="1" dirty="0" smtClean="0"/>
                        <a:t>75</a:t>
                      </a:r>
                      <a:endParaRPr lang="ru-RU" sz="1050" b="1" dirty="0"/>
                    </a:p>
                  </a:txBody>
                  <a:tcPr>
                    <a:solidFill>
                      <a:srgbClr val="FFFFCC"/>
                    </a:solidFill>
                  </a:tcPr>
                </a:tc>
              </a:tr>
              <a:tr h="149309">
                <a:tc>
                  <a:txBody>
                    <a:bodyPr/>
                    <a:lstStyle/>
                    <a:p>
                      <a:r>
                        <a:rPr lang="ru-RU" sz="1050" b="1" dirty="0" smtClean="0"/>
                        <a:t>6.</a:t>
                      </a:r>
                      <a:endParaRPr lang="ru-RU" sz="1050" b="1" dirty="0"/>
                    </a:p>
                  </a:txBody>
                  <a:tcPr>
                    <a:solidFill>
                      <a:srgbClr val="FFFFCC"/>
                    </a:solidFill>
                  </a:tcPr>
                </a:tc>
                <a:tc>
                  <a:txBody>
                    <a:bodyPr/>
                    <a:lstStyle/>
                    <a:p>
                      <a:r>
                        <a:rPr lang="ru-RU" sz="1050" b="1" dirty="0" err="1" smtClean="0"/>
                        <a:t>Малопургинский</a:t>
                      </a:r>
                      <a:endParaRPr lang="ru-RU" sz="1050" b="1" dirty="0"/>
                    </a:p>
                  </a:txBody>
                  <a:tcPr>
                    <a:solidFill>
                      <a:srgbClr val="FFFFCC"/>
                    </a:solidFill>
                  </a:tcPr>
                </a:tc>
                <a:tc>
                  <a:txBody>
                    <a:bodyPr/>
                    <a:lstStyle/>
                    <a:p>
                      <a:r>
                        <a:rPr lang="ru-RU" sz="1050" b="1" dirty="0" smtClean="0"/>
                        <a:t>5-6</a:t>
                      </a:r>
                      <a:endParaRPr lang="ru-RU" sz="1050" b="1" dirty="0"/>
                    </a:p>
                  </a:txBody>
                  <a:tcPr>
                    <a:solidFill>
                      <a:srgbClr val="FFFFCC"/>
                    </a:solidFill>
                  </a:tcPr>
                </a:tc>
                <a:tc>
                  <a:txBody>
                    <a:bodyPr/>
                    <a:lstStyle/>
                    <a:p>
                      <a:r>
                        <a:rPr lang="ru-RU" sz="1050" b="1" dirty="0" smtClean="0"/>
                        <a:t>75</a:t>
                      </a:r>
                      <a:endParaRPr lang="ru-RU" sz="1050" b="1" dirty="0"/>
                    </a:p>
                  </a:txBody>
                  <a:tcPr>
                    <a:solidFill>
                      <a:srgbClr val="FFFFCC"/>
                    </a:solidFill>
                  </a:tcPr>
                </a:tc>
              </a:tr>
              <a:tr h="185881">
                <a:tc>
                  <a:txBody>
                    <a:bodyPr/>
                    <a:lstStyle/>
                    <a:p>
                      <a:r>
                        <a:rPr lang="ru-RU" sz="1050" b="1" dirty="0" smtClean="0"/>
                        <a:t>7.</a:t>
                      </a:r>
                      <a:endParaRPr lang="ru-RU" sz="1050" b="1" dirty="0"/>
                    </a:p>
                  </a:txBody>
                  <a:tcPr>
                    <a:solidFill>
                      <a:srgbClr val="FFFFCC"/>
                    </a:solidFill>
                  </a:tcPr>
                </a:tc>
                <a:tc>
                  <a:txBody>
                    <a:bodyPr/>
                    <a:lstStyle/>
                    <a:p>
                      <a:r>
                        <a:rPr lang="ru-RU" sz="1050" b="1" dirty="0" err="1" smtClean="0"/>
                        <a:t>Вавожский</a:t>
                      </a:r>
                      <a:endParaRPr lang="ru-RU" sz="1050" b="1" dirty="0"/>
                    </a:p>
                  </a:txBody>
                  <a:tcPr>
                    <a:solidFill>
                      <a:srgbClr val="FFFFCC"/>
                    </a:solidFill>
                  </a:tcPr>
                </a:tc>
                <a:tc>
                  <a:txBody>
                    <a:bodyPr/>
                    <a:lstStyle/>
                    <a:p>
                      <a:r>
                        <a:rPr lang="ru-RU" sz="1050" b="1" dirty="0" smtClean="0"/>
                        <a:t>7</a:t>
                      </a:r>
                      <a:endParaRPr lang="ru-RU" sz="1050" b="1" dirty="0"/>
                    </a:p>
                  </a:txBody>
                  <a:tcPr>
                    <a:solidFill>
                      <a:srgbClr val="FFFFCC"/>
                    </a:solidFill>
                  </a:tcPr>
                </a:tc>
                <a:tc>
                  <a:txBody>
                    <a:bodyPr/>
                    <a:lstStyle/>
                    <a:p>
                      <a:r>
                        <a:rPr lang="ru-RU" sz="1050" b="1" dirty="0" smtClean="0"/>
                        <a:t>73</a:t>
                      </a:r>
                      <a:endParaRPr lang="ru-RU" sz="1050" b="1" dirty="0"/>
                    </a:p>
                  </a:txBody>
                  <a:tcPr>
                    <a:solidFill>
                      <a:srgbClr val="FFFFCC"/>
                    </a:solidFill>
                  </a:tcPr>
                </a:tc>
              </a:tr>
              <a:tr h="150445">
                <a:tc>
                  <a:txBody>
                    <a:bodyPr/>
                    <a:lstStyle/>
                    <a:p>
                      <a:r>
                        <a:rPr lang="ru-RU" sz="1050" b="1" dirty="0" smtClean="0"/>
                        <a:t>8.</a:t>
                      </a:r>
                      <a:endParaRPr lang="ru-RU" sz="1050" b="1" dirty="0"/>
                    </a:p>
                  </a:txBody>
                  <a:tcPr>
                    <a:solidFill>
                      <a:srgbClr val="FFFFCC"/>
                    </a:solidFill>
                  </a:tcPr>
                </a:tc>
                <a:tc>
                  <a:txBody>
                    <a:bodyPr/>
                    <a:lstStyle/>
                    <a:p>
                      <a:r>
                        <a:rPr lang="ru-RU" sz="1050" b="1" dirty="0" smtClean="0"/>
                        <a:t>Глазов</a:t>
                      </a:r>
                      <a:endParaRPr lang="ru-RU" sz="1050" b="1" dirty="0"/>
                    </a:p>
                  </a:txBody>
                  <a:tcPr>
                    <a:solidFill>
                      <a:srgbClr val="FFFFCC"/>
                    </a:solidFill>
                  </a:tcPr>
                </a:tc>
                <a:tc>
                  <a:txBody>
                    <a:bodyPr/>
                    <a:lstStyle/>
                    <a:p>
                      <a:r>
                        <a:rPr lang="ru-RU" sz="1050" b="1" dirty="0" smtClean="0"/>
                        <a:t>8</a:t>
                      </a:r>
                      <a:endParaRPr lang="ru-RU" sz="1050" b="1" dirty="0"/>
                    </a:p>
                  </a:txBody>
                  <a:tcPr>
                    <a:solidFill>
                      <a:srgbClr val="FFFFCC"/>
                    </a:solidFill>
                  </a:tcPr>
                </a:tc>
                <a:tc>
                  <a:txBody>
                    <a:bodyPr/>
                    <a:lstStyle/>
                    <a:p>
                      <a:r>
                        <a:rPr lang="ru-RU" sz="1050" b="1" dirty="0" smtClean="0"/>
                        <a:t>72</a:t>
                      </a:r>
                      <a:endParaRPr lang="ru-RU" sz="1050" b="1" dirty="0"/>
                    </a:p>
                  </a:txBody>
                  <a:tcPr>
                    <a:solidFill>
                      <a:srgbClr val="FFFFCC"/>
                    </a:solidFill>
                  </a:tcPr>
                </a:tc>
              </a:tr>
              <a:tr h="187017">
                <a:tc>
                  <a:txBody>
                    <a:bodyPr/>
                    <a:lstStyle/>
                    <a:p>
                      <a:r>
                        <a:rPr lang="ru-RU" sz="1050" b="1" dirty="0" smtClean="0"/>
                        <a:t>9.</a:t>
                      </a:r>
                      <a:endParaRPr lang="ru-RU" sz="1050" b="1" dirty="0"/>
                    </a:p>
                  </a:txBody>
                  <a:tcPr>
                    <a:solidFill>
                      <a:srgbClr val="FF6699"/>
                    </a:solidFill>
                  </a:tcPr>
                </a:tc>
                <a:tc>
                  <a:txBody>
                    <a:bodyPr/>
                    <a:lstStyle/>
                    <a:p>
                      <a:r>
                        <a:rPr lang="ru-RU" sz="1050" b="1" dirty="0" err="1" smtClean="0"/>
                        <a:t>Балезинский</a:t>
                      </a:r>
                      <a:endParaRPr lang="ru-RU" sz="1050" b="1" dirty="0"/>
                    </a:p>
                  </a:txBody>
                  <a:tcPr>
                    <a:solidFill>
                      <a:srgbClr val="FF6699"/>
                    </a:solidFill>
                  </a:tcPr>
                </a:tc>
                <a:tc>
                  <a:txBody>
                    <a:bodyPr/>
                    <a:lstStyle/>
                    <a:p>
                      <a:r>
                        <a:rPr lang="ru-RU" sz="1050" b="1" dirty="0" smtClean="0"/>
                        <a:t>9-10</a:t>
                      </a:r>
                      <a:endParaRPr lang="ru-RU" sz="1050" b="1" dirty="0"/>
                    </a:p>
                  </a:txBody>
                  <a:tcPr>
                    <a:solidFill>
                      <a:srgbClr val="FF6699"/>
                    </a:solidFill>
                  </a:tcPr>
                </a:tc>
                <a:tc>
                  <a:txBody>
                    <a:bodyPr/>
                    <a:lstStyle/>
                    <a:p>
                      <a:r>
                        <a:rPr lang="ru-RU" sz="1050" b="1" dirty="0" smtClean="0"/>
                        <a:t>71</a:t>
                      </a:r>
                      <a:endParaRPr lang="ru-RU" sz="1050" b="1" dirty="0"/>
                    </a:p>
                  </a:txBody>
                  <a:tcPr>
                    <a:solidFill>
                      <a:srgbClr val="FF6699"/>
                    </a:solidFill>
                  </a:tcPr>
                </a:tc>
              </a:tr>
              <a:tr h="151581">
                <a:tc>
                  <a:txBody>
                    <a:bodyPr/>
                    <a:lstStyle/>
                    <a:p>
                      <a:r>
                        <a:rPr lang="ru-RU" sz="1050" b="1" dirty="0" smtClean="0"/>
                        <a:t>10.</a:t>
                      </a:r>
                      <a:endParaRPr lang="ru-RU" sz="1050" b="1" dirty="0"/>
                    </a:p>
                  </a:txBody>
                  <a:tcPr>
                    <a:solidFill>
                      <a:srgbClr val="FFFFCC"/>
                    </a:solidFill>
                  </a:tcPr>
                </a:tc>
                <a:tc>
                  <a:txBody>
                    <a:bodyPr/>
                    <a:lstStyle/>
                    <a:p>
                      <a:r>
                        <a:rPr lang="ru-RU" sz="1050" b="1" dirty="0" err="1" smtClean="0"/>
                        <a:t>Завьяловский</a:t>
                      </a:r>
                      <a:endParaRPr lang="ru-RU" sz="1050" b="1" dirty="0"/>
                    </a:p>
                  </a:txBody>
                  <a:tcPr>
                    <a:solidFill>
                      <a:srgbClr val="FFFFCC"/>
                    </a:solidFill>
                  </a:tcPr>
                </a:tc>
                <a:tc>
                  <a:txBody>
                    <a:bodyPr/>
                    <a:lstStyle/>
                    <a:p>
                      <a:r>
                        <a:rPr lang="ru-RU" sz="1050" b="1" dirty="0" smtClean="0"/>
                        <a:t>9-10</a:t>
                      </a:r>
                      <a:endParaRPr lang="ru-RU" sz="1050" b="1" dirty="0"/>
                    </a:p>
                  </a:txBody>
                  <a:tcPr>
                    <a:solidFill>
                      <a:srgbClr val="FFFFCC"/>
                    </a:solidFill>
                  </a:tcPr>
                </a:tc>
                <a:tc>
                  <a:txBody>
                    <a:bodyPr/>
                    <a:lstStyle/>
                    <a:p>
                      <a:r>
                        <a:rPr lang="ru-RU" sz="1050" b="1" dirty="0" smtClean="0"/>
                        <a:t>71</a:t>
                      </a:r>
                      <a:endParaRPr lang="ru-RU" sz="1050" b="1" dirty="0"/>
                    </a:p>
                  </a:txBody>
                  <a:tcPr>
                    <a:solidFill>
                      <a:srgbClr val="FFFFCC"/>
                    </a:solidFill>
                  </a:tcPr>
                </a:tc>
              </a:tr>
              <a:tr h="188153">
                <a:tc>
                  <a:txBody>
                    <a:bodyPr/>
                    <a:lstStyle/>
                    <a:p>
                      <a:r>
                        <a:rPr lang="ru-RU" sz="1050" b="1" dirty="0" smtClean="0"/>
                        <a:t>11.</a:t>
                      </a:r>
                      <a:endParaRPr lang="ru-RU" sz="1050" b="1" dirty="0"/>
                    </a:p>
                  </a:txBody>
                  <a:tcPr>
                    <a:solidFill>
                      <a:srgbClr val="FFFFCC"/>
                    </a:solidFill>
                  </a:tcPr>
                </a:tc>
                <a:tc>
                  <a:txBody>
                    <a:bodyPr/>
                    <a:lstStyle/>
                    <a:p>
                      <a:r>
                        <a:rPr lang="ru-RU" sz="1050" b="1" dirty="0" err="1" smtClean="0"/>
                        <a:t>Селтинский</a:t>
                      </a:r>
                      <a:endParaRPr lang="ru-RU" sz="1050" b="1" dirty="0"/>
                    </a:p>
                  </a:txBody>
                  <a:tcPr>
                    <a:solidFill>
                      <a:srgbClr val="FFFFCC"/>
                    </a:solidFill>
                  </a:tcPr>
                </a:tc>
                <a:tc>
                  <a:txBody>
                    <a:bodyPr/>
                    <a:lstStyle/>
                    <a:p>
                      <a:r>
                        <a:rPr lang="ru-RU" sz="1050" b="1" dirty="0" smtClean="0"/>
                        <a:t>11-12</a:t>
                      </a:r>
                      <a:endParaRPr lang="ru-RU" sz="1050" b="1" dirty="0"/>
                    </a:p>
                  </a:txBody>
                  <a:tcPr>
                    <a:solidFill>
                      <a:srgbClr val="FFFFCC"/>
                    </a:solidFill>
                  </a:tcPr>
                </a:tc>
                <a:tc>
                  <a:txBody>
                    <a:bodyPr/>
                    <a:lstStyle/>
                    <a:p>
                      <a:r>
                        <a:rPr lang="ru-RU" sz="1050" b="1" dirty="0" smtClean="0"/>
                        <a:t>69</a:t>
                      </a:r>
                      <a:endParaRPr lang="ru-RU" sz="1050" b="1" dirty="0"/>
                    </a:p>
                  </a:txBody>
                  <a:tcPr>
                    <a:solidFill>
                      <a:srgbClr val="FFFFCC"/>
                    </a:solidFill>
                  </a:tcPr>
                </a:tc>
              </a:tr>
              <a:tr h="152717">
                <a:tc>
                  <a:txBody>
                    <a:bodyPr/>
                    <a:lstStyle/>
                    <a:p>
                      <a:r>
                        <a:rPr lang="ru-RU" sz="1050" b="1" dirty="0" smtClean="0"/>
                        <a:t>12</a:t>
                      </a:r>
                      <a:endParaRPr lang="ru-RU" sz="1050" b="1" dirty="0"/>
                    </a:p>
                  </a:txBody>
                  <a:tcPr>
                    <a:solidFill>
                      <a:srgbClr val="FFFFCC"/>
                    </a:solidFill>
                  </a:tcPr>
                </a:tc>
                <a:tc>
                  <a:txBody>
                    <a:bodyPr/>
                    <a:lstStyle/>
                    <a:p>
                      <a:r>
                        <a:rPr lang="ru-RU" sz="1050" b="1" dirty="0" smtClean="0"/>
                        <a:t>Ижевск</a:t>
                      </a:r>
                      <a:endParaRPr lang="ru-RU" sz="1050" b="1" dirty="0"/>
                    </a:p>
                  </a:txBody>
                  <a:tcPr>
                    <a:solidFill>
                      <a:srgbClr val="FFFFCC"/>
                    </a:solidFill>
                  </a:tcPr>
                </a:tc>
                <a:tc>
                  <a:txBody>
                    <a:bodyPr/>
                    <a:lstStyle/>
                    <a:p>
                      <a:r>
                        <a:rPr lang="ru-RU" sz="1050" b="1" dirty="0" smtClean="0"/>
                        <a:t>11-12</a:t>
                      </a:r>
                      <a:endParaRPr lang="ru-RU" sz="1050" b="1" dirty="0"/>
                    </a:p>
                  </a:txBody>
                  <a:tcPr>
                    <a:solidFill>
                      <a:srgbClr val="FFFFCC"/>
                    </a:solidFill>
                  </a:tcPr>
                </a:tc>
                <a:tc>
                  <a:txBody>
                    <a:bodyPr/>
                    <a:lstStyle/>
                    <a:p>
                      <a:r>
                        <a:rPr lang="ru-RU" sz="1050" b="1" dirty="0" smtClean="0"/>
                        <a:t>69</a:t>
                      </a:r>
                      <a:endParaRPr lang="ru-RU" sz="1050" b="1" dirty="0"/>
                    </a:p>
                  </a:txBody>
                  <a:tcPr>
                    <a:solidFill>
                      <a:srgbClr val="FFFFCC"/>
                    </a:solidFill>
                  </a:tcPr>
                </a:tc>
              </a:tr>
              <a:tr h="189289">
                <a:tc>
                  <a:txBody>
                    <a:bodyPr/>
                    <a:lstStyle/>
                    <a:p>
                      <a:r>
                        <a:rPr lang="ru-RU" sz="1050" b="1" dirty="0" smtClean="0"/>
                        <a:t>13.</a:t>
                      </a:r>
                      <a:endParaRPr lang="ru-RU" sz="1050" b="1" dirty="0"/>
                    </a:p>
                  </a:txBody>
                  <a:tcPr>
                    <a:solidFill>
                      <a:srgbClr val="FFFFCC"/>
                    </a:solidFill>
                  </a:tcPr>
                </a:tc>
                <a:tc>
                  <a:txBody>
                    <a:bodyPr/>
                    <a:lstStyle/>
                    <a:p>
                      <a:r>
                        <a:rPr lang="ru-RU" sz="1050" b="1" dirty="0" err="1" smtClean="0"/>
                        <a:t>Сюмсинский</a:t>
                      </a:r>
                      <a:endParaRPr lang="ru-RU" sz="1050" b="1" dirty="0"/>
                    </a:p>
                  </a:txBody>
                  <a:tcPr>
                    <a:solidFill>
                      <a:srgbClr val="FFFFCC"/>
                    </a:solidFill>
                  </a:tcPr>
                </a:tc>
                <a:tc>
                  <a:txBody>
                    <a:bodyPr/>
                    <a:lstStyle/>
                    <a:p>
                      <a:r>
                        <a:rPr lang="ru-RU" sz="1050" b="1" dirty="0" smtClean="0"/>
                        <a:t>13</a:t>
                      </a:r>
                      <a:endParaRPr lang="ru-RU" sz="1050" b="1" dirty="0"/>
                    </a:p>
                  </a:txBody>
                  <a:tcPr>
                    <a:solidFill>
                      <a:srgbClr val="FFFFCC"/>
                    </a:solidFill>
                  </a:tcPr>
                </a:tc>
                <a:tc>
                  <a:txBody>
                    <a:bodyPr/>
                    <a:lstStyle/>
                    <a:p>
                      <a:r>
                        <a:rPr lang="ru-RU" sz="1050" b="1" dirty="0" smtClean="0"/>
                        <a:t>68</a:t>
                      </a:r>
                      <a:endParaRPr lang="ru-RU" sz="1050" b="1" dirty="0"/>
                    </a:p>
                  </a:txBody>
                  <a:tcPr>
                    <a:solidFill>
                      <a:srgbClr val="FFFFCC"/>
                    </a:solidFill>
                  </a:tcPr>
                </a:tc>
              </a:tr>
              <a:tr h="225861">
                <a:tc>
                  <a:txBody>
                    <a:bodyPr/>
                    <a:lstStyle/>
                    <a:p>
                      <a:r>
                        <a:rPr lang="ru-RU" sz="1050" b="1" dirty="0" smtClean="0"/>
                        <a:t>14.</a:t>
                      </a:r>
                      <a:endParaRPr lang="ru-RU" sz="1050" b="1" dirty="0"/>
                    </a:p>
                  </a:txBody>
                  <a:tcPr>
                    <a:solidFill>
                      <a:srgbClr val="FFFFCC"/>
                    </a:solidFill>
                  </a:tcPr>
                </a:tc>
                <a:tc>
                  <a:txBody>
                    <a:bodyPr/>
                    <a:lstStyle/>
                    <a:p>
                      <a:r>
                        <a:rPr lang="ru-RU" sz="1050" b="1" dirty="0" err="1" smtClean="0"/>
                        <a:t>Алнашский</a:t>
                      </a:r>
                      <a:endParaRPr lang="ru-RU" sz="1050" b="1" dirty="0"/>
                    </a:p>
                  </a:txBody>
                  <a:tcPr>
                    <a:solidFill>
                      <a:srgbClr val="FFFFCC"/>
                    </a:solidFill>
                  </a:tcPr>
                </a:tc>
                <a:tc>
                  <a:txBody>
                    <a:bodyPr/>
                    <a:lstStyle/>
                    <a:p>
                      <a:r>
                        <a:rPr lang="ru-RU" sz="1050" b="1" dirty="0" smtClean="0"/>
                        <a:t>14-15</a:t>
                      </a:r>
                      <a:endParaRPr lang="ru-RU" sz="1050" b="1" dirty="0"/>
                    </a:p>
                  </a:txBody>
                  <a:tcPr>
                    <a:solidFill>
                      <a:srgbClr val="FFFFCC"/>
                    </a:solidFill>
                  </a:tcPr>
                </a:tc>
                <a:tc>
                  <a:txBody>
                    <a:bodyPr/>
                    <a:lstStyle/>
                    <a:p>
                      <a:r>
                        <a:rPr lang="ru-RU" sz="1050" b="1" dirty="0" smtClean="0"/>
                        <a:t>66</a:t>
                      </a:r>
                      <a:endParaRPr lang="ru-RU" sz="1050" b="1" dirty="0"/>
                    </a:p>
                  </a:txBody>
                  <a:tcPr>
                    <a:solidFill>
                      <a:srgbClr val="FFFFCC"/>
                    </a:solidFill>
                  </a:tcPr>
                </a:tc>
              </a:tr>
              <a:tr h="190425">
                <a:tc>
                  <a:txBody>
                    <a:bodyPr/>
                    <a:lstStyle/>
                    <a:p>
                      <a:r>
                        <a:rPr lang="ru-RU" sz="1050" b="1" dirty="0" smtClean="0"/>
                        <a:t>15.</a:t>
                      </a:r>
                      <a:endParaRPr lang="ru-RU" sz="1050" b="1" dirty="0"/>
                    </a:p>
                  </a:txBody>
                  <a:tcPr>
                    <a:solidFill>
                      <a:srgbClr val="FFFFCC"/>
                    </a:solidFill>
                  </a:tcPr>
                </a:tc>
                <a:tc>
                  <a:txBody>
                    <a:bodyPr/>
                    <a:lstStyle/>
                    <a:p>
                      <a:r>
                        <a:rPr lang="ru-RU" sz="1050" b="1" dirty="0" smtClean="0"/>
                        <a:t>Воткинск</a:t>
                      </a:r>
                      <a:endParaRPr lang="ru-RU" sz="1050" b="1" dirty="0"/>
                    </a:p>
                  </a:txBody>
                  <a:tcPr>
                    <a:solidFill>
                      <a:srgbClr val="FFFFCC"/>
                    </a:solidFill>
                  </a:tcPr>
                </a:tc>
                <a:tc>
                  <a:txBody>
                    <a:bodyPr/>
                    <a:lstStyle/>
                    <a:p>
                      <a:r>
                        <a:rPr lang="ru-RU" sz="1050" b="1" dirty="0" smtClean="0"/>
                        <a:t>14-15</a:t>
                      </a:r>
                      <a:endParaRPr lang="ru-RU" sz="1050" b="1" dirty="0"/>
                    </a:p>
                  </a:txBody>
                  <a:tcPr>
                    <a:solidFill>
                      <a:srgbClr val="FFFFCC"/>
                    </a:solidFill>
                  </a:tcPr>
                </a:tc>
                <a:tc>
                  <a:txBody>
                    <a:bodyPr/>
                    <a:lstStyle/>
                    <a:p>
                      <a:r>
                        <a:rPr lang="ru-RU" sz="1050" b="1" dirty="0" smtClean="0"/>
                        <a:t>66</a:t>
                      </a:r>
                      <a:endParaRPr lang="ru-RU" sz="1050" b="1" dirty="0"/>
                    </a:p>
                  </a:txBody>
                  <a:tcPr>
                    <a:solidFill>
                      <a:srgbClr val="FFFFCC"/>
                    </a:solidFill>
                  </a:tcPr>
                </a:tc>
              </a:tr>
              <a:tr h="154989">
                <a:tc>
                  <a:txBody>
                    <a:bodyPr/>
                    <a:lstStyle/>
                    <a:p>
                      <a:r>
                        <a:rPr lang="ru-RU" sz="1050" b="1" dirty="0" smtClean="0"/>
                        <a:t>16.</a:t>
                      </a:r>
                      <a:endParaRPr lang="ru-RU" sz="1050" b="1" dirty="0"/>
                    </a:p>
                  </a:txBody>
                  <a:tcPr>
                    <a:solidFill>
                      <a:srgbClr val="FFFFCC"/>
                    </a:solidFill>
                  </a:tcPr>
                </a:tc>
                <a:tc>
                  <a:txBody>
                    <a:bodyPr/>
                    <a:lstStyle/>
                    <a:p>
                      <a:r>
                        <a:rPr lang="ru-RU" sz="1050" b="1" dirty="0" err="1" smtClean="0"/>
                        <a:t>Кизнерский</a:t>
                      </a:r>
                      <a:endParaRPr lang="ru-RU" sz="1050" b="1" dirty="0"/>
                    </a:p>
                  </a:txBody>
                  <a:tcPr>
                    <a:solidFill>
                      <a:srgbClr val="FFFFCC"/>
                    </a:solidFill>
                  </a:tcPr>
                </a:tc>
                <a:tc>
                  <a:txBody>
                    <a:bodyPr/>
                    <a:lstStyle/>
                    <a:p>
                      <a:r>
                        <a:rPr lang="ru-RU" sz="1050" b="1" dirty="0" smtClean="0"/>
                        <a:t>16-17</a:t>
                      </a:r>
                      <a:endParaRPr lang="ru-RU" sz="1050" b="1" dirty="0"/>
                    </a:p>
                  </a:txBody>
                  <a:tcPr>
                    <a:solidFill>
                      <a:srgbClr val="FFFFCC"/>
                    </a:solidFill>
                  </a:tcPr>
                </a:tc>
                <a:tc>
                  <a:txBody>
                    <a:bodyPr/>
                    <a:lstStyle/>
                    <a:p>
                      <a:r>
                        <a:rPr lang="ru-RU" sz="1050" b="1" dirty="0" smtClean="0"/>
                        <a:t>65</a:t>
                      </a:r>
                      <a:endParaRPr lang="ru-RU" sz="1050" b="1" dirty="0"/>
                    </a:p>
                  </a:txBody>
                  <a:tcPr>
                    <a:solidFill>
                      <a:srgbClr val="FFFFCC"/>
                    </a:solidFill>
                  </a:tcPr>
                </a:tc>
              </a:tr>
              <a:tr h="191561">
                <a:tc>
                  <a:txBody>
                    <a:bodyPr/>
                    <a:lstStyle/>
                    <a:p>
                      <a:r>
                        <a:rPr lang="ru-RU" sz="1050" b="1" dirty="0" smtClean="0"/>
                        <a:t>17.</a:t>
                      </a:r>
                      <a:endParaRPr lang="ru-RU" sz="1050" b="1" dirty="0"/>
                    </a:p>
                  </a:txBody>
                  <a:tcPr>
                    <a:solidFill>
                      <a:srgbClr val="FFFFCC"/>
                    </a:solidFill>
                  </a:tcPr>
                </a:tc>
                <a:tc>
                  <a:txBody>
                    <a:bodyPr/>
                    <a:lstStyle/>
                    <a:p>
                      <a:r>
                        <a:rPr lang="ru-RU" sz="1050" b="1" dirty="0" err="1" smtClean="0"/>
                        <a:t>Киясовский</a:t>
                      </a:r>
                      <a:endParaRPr lang="ru-RU" sz="1050" b="1" dirty="0"/>
                    </a:p>
                  </a:txBody>
                  <a:tcPr>
                    <a:solidFill>
                      <a:srgbClr val="FFFFCC"/>
                    </a:solidFill>
                  </a:tcPr>
                </a:tc>
                <a:tc>
                  <a:txBody>
                    <a:bodyPr/>
                    <a:lstStyle/>
                    <a:p>
                      <a:r>
                        <a:rPr lang="ru-RU" sz="1050" b="1" dirty="0" smtClean="0"/>
                        <a:t>16-17</a:t>
                      </a:r>
                      <a:endParaRPr lang="ru-RU" sz="1050" b="1" dirty="0"/>
                    </a:p>
                  </a:txBody>
                  <a:tcPr>
                    <a:solidFill>
                      <a:srgbClr val="FFFFCC"/>
                    </a:solidFill>
                  </a:tcPr>
                </a:tc>
                <a:tc>
                  <a:txBody>
                    <a:bodyPr/>
                    <a:lstStyle/>
                    <a:p>
                      <a:r>
                        <a:rPr lang="ru-RU" sz="1050" b="1" dirty="0" smtClean="0"/>
                        <a:t>65</a:t>
                      </a:r>
                      <a:endParaRPr lang="ru-RU" sz="1050" b="1" dirty="0"/>
                    </a:p>
                  </a:txBody>
                  <a:tcPr>
                    <a:solidFill>
                      <a:srgbClr val="FFFFCC"/>
                    </a:solidFill>
                  </a:tcPr>
                </a:tc>
              </a:tr>
              <a:tr h="156125">
                <a:tc>
                  <a:txBody>
                    <a:bodyPr/>
                    <a:lstStyle/>
                    <a:p>
                      <a:r>
                        <a:rPr lang="ru-RU" sz="1050" b="1" dirty="0" smtClean="0"/>
                        <a:t>18.</a:t>
                      </a:r>
                      <a:endParaRPr lang="ru-RU" sz="1050" b="1" dirty="0"/>
                    </a:p>
                  </a:txBody>
                  <a:tcPr>
                    <a:solidFill>
                      <a:srgbClr val="FFFFCC"/>
                    </a:solidFill>
                  </a:tcPr>
                </a:tc>
                <a:tc>
                  <a:txBody>
                    <a:bodyPr/>
                    <a:lstStyle/>
                    <a:p>
                      <a:r>
                        <a:rPr lang="ru-RU" sz="1050" b="1" dirty="0" err="1" smtClean="0"/>
                        <a:t>Кезский</a:t>
                      </a:r>
                      <a:endParaRPr lang="ru-RU" sz="1050" b="1" dirty="0"/>
                    </a:p>
                  </a:txBody>
                  <a:tcPr>
                    <a:solidFill>
                      <a:srgbClr val="FFFFCC"/>
                    </a:solidFill>
                  </a:tcPr>
                </a:tc>
                <a:tc>
                  <a:txBody>
                    <a:bodyPr/>
                    <a:lstStyle/>
                    <a:p>
                      <a:r>
                        <a:rPr lang="ru-RU" sz="1050" b="1" dirty="0" smtClean="0"/>
                        <a:t>18-20</a:t>
                      </a:r>
                      <a:endParaRPr lang="ru-RU" sz="1050" b="1" dirty="0"/>
                    </a:p>
                  </a:txBody>
                  <a:tcPr>
                    <a:solidFill>
                      <a:srgbClr val="FFFFCC"/>
                    </a:solidFill>
                  </a:tcPr>
                </a:tc>
                <a:tc>
                  <a:txBody>
                    <a:bodyPr/>
                    <a:lstStyle/>
                    <a:p>
                      <a:r>
                        <a:rPr lang="ru-RU" sz="1050" b="1" dirty="0" smtClean="0"/>
                        <a:t>64</a:t>
                      </a:r>
                      <a:endParaRPr lang="ru-RU" sz="1050" b="1" dirty="0"/>
                    </a:p>
                  </a:txBody>
                  <a:tcPr>
                    <a:solidFill>
                      <a:srgbClr val="FFFFCC"/>
                    </a:solidFill>
                  </a:tcPr>
                </a:tc>
              </a:tr>
              <a:tr h="192697">
                <a:tc>
                  <a:txBody>
                    <a:bodyPr/>
                    <a:lstStyle/>
                    <a:p>
                      <a:r>
                        <a:rPr lang="ru-RU" sz="1050" b="1" dirty="0" smtClean="0"/>
                        <a:t>19.</a:t>
                      </a:r>
                      <a:endParaRPr lang="ru-RU" sz="1050" b="1" dirty="0"/>
                    </a:p>
                  </a:txBody>
                  <a:tcPr>
                    <a:solidFill>
                      <a:srgbClr val="FFFFCC"/>
                    </a:solidFill>
                  </a:tcPr>
                </a:tc>
                <a:tc>
                  <a:txBody>
                    <a:bodyPr/>
                    <a:lstStyle/>
                    <a:p>
                      <a:r>
                        <a:rPr lang="ru-RU" sz="1050" b="1" dirty="0" err="1" smtClean="0"/>
                        <a:t>Юкаменский</a:t>
                      </a:r>
                      <a:endParaRPr lang="ru-RU" sz="1050" b="1" dirty="0"/>
                    </a:p>
                  </a:txBody>
                  <a:tcPr>
                    <a:solidFill>
                      <a:srgbClr val="FFFFCC"/>
                    </a:solidFill>
                  </a:tcPr>
                </a:tc>
                <a:tc>
                  <a:txBody>
                    <a:bodyPr/>
                    <a:lstStyle/>
                    <a:p>
                      <a:r>
                        <a:rPr lang="ru-RU" sz="1050" b="1" dirty="0" smtClean="0"/>
                        <a:t>18-20</a:t>
                      </a:r>
                      <a:endParaRPr lang="ru-RU" sz="1050" b="1" dirty="0"/>
                    </a:p>
                  </a:txBody>
                  <a:tcPr>
                    <a:solidFill>
                      <a:srgbClr val="FFFFCC"/>
                    </a:solidFill>
                  </a:tcPr>
                </a:tc>
                <a:tc>
                  <a:txBody>
                    <a:bodyPr/>
                    <a:lstStyle/>
                    <a:p>
                      <a:r>
                        <a:rPr lang="ru-RU" sz="1050" b="1" dirty="0" smtClean="0"/>
                        <a:t>64</a:t>
                      </a:r>
                      <a:endParaRPr lang="ru-RU" sz="1050" b="1" dirty="0"/>
                    </a:p>
                  </a:txBody>
                  <a:tcPr>
                    <a:solidFill>
                      <a:srgbClr val="FFFFCC"/>
                    </a:solidFill>
                  </a:tcPr>
                </a:tc>
              </a:tr>
              <a:tr h="157261">
                <a:tc>
                  <a:txBody>
                    <a:bodyPr/>
                    <a:lstStyle/>
                    <a:p>
                      <a:r>
                        <a:rPr lang="ru-RU" sz="1050" b="1" dirty="0" smtClean="0"/>
                        <a:t>20.</a:t>
                      </a:r>
                      <a:endParaRPr lang="ru-RU" sz="1050" b="1" dirty="0"/>
                    </a:p>
                  </a:txBody>
                  <a:tcPr>
                    <a:solidFill>
                      <a:srgbClr val="FFFFCC"/>
                    </a:solidFill>
                  </a:tcPr>
                </a:tc>
                <a:tc>
                  <a:txBody>
                    <a:bodyPr/>
                    <a:lstStyle/>
                    <a:p>
                      <a:r>
                        <a:rPr lang="ru-RU" sz="1050" b="1" dirty="0" smtClean="0"/>
                        <a:t>Можга</a:t>
                      </a:r>
                      <a:endParaRPr lang="ru-RU" sz="1050" b="1" dirty="0"/>
                    </a:p>
                  </a:txBody>
                  <a:tcPr>
                    <a:solidFill>
                      <a:srgbClr val="FFFFCC"/>
                    </a:solidFill>
                  </a:tcPr>
                </a:tc>
                <a:tc>
                  <a:txBody>
                    <a:bodyPr/>
                    <a:lstStyle/>
                    <a:p>
                      <a:r>
                        <a:rPr lang="ru-RU" sz="1050" b="1" dirty="0" smtClean="0"/>
                        <a:t>18-20</a:t>
                      </a:r>
                      <a:endParaRPr lang="ru-RU" sz="1050" b="1" dirty="0"/>
                    </a:p>
                  </a:txBody>
                  <a:tcPr>
                    <a:solidFill>
                      <a:srgbClr val="FFFFCC"/>
                    </a:solidFill>
                  </a:tcPr>
                </a:tc>
                <a:tc>
                  <a:txBody>
                    <a:bodyPr/>
                    <a:lstStyle/>
                    <a:p>
                      <a:r>
                        <a:rPr lang="ru-RU" sz="1050" b="1" dirty="0" smtClean="0"/>
                        <a:t>64</a:t>
                      </a:r>
                      <a:endParaRPr lang="ru-RU" sz="1050" b="1" dirty="0"/>
                    </a:p>
                  </a:txBody>
                  <a:tcPr>
                    <a:solidFill>
                      <a:srgbClr val="FFFFCC"/>
                    </a:solidFill>
                  </a:tcPr>
                </a:tc>
              </a:tr>
              <a:tr h="193833">
                <a:tc>
                  <a:txBody>
                    <a:bodyPr/>
                    <a:lstStyle/>
                    <a:p>
                      <a:r>
                        <a:rPr lang="ru-RU" sz="1050" b="1" dirty="0" smtClean="0"/>
                        <a:t>21.</a:t>
                      </a:r>
                      <a:endParaRPr lang="ru-RU" sz="1050" b="1" dirty="0"/>
                    </a:p>
                  </a:txBody>
                  <a:tcPr>
                    <a:solidFill>
                      <a:srgbClr val="FFFFCC"/>
                    </a:solidFill>
                  </a:tcPr>
                </a:tc>
                <a:tc>
                  <a:txBody>
                    <a:bodyPr/>
                    <a:lstStyle/>
                    <a:p>
                      <a:r>
                        <a:rPr lang="ru-RU" sz="1050" b="1" dirty="0" err="1" smtClean="0"/>
                        <a:t>Воткинский</a:t>
                      </a:r>
                      <a:endParaRPr lang="ru-RU" sz="1050" b="1" dirty="0"/>
                    </a:p>
                  </a:txBody>
                  <a:tcPr>
                    <a:solidFill>
                      <a:srgbClr val="FFFFCC"/>
                    </a:solidFill>
                  </a:tcPr>
                </a:tc>
                <a:tc>
                  <a:txBody>
                    <a:bodyPr/>
                    <a:lstStyle/>
                    <a:p>
                      <a:r>
                        <a:rPr lang="ru-RU" sz="1050" b="1" dirty="0" smtClean="0"/>
                        <a:t>21-22</a:t>
                      </a:r>
                      <a:endParaRPr lang="ru-RU" sz="1050" b="1" dirty="0"/>
                    </a:p>
                  </a:txBody>
                  <a:tcPr>
                    <a:solidFill>
                      <a:srgbClr val="FFFFCC"/>
                    </a:solidFill>
                  </a:tcPr>
                </a:tc>
                <a:tc>
                  <a:txBody>
                    <a:bodyPr/>
                    <a:lstStyle/>
                    <a:p>
                      <a:r>
                        <a:rPr lang="ru-RU" sz="1050" b="1" dirty="0" smtClean="0"/>
                        <a:t>62</a:t>
                      </a:r>
                      <a:endParaRPr lang="ru-RU" sz="1050" b="1" dirty="0"/>
                    </a:p>
                  </a:txBody>
                  <a:tcPr>
                    <a:solidFill>
                      <a:srgbClr val="FFFFCC"/>
                    </a:solidFill>
                  </a:tcPr>
                </a:tc>
              </a:tr>
              <a:tr h="158397">
                <a:tc>
                  <a:txBody>
                    <a:bodyPr/>
                    <a:lstStyle/>
                    <a:p>
                      <a:r>
                        <a:rPr lang="ru-RU" sz="1050" b="1" dirty="0" smtClean="0"/>
                        <a:t>22. </a:t>
                      </a:r>
                      <a:endParaRPr lang="ru-RU" sz="1050" b="1" dirty="0"/>
                    </a:p>
                  </a:txBody>
                  <a:tcPr>
                    <a:solidFill>
                      <a:srgbClr val="FFFFCC"/>
                    </a:solidFill>
                  </a:tcPr>
                </a:tc>
                <a:tc>
                  <a:txBody>
                    <a:bodyPr/>
                    <a:lstStyle/>
                    <a:p>
                      <a:r>
                        <a:rPr lang="ru-RU" sz="1050" b="1" dirty="0" err="1" smtClean="0"/>
                        <a:t>Шарканский</a:t>
                      </a:r>
                      <a:endParaRPr lang="ru-RU" sz="1050" b="1" dirty="0"/>
                    </a:p>
                  </a:txBody>
                  <a:tcPr>
                    <a:solidFill>
                      <a:srgbClr val="FFFFCC"/>
                    </a:solidFill>
                  </a:tcPr>
                </a:tc>
                <a:tc>
                  <a:txBody>
                    <a:bodyPr/>
                    <a:lstStyle/>
                    <a:p>
                      <a:r>
                        <a:rPr lang="ru-RU" sz="1050" b="1" dirty="0" smtClean="0"/>
                        <a:t>21-22</a:t>
                      </a:r>
                      <a:endParaRPr lang="ru-RU" sz="1050" b="1" dirty="0"/>
                    </a:p>
                  </a:txBody>
                  <a:tcPr>
                    <a:solidFill>
                      <a:srgbClr val="FFFFCC"/>
                    </a:solidFill>
                  </a:tcPr>
                </a:tc>
                <a:tc>
                  <a:txBody>
                    <a:bodyPr/>
                    <a:lstStyle/>
                    <a:p>
                      <a:r>
                        <a:rPr lang="ru-RU" sz="1050" b="1" dirty="0" smtClean="0"/>
                        <a:t>62</a:t>
                      </a:r>
                      <a:endParaRPr lang="ru-RU" sz="1050" b="1" dirty="0"/>
                    </a:p>
                  </a:txBody>
                  <a:tcPr>
                    <a:solidFill>
                      <a:srgbClr val="FFFFCC"/>
                    </a:solidFill>
                  </a:tcPr>
                </a:tc>
              </a:tr>
              <a:tr h="194969">
                <a:tc>
                  <a:txBody>
                    <a:bodyPr/>
                    <a:lstStyle/>
                    <a:p>
                      <a:r>
                        <a:rPr lang="ru-RU" sz="1050" b="1" dirty="0" smtClean="0"/>
                        <a:t>23.</a:t>
                      </a:r>
                      <a:endParaRPr lang="ru-RU" sz="1050" b="1" dirty="0"/>
                    </a:p>
                  </a:txBody>
                  <a:tcPr>
                    <a:solidFill>
                      <a:srgbClr val="FFFFCC"/>
                    </a:solidFill>
                  </a:tcPr>
                </a:tc>
                <a:tc>
                  <a:txBody>
                    <a:bodyPr/>
                    <a:lstStyle/>
                    <a:p>
                      <a:r>
                        <a:rPr lang="ru-RU" sz="1050" b="1" dirty="0" err="1" smtClean="0"/>
                        <a:t>Игринский</a:t>
                      </a:r>
                      <a:endParaRPr lang="ru-RU" sz="1050" b="1" dirty="0"/>
                    </a:p>
                  </a:txBody>
                  <a:tcPr>
                    <a:solidFill>
                      <a:srgbClr val="FFFFCC"/>
                    </a:solidFill>
                  </a:tcPr>
                </a:tc>
                <a:tc>
                  <a:txBody>
                    <a:bodyPr/>
                    <a:lstStyle/>
                    <a:p>
                      <a:r>
                        <a:rPr lang="ru-RU" sz="1050" b="1" dirty="0" smtClean="0"/>
                        <a:t>23-24</a:t>
                      </a:r>
                      <a:endParaRPr lang="ru-RU" sz="1050" b="1" dirty="0"/>
                    </a:p>
                  </a:txBody>
                  <a:tcPr>
                    <a:solidFill>
                      <a:srgbClr val="FFFFCC"/>
                    </a:solidFill>
                  </a:tcPr>
                </a:tc>
                <a:tc>
                  <a:txBody>
                    <a:bodyPr/>
                    <a:lstStyle/>
                    <a:p>
                      <a:r>
                        <a:rPr lang="ru-RU" sz="1050" b="1" dirty="0" smtClean="0"/>
                        <a:t>58</a:t>
                      </a:r>
                      <a:endParaRPr lang="ru-RU" sz="1050" b="1" dirty="0"/>
                    </a:p>
                  </a:txBody>
                  <a:tcPr>
                    <a:solidFill>
                      <a:srgbClr val="FFFFCC"/>
                    </a:solidFill>
                  </a:tcPr>
                </a:tc>
              </a:tr>
              <a:tr h="231541">
                <a:tc>
                  <a:txBody>
                    <a:bodyPr/>
                    <a:lstStyle/>
                    <a:p>
                      <a:r>
                        <a:rPr lang="ru-RU" sz="1050" b="1" dirty="0" smtClean="0"/>
                        <a:t>24.</a:t>
                      </a:r>
                      <a:endParaRPr lang="ru-RU" sz="1050" b="1" dirty="0"/>
                    </a:p>
                  </a:txBody>
                  <a:tcPr>
                    <a:solidFill>
                      <a:srgbClr val="FFFFCC"/>
                    </a:solidFill>
                  </a:tcPr>
                </a:tc>
                <a:tc>
                  <a:txBody>
                    <a:bodyPr/>
                    <a:lstStyle/>
                    <a:p>
                      <a:r>
                        <a:rPr lang="ru-RU" sz="1050" b="1" dirty="0" err="1" smtClean="0"/>
                        <a:t>Сарапульский</a:t>
                      </a:r>
                      <a:endParaRPr lang="ru-RU" sz="1050" b="1" dirty="0"/>
                    </a:p>
                  </a:txBody>
                  <a:tcPr>
                    <a:solidFill>
                      <a:srgbClr val="FFFFCC"/>
                    </a:solidFill>
                  </a:tcPr>
                </a:tc>
                <a:tc>
                  <a:txBody>
                    <a:bodyPr/>
                    <a:lstStyle/>
                    <a:p>
                      <a:r>
                        <a:rPr lang="ru-RU" sz="1050" b="1" dirty="0" smtClean="0"/>
                        <a:t>23-24</a:t>
                      </a:r>
                      <a:endParaRPr lang="ru-RU" sz="1050" b="1" dirty="0"/>
                    </a:p>
                  </a:txBody>
                  <a:tcPr>
                    <a:solidFill>
                      <a:srgbClr val="FFFFCC"/>
                    </a:solidFill>
                  </a:tcPr>
                </a:tc>
                <a:tc>
                  <a:txBody>
                    <a:bodyPr/>
                    <a:lstStyle/>
                    <a:p>
                      <a:r>
                        <a:rPr lang="ru-RU" sz="1050" b="1" dirty="0" smtClean="0"/>
                        <a:t>58</a:t>
                      </a:r>
                      <a:endParaRPr lang="ru-RU" sz="1050" b="1" dirty="0"/>
                    </a:p>
                  </a:txBody>
                  <a:tcPr>
                    <a:solidFill>
                      <a:srgbClr val="FFFFCC"/>
                    </a:solidFill>
                  </a:tcPr>
                </a:tc>
              </a:tr>
              <a:tr h="196105">
                <a:tc>
                  <a:txBody>
                    <a:bodyPr/>
                    <a:lstStyle/>
                    <a:p>
                      <a:r>
                        <a:rPr lang="ru-RU" sz="1050" b="1" dirty="0" smtClean="0"/>
                        <a:t>25.</a:t>
                      </a:r>
                      <a:endParaRPr lang="ru-RU" sz="1050" b="1" dirty="0"/>
                    </a:p>
                  </a:txBody>
                  <a:tcPr>
                    <a:solidFill>
                      <a:srgbClr val="FFFFCC"/>
                    </a:solidFill>
                  </a:tcPr>
                </a:tc>
                <a:tc>
                  <a:txBody>
                    <a:bodyPr/>
                    <a:lstStyle/>
                    <a:p>
                      <a:r>
                        <a:rPr lang="ru-RU" sz="1050" b="1" dirty="0" smtClean="0"/>
                        <a:t>Красногорский </a:t>
                      </a:r>
                      <a:endParaRPr lang="ru-RU" sz="1050" b="1" dirty="0"/>
                    </a:p>
                  </a:txBody>
                  <a:tcPr>
                    <a:solidFill>
                      <a:srgbClr val="FFFFCC"/>
                    </a:solidFill>
                  </a:tcPr>
                </a:tc>
                <a:tc>
                  <a:txBody>
                    <a:bodyPr/>
                    <a:lstStyle/>
                    <a:p>
                      <a:r>
                        <a:rPr lang="ru-RU" sz="1050" b="1" dirty="0" smtClean="0"/>
                        <a:t>25</a:t>
                      </a:r>
                      <a:endParaRPr lang="ru-RU" sz="1050" b="1" dirty="0"/>
                    </a:p>
                  </a:txBody>
                  <a:tcPr>
                    <a:solidFill>
                      <a:srgbClr val="FFFFCC"/>
                    </a:solidFill>
                  </a:tcPr>
                </a:tc>
                <a:tc>
                  <a:txBody>
                    <a:bodyPr/>
                    <a:lstStyle/>
                    <a:p>
                      <a:r>
                        <a:rPr lang="ru-RU" sz="1050" b="1" dirty="0" smtClean="0"/>
                        <a:t>51</a:t>
                      </a:r>
                      <a:endParaRPr lang="ru-RU" sz="1050" b="1" dirty="0"/>
                    </a:p>
                  </a:txBody>
                  <a:tcPr>
                    <a:solidFill>
                      <a:srgbClr val="FFFFCC"/>
                    </a:solidFill>
                  </a:tcPr>
                </a:tc>
              </a:tr>
              <a:tr h="232677">
                <a:tc>
                  <a:txBody>
                    <a:bodyPr/>
                    <a:lstStyle/>
                    <a:p>
                      <a:r>
                        <a:rPr lang="ru-RU" sz="1100" b="1" dirty="0" smtClean="0"/>
                        <a:t>26.</a:t>
                      </a:r>
                      <a:endParaRPr lang="ru-RU" sz="1100" b="1" dirty="0"/>
                    </a:p>
                  </a:txBody>
                  <a:tcPr>
                    <a:solidFill>
                      <a:srgbClr val="FFFFCC"/>
                    </a:solidFill>
                  </a:tcPr>
                </a:tc>
                <a:tc>
                  <a:txBody>
                    <a:bodyPr/>
                    <a:lstStyle/>
                    <a:p>
                      <a:r>
                        <a:rPr lang="ru-RU" sz="1100" b="1" dirty="0" err="1" smtClean="0"/>
                        <a:t>Як-Бодьинский</a:t>
                      </a:r>
                      <a:endParaRPr lang="ru-RU" sz="1100" b="1" dirty="0"/>
                    </a:p>
                  </a:txBody>
                  <a:tcPr>
                    <a:solidFill>
                      <a:srgbClr val="FFFFCC"/>
                    </a:solidFill>
                  </a:tcPr>
                </a:tc>
                <a:tc>
                  <a:txBody>
                    <a:bodyPr/>
                    <a:lstStyle/>
                    <a:p>
                      <a:r>
                        <a:rPr lang="ru-RU" sz="1100" b="1" dirty="0" smtClean="0"/>
                        <a:t>26</a:t>
                      </a:r>
                      <a:endParaRPr lang="ru-RU" sz="1100" b="1" dirty="0"/>
                    </a:p>
                  </a:txBody>
                  <a:tcPr>
                    <a:solidFill>
                      <a:srgbClr val="FFFFCC"/>
                    </a:solidFill>
                  </a:tcPr>
                </a:tc>
                <a:tc>
                  <a:txBody>
                    <a:bodyPr/>
                    <a:lstStyle/>
                    <a:p>
                      <a:r>
                        <a:rPr lang="ru-RU" sz="1100" b="1" dirty="0" smtClean="0"/>
                        <a:t>46</a:t>
                      </a:r>
                      <a:endParaRPr lang="ru-RU" sz="1100" b="1" dirty="0"/>
                    </a:p>
                  </a:txBody>
                  <a:tcPr>
                    <a:solidFill>
                      <a:srgbClr val="FFFFCC"/>
                    </a:solidFill>
                  </a:tcPr>
                </a:tc>
              </a:tr>
              <a:tr h="189621">
                <a:tc>
                  <a:txBody>
                    <a:bodyPr/>
                    <a:lstStyle/>
                    <a:p>
                      <a:r>
                        <a:rPr lang="ru-RU" sz="1100" b="1" dirty="0" smtClean="0"/>
                        <a:t>27.</a:t>
                      </a:r>
                      <a:endParaRPr lang="ru-RU" sz="1100" b="1" dirty="0"/>
                    </a:p>
                  </a:txBody>
                  <a:tcPr>
                    <a:solidFill>
                      <a:srgbClr val="FFFFCC"/>
                    </a:solidFill>
                  </a:tcPr>
                </a:tc>
                <a:tc>
                  <a:txBody>
                    <a:bodyPr/>
                    <a:lstStyle/>
                    <a:p>
                      <a:r>
                        <a:rPr lang="ru-RU" sz="1100" b="1" dirty="0" err="1" smtClean="0"/>
                        <a:t>Граховский</a:t>
                      </a:r>
                      <a:endParaRPr lang="ru-RU" sz="1100" b="1" dirty="0"/>
                    </a:p>
                  </a:txBody>
                  <a:tcPr>
                    <a:solidFill>
                      <a:srgbClr val="FFFFCC"/>
                    </a:solidFill>
                  </a:tcPr>
                </a:tc>
                <a:tc>
                  <a:txBody>
                    <a:bodyPr/>
                    <a:lstStyle/>
                    <a:p>
                      <a:r>
                        <a:rPr lang="ru-RU" sz="1100" b="1" dirty="0" smtClean="0"/>
                        <a:t>27</a:t>
                      </a:r>
                      <a:endParaRPr lang="ru-RU" sz="1100" b="1" dirty="0"/>
                    </a:p>
                  </a:txBody>
                  <a:tcPr>
                    <a:solidFill>
                      <a:srgbClr val="FFFFCC"/>
                    </a:solidFill>
                  </a:tcPr>
                </a:tc>
                <a:tc>
                  <a:txBody>
                    <a:bodyPr/>
                    <a:lstStyle/>
                    <a:p>
                      <a:r>
                        <a:rPr lang="ru-RU" sz="1100" b="1" dirty="0" smtClean="0"/>
                        <a:t>44</a:t>
                      </a:r>
                      <a:endParaRPr lang="ru-RU" sz="1100" b="1" dirty="0"/>
                    </a:p>
                  </a:txBody>
                  <a:tcPr>
                    <a:solidFill>
                      <a:srgbClr val="FFFFCC"/>
                    </a:solidFill>
                  </a:tcPr>
                </a:tc>
              </a:tr>
              <a:tr h="218573">
                <a:tc>
                  <a:txBody>
                    <a:bodyPr/>
                    <a:lstStyle/>
                    <a:p>
                      <a:r>
                        <a:rPr lang="ru-RU" sz="1100" b="1" dirty="0" smtClean="0"/>
                        <a:t>28.</a:t>
                      </a:r>
                      <a:endParaRPr lang="ru-RU" sz="1100" b="1" dirty="0"/>
                    </a:p>
                  </a:txBody>
                  <a:tcPr>
                    <a:solidFill>
                      <a:srgbClr val="FFFFCC"/>
                    </a:solidFill>
                  </a:tcPr>
                </a:tc>
                <a:tc>
                  <a:txBody>
                    <a:bodyPr/>
                    <a:lstStyle/>
                    <a:p>
                      <a:r>
                        <a:rPr lang="ru-RU" sz="1100" b="1" dirty="0" err="1" smtClean="0"/>
                        <a:t>Каракулинский</a:t>
                      </a:r>
                      <a:endParaRPr lang="ru-RU" sz="1100" b="1" dirty="0"/>
                    </a:p>
                  </a:txBody>
                  <a:tcPr>
                    <a:solidFill>
                      <a:srgbClr val="FFFFCC"/>
                    </a:solidFill>
                  </a:tcPr>
                </a:tc>
                <a:tc>
                  <a:txBody>
                    <a:bodyPr/>
                    <a:lstStyle/>
                    <a:p>
                      <a:r>
                        <a:rPr lang="ru-RU" sz="1100" b="1" dirty="0" smtClean="0"/>
                        <a:t>28</a:t>
                      </a:r>
                      <a:endParaRPr lang="ru-RU" sz="1100" b="1" dirty="0"/>
                    </a:p>
                  </a:txBody>
                  <a:tcPr>
                    <a:solidFill>
                      <a:srgbClr val="FFFFCC"/>
                    </a:solidFill>
                  </a:tcPr>
                </a:tc>
                <a:tc>
                  <a:txBody>
                    <a:bodyPr/>
                    <a:lstStyle/>
                    <a:p>
                      <a:r>
                        <a:rPr lang="ru-RU" sz="1100" b="1" dirty="0" smtClean="0"/>
                        <a:t>35</a:t>
                      </a:r>
                      <a:endParaRPr lang="ru-RU" sz="1100" b="1" dirty="0"/>
                    </a:p>
                  </a:txBody>
                  <a:tcPr>
                    <a:solidFill>
                      <a:srgbClr val="FFFFCC"/>
                    </a:solidFill>
                  </a:tcPr>
                </a:tc>
              </a:tr>
              <a:tr h="175517">
                <a:tc>
                  <a:txBody>
                    <a:bodyPr/>
                    <a:lstStyle/>
                    <a:p>
                      <a:r>
                        <a:rPr lang="ru-RU" sz="1100" b="1" dirty="0" smtClean="0"/>
                        <a:t>29.</a:t>
                      </a:r>
                      <a:endParaRPr lang="ru-RU" sz="1100" b="1" dirty="0"/>
                    </a:p>
                  </a:txBody>
                  <a:tcPr>
                    <a:solidFill>
                      <a:srgbClr val="FFFFCC"/>
                    </a:solidFill>
                  </a:tcPr>
                </a:tc>
                <a:tc>
                  <a:txBody>
                    <a:bodyPr/>
                    <a:lstStyle/>
                    <a:p>
                      <a:r>
                        <a:rPr lang="ru-RU" sz="1100" b="1" dirty="0" err="1" smtClean="0"/>
                        <a:t>Дебесский</a:t>
                      </a:r>
                      <a:r>
                        <a:rPr lang="ru-RU" sz="1100" b="1" dirty="0" smtClean="0"/>
                        <a:t> </a:t>
                      </a:r>
                      <a:endParaRPr lang="ru-RU" sz="1100" b="1" dirty="0"/>
                    </a:p>
                  </a:txBody>
                  <a:tcPr>
                    <a:solidFill>
                      <a:srgbClr val="FFFFCC"/>
                    </a:solidFill>
                  </a:tcPr>
                </a:tc>
                <a:tc>
                  <a:txBody>
                    <a:bodyPr/>
                    <a:lstStyle/>
                    <a:p>
                      <a:r>
                        <a:rPr lang="ru-RU" sz="1100" b="1" dirty="0" smtClean="0"/>
                        <a:t>29</a:t>
                      </a:r>
                      <a:endParaRPr lang="ru-RU" sz="1100" b="1" dirty="0"/>
                    </a:p>
                  </a:txBody>
                  <a:tcPr>
                    <a:solidFill>
                      <a:srgbClr val="FFFFCC"/>
                    </a:solidFill>
                  </a:tcPr>
                </a:tc>
                <a:tc>
                  <a:txBody>
                    <a:bodyPr/>
                    <a:lstStyle/>
                    <a:p>
                      <a:r>
                        <a:rPr lang="ru-RU" sz="1100" b="1" dirty="0" smtClean="0"/>
                        <a:t>30</a:t>
                      </a:r>
                      <a:endParaRPr lang="ru-RU" sz="1100" b="1" dirty="0"/>
                    </a:p>
                  </a:txBody>
                  <a:tcPr>
                    <a:solidFill>
                      <a:srgbClr val="FFFFCC"/>
                    </a:solidFill>
                  </a:tcPr>
                </a:tc>
              </a:tr>
              <a:tr h="132461">
                <a:tc>
                  <a:txBody>
                    <a:bodyPr/>
                    <a:lstStyle/>
                    <a:p>
                      <a:r>
                        <a:rPr lang="ru-RU" sz="1100" b="1" dirty="0" smtClean="0"/>
                        <a:t>30.</a:t>
                      </a:r>
                      <a:endParaRPr lang="ru-RU" sz="1100" b="1" dirty="0"/>
                    </a:p>
                  </a:txBody>
                  <a:tcPr>
                    <a:solidFill>
                      <a:srgbClr val="FFFFCC"/>
                    </a:solidFill>
                  </a:tcPr>
                </a:tc>
                <a:tc>
                  <a:txBody>
                    <a:bodyPr/>
                    <a:lstStyle/>
                    <a:p>
                      <a:r>
                        <a:rPr lang="ru-RU" sz="1100" b="1" dirty="0" err="1" smtClean="0"/>
                        <a:t>Ярский</a:t>
                      </a:r>
                      <a:endParaRPr lang="ru-RU" sz="1100" b="1" dirty="0"/>
                    </a:p>
                  </a:txBody>
                  <a:tcPr>
                    <a:solidFill>
                      <a:srgbClr val="FFFFCC"/>
                    </a:solidFill>
                  </a:tcPr>
                </a:tc>
                <a:tc>
                  <a:txBody>
                    <a:bodyPr/>
                    <a:lstStyle/>
                    <a:p>
                      <a:r>
                        <a:rPr lang="ru-RU" sz="1100" b="1" dirty="0" smtClean="0"/>
                        <a:t>30</a:t>
                      </a:r>
                      <a:endParaRPr lang="ru-RU" sz="1100" b="1" dirty="0"/>
                    </a:p>
                  </a:txBody>
                  <a:tcPr>
                    <a:solidFill>
                      <a:srgbClr val="FFFFCC"/>
                    </a:solidFill>
                  </a:tcPr>
                </a:tc>
                <a:tc>
                  <a:txBody>
                    <a:bodyPr/>
                    <a:lstStyle/>
                    <a:p>
                      <a:r>
                        <a:rPr lang="ru-RU" sz="1100" b="1" dirty="0" smtClean="0"/>
                        <a:t>26</a:t>
                      </a:r>
                      <a:endParaRPr lang="ru-RU" sz="1100" b="1" dirty="0"/>
                    </a:p>
                  </a:txBody>
                  <a:tcPr>
                    <a:solidFill>
                      <a:srgbClr val="FFFFCC"/>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07505"/>
            <a:ext cx="6172200" cy="504055"/>
          </a:xfrm>
        </p:spPr>
        <p:txBody>
          <a:bodyPr/>
          <a:lstStyle/>
          <a:p>
            <a:r>
              <a:rPr lang="ru-RU" sz="1600" b="1" dirty="0" smtClean="0"/>
              <a:t/>
            </a:r>
            <a:br>
              <a:rPr lang="ru-RU" sz="1600" b="1" dirty="0" smtClean="0"/>
            </a:br>
            <a:r>
              <a:rPr lang="ru-RU" sz="1200" b="1" dirty="0" smtClean="0"/>
              <a:t/>
            </a:r>
            <a:br>
              <a:rPr lang="ru-RU" sz="1200" b="1" dirty="0" smtClean="0"/>
            </a:br>
            <a:r>
              <a:rPr lang="ru-RU" sz="1100" b="1" dirty="0" smtClean="0"/>
              <a:t>Результаты мониторинга  и оценки качества управления муниципальными финансами  муниципальных образований  в Удмуртской Республике по итогам 2019 года</a:t>
            </a:r>
            <a:r>
              <a:rPr lang="ru-RU" sz="1600" b="1" dirty="0" smtClean="0"/>
              <a:t/>
            </a:r>
            <a:br>
              <a:rPr lang="ru-RU" sz="1600" b="1" dirty="0" smtClean="0"/>
            </a:br>
            <a:endParaRPr lang="ru-RU" sz="1600" b="1" dirty="0"/>
          </a:p>
        </p:txBody>
      </p:sp>
      <p:graphicFrame>
        <p:nvGraphicFramePr>
          <p:cNvPr id="4" name="Содержимое 3"/>
          <p:cNvGraphicFramePr>
            <a:graphicFrameLocks noGrp="1"/>
          </p:cNvGraphicFramePr>
          <p:nvPr>
            <p:ph idx="1"/>
          </p:nvPr>
        </p:nvGraphicFramePr>
        <p:xfrm>
          <a:off x="404664" y="755576"/>
          <a:ext cx="6192688" cy="9013858"/>
        </p:xfrm>
        <a:graphic>
          <a:graphicData uri="http://schemas.openxmlformats.org/drawingml/2006/table">
            <a:tbl>
              <a:tblPr firstRow="1" bandRow="1">
                <a:tableStyleId>{5940675A-B579-460E-94D1-54222C63F5DA}</a:tableStyleId>
              </a:tblPr>
              <a:tblGrid>
                <a:gridCol w="1411843"/>
                <a:gridCol w="1900525"/>
                <a:gridCol w="1368152"/>
                <a:gridCol w="1512168"/>
              </a:tblGrid>
              <a:tr h="342648">
                <a:tc>
                  <a:txBody>
                    <a:bodyPr/>
                    <a:lstStyle/>
                    <a:p>
                      <a:pPr algn="ctr"/>
                      <a:r>
                        <a:rPr lang="ru-RU" sz="900" b="1" dirty="0" smtClean="0"/>
                        <a:t>Наименование МО в УР</a:t>
                      </a:r>
                      <a:endParaRPr lang="ru-RU" sz="900" b="1" dirty="0"/>
                    </a:p>
                  </a:txBody>
                  <a:tcPr>
                    <a:solidFill>
                      <a:schemeClr val="accent1"/>
                    </a:solidFill>
                  </a:tcPr>
                </a:tc>
                <a:tc>
                  <a:txBody>
                    <a:bodyPr/>
                    <a:lstStyle/>
                    <a:p>
                      <a:pPr algn="ctr"/>
                      <a:r>
                        <a:rPr lang="ru-RU" sz="900" b="1" dirty="0" smtClean="0"/>
                        <a:t>Комплексная оценка качества управления муниципальными финансами с учетом индикаторов соблюдения бюджетного законодательства</a:t>
                      </a:r>
                      <a:endParaRPr lang="ru-RU" sz="900" b="1" dirty="0"/>
                    </a:p>
                  </a:txBody>
                  <a:tcPr>
                    <a:solidFill>
                      <a:schemeClr val="accent1"/>
                    </a:solidFill>
                  </a:tcPr>
                </a:tc>
                <a:tc>
                  <a:txBody>
                    <a:bodyPr/>
                    <a:lstStyle/>
                    <a:p>
                      <a:pPr algn="ctr"/>
                      <a:r>
                        <a:rPr lang="ru-RU" sz="900" b="1" dirty="0" smtClean="0"/>
                        <a:t>Степень качества управления финансами (</a:t>
                      </a:r>
                      <a:r>
                        <a:rPr lang="en-US" sz="900" b="1" dirty="0" smtClean="0"/>
                        <a:t>II – </a:t>
                      </a:r>
                      <a:r>
                        <a:rPr lang="ru-RU" sz="900" b="1" dirty="0" smtClean="0"/>
                        <a:t>МО, которым необходимо принять меры по повышению качества управления </a:t>
                      </a:r>
                      <a:r>
                        <a:rPr lang="ru-RU" sz="900" b="1" dirty="0" err="1" smtClean="0"/>
                        <a:t>мун.финансами</a:t>
                      </a:r>
                      <a:r>
                        <a:rPr lang="ru-RU" sz="900" b="1" dirty="0" smtClean="0"/>
                        <a:t>, </a:t>
                      </a:r>
                      <a:r>
                        <a:rPr lang="en-US" sz="900" b="1" dirty="0" smtClean="0"/>
                        <a:t> III –</a:t>
                      </a:r>
                      <a:r>
                        <a:rPr lang="ru-RU" sz="900" b="1" dirty="0" smtClean="0"/>
                        <a:t> МО с ненадлежащим качеством управления </a:t>
                      </a:r>
                      <a:r>
                        <a:rPr lang="ru-RU" sz="900" b="1" dirty="0" err="1" smtClean="0"/>
                        <a:t>мун.финансами</a:t>
                      </a:r>
                      <a:r>
                        <a:rPr lang="ru-RU" sz="900" b="1" dirty="0" smtClean="0"/>
                        <a:t> )</a:t>
                      </a:r>
                      <a:endParaRPr lang="en-US" sz="900" b="1" dirty="0" smtClean="0"/>
                    </a:p>
                    <a:p>
                      <a:pPr algn="ctr"/>
                      <a:endParaRPr lang="ru-RU" sz="900" b="1" dirty="0"/>
                    </a:p>
                  </a:txBody>
                  <a:tcPr>
                    <a:solidFill>
                      <a:schemeClr val="accent1"/>
                    </a:solidFill>
                  </a:tcPr>
                </a:tc>
                <a:tc>
                  <a:txBody>
                    <a:bodyPr/>
                    <a:lstStyle/>
                    <a:p>
                      <a:pPr algn="ctr"/>
                      <a:r>
                        <a:rPr lang="ru-RU" sz="900" b="1" dirty="0" smtClean="0"/>
                        <a:t>Рейтинг муниципальных образований по качеству управления муниципальными финансами </a:t>
                      </a:r>
                      <a:endParaRPr lang="ru-RU" sz="900" b="1" dirty="0"/>
                    </a:p>
                  </a:txBody>
                  <a:tcPr>
                    <a:solidFill>
                      <a:schemeClr val="accent1"/>
                    </a:solidFill>
                  </a:tcPr>
                </a:tc>
              </a:tr>
              <a:tr h="182473">
                <a:tc>
                  <a:txBody>
                    <a:bodyPr/>
                    <a:lstStyle/>
                    <a:p>
                      <a:r>
                        <a:rPr lang="ru-RU" sz="900" b="1" dirty="0" smtClean="0"/>
                        <a:t>Сарапул</a:t>
                      </a:r>
                      <a:endParaRPr lang="ru-RU" sz="900" b="1" dirty="0"/>
                    </a:p>
                  </a:txBody>
                  <a:tcPr>
                    <a:solidFill>
                      <a:srgbClr val="FFFFCC"/>
                    </a:solidFill>
                  </a:tcPr>
                </a:tc>
                <a:tc>
                  <a:txBody>
                    <a:bodyPr/>
                    <a:lstStyle/>
                    <a:p>
                      <a:r>
                        <a:rPr lang="ru-RU" sz="900" b="1" dirty="0" smtClean="0"/>
                        <a:t>76,827</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a:t>
                      </a:r>
                      <a:endParaRPr lang="ru-RU" sz="900" b="1" dirty="0"/>
                    </a:p>
                  </a:txBody>
                  <a:tcPr>
                    <a:solidFill>
                      <a:srgbClr val="FFFFCC"/>
                    </a:solidFill>
                  </a:tcPr>
                </a:tc>
              </a:tr>
              <a:tr h="219045">
                <a:tc>
                  <a:txBody>
                    <a:bodyPr/>
                    <a:lstStyle/>
                    <a:p>
                      <a:r>
                        <a:rPr lang="ru-RU" sz="900" b="1" dirty="0" smtClean="0"/>
                        <a:t>Воткинск</a:t>
                      </a:r>
                      <a:endParaRPr lang="ru-RU" sz="900" b="1" dirty="0"/>
                    </a:p>
                  </a:txBody>
                  <a:tcPr>
                    <a:solidFill>
                      <a:srgbClr val="FFFFCC"/>
                    </a:solidFill>
                  </a:tcPr>
                </a:tc>
                <a:tc>
                  <a:txBody>
                    <a:bodyPr/>
                    <a:lstStyle/>
                    <a:p>
                      <a:r>
                        <a:rPr lang="ru-RU" sz="900" b="1" dirty="0" smtClean="0"/>
                        <a:t>76,771</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2</a:t>
                      </a:r>
                      <a:endParaRPr lang="ru-RU" sz="900" b="1" dirty="0"/>
                    </a:p>
                  </a:txBody>
                  <a:tcPr>
                    <a:solidFill>
                      <a:srgbClr val="FFFFCC"/>
                    </a:solidFill>
                  </a:tcPr>
                </a:tc>
              </a:tr>
              <a:tr h="183609">
                <a:tc>
                  <a:txBody>
                    <a:bodyPr/>
                    <a:lstStyle/>
                    <a:p>
                      <a:r>
                        <a:rPr lang="ru-RU" sz="900" b="1" dirty="0" err="1" smtClean="0"/>
                        <a:t>Увинскмий</a:t>
                      </a:r>
                      <a:endParaRPr lang="ru-RU" sz="900" b="1" dirty="0"/>
                    </a:p>
                  </a:txBody>
                  <a:tcPr>
                    <a:solidFill>
                      <a:srgbClr val="FFFFCC"/>
                    </a:solidFill>
                  </a:tcPr>
                </a:tc>
                <a:tc>
                  <a:txBody>
                    <a:bodyPr/>
                    <a:lstStyle/>
                    <a:p>
                      <a:r>
                        <a:rPr lang="ru-RU" sz="900" b="1" dirty="0" smtClean="0"/>
                        <a:t>76,209</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3</a:t>
                      </a:r>
                      <a:endParaRPr lang="ru-RU" sz="900" b="1" dirty="0"/>
                    </a:p>
                  </a:txBody>
                  <a:tcPr>
                    <a:solidFill>
                      <a:srgbClr val="FFFFCC"/>
                    </a:solidFill>
                  </a:tcPr>
                </a:tc>
              </a:tr>
              <a:tr h="148173">
                <a:tc>
                  <a:txBody>
                    <a:bodyPr/>
                    <a:lstStyle/>
                    <a:p>
                      <a:r>
                        <a:rPr lang="ru-RU" sz="900" b="1" dirty="0" err="1" smtClean="0"/>
                        <a:t>Завьяловский</a:t>
                      </a:r>
                      <a:endParaRPr lang="ru-RU" sz="900" b="1" dirty="0"/>
                    </a:p>
                  </a:txBody>
                  <a:tcPr>
                    <a:solidFill>
                      <a:srgbClr val="FFFFCC"/>
                    </a:solidFill>
                  </a:tcPr>
                </a:tc>
                <a:tc>
                  <a:txBody>
                    <a:bodyPr/>
                    <a:lstStyle/>
                    <a:p>
                      <a:r>
                        <a:rPr lang="ru-RU" sz="900" b="1" dirty="0" smtClean="0"/>
                        <a:t>75,885</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4</a:t>
                      </a:r>
                      <a:endParaRPr lang="ru-RU" sz="900" b="1" dirty="0"/>
                    </a:p>
                  </a:txBody>
                  <a:tcPr>
                    <a:solidFill>
                      <a:srgbClr val="FFFFCC"/>
                    </a:solidFill>
                  </a:tcPr>
                </a:tc>
              </a:tr>
              <a:tr h="184745">
                <a:tc>
                  <a:txBody>
                    <a:bodyPr/>
                    <a:lstStyle/>
                    <a:p>
                      <a:r>
                        <a:rPr lang="ru-RU" sz="900" b="1" dirty="0" err="1" smtClean="0"/>
                        <a:t>Малопургинский</a:t>
                      </a:r>
                      <a:endParaRPr lang="ru-RU" sz="900" b="1" dirty="0"/>
                    </a:p>
                  </a:txBody>
                  <a:tcPr>
                    <a:solidFill>
                      <a:srgbClr val="FFFFCC"/>
                    </a:solidFill>
                  </a:tcPr>
                </a:tc>
                <a:tc>
                  <a:txBody>
                    <a:bodyPr/>
                    <a:lstStyle/>
                    <a:p>
                      <a:r>
                        <a:rPr lang="ru-RU" sz="900" b="1" dirty="0" smtClean="0"/>
                        <a:t>74,554</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5</a:t>
                      </a:r>
                      <a:endParaRPr lang="ru-RU" sz="900" b="1" dirty="0"/>
                    </a:p>
                  </a:txBody>
                  <a:tcPr>
                    <a:solidFill>
                      <a:srgbClr val="FFFFCC"/>
                    </a:solidFill>
                  </a:tcPr>
                </a:tc>
              </a:tr>
              <a:tr h="149309">
                <a:tc>
                  <a:txBody>
                    <a:bodyPr/>
                    <a:lstStyle/>
                    <a:p>
                      <a:r>
                        <a:rPr lang="ru-RU" sz="900" b="1" dirty="0" err="1" smtClean="0"/>
                        <a:t>Можгинскимй</a:t>
                      </a:r>
                      <a:endParaRPr lang="ru-RU" sz="900" b="1" dirty="0"/>
                    </a:p>
                  </a:txBody>
                  <a:tcPr>
                    <a:solidFill>
                      <a:srgbClr val="FFFFCC"/>
                    </a:solidFill>
                  </a:tcPr>
                </a:tc>
                <a:tc>
                  <a:txBody>
                    <a:bodyPr/>
                    <a:lstStyle/>
                    <a:p>
                      <a:r>
                        <a:rPr lang="ru-RU" sz="900" b="1" dirty="0" smtClean="0"/>
                        <a:t>73,778</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6</a:t>
                      </a:r>
                      <a:endParaRPr lang="ru-RU" sz="900" b="1" dirty="0"/>
                    </a:p>
                  </a:txBody>
                  <a:tcPr>
                    <a:solidFill>
                      <a:srgbClr val="FFFFCC"/>
                    </a:solidFill>
                  </a:tcPr>
                </a:tc>
              </a:tr>
              <a:tr h="185881">
                <a:tc>
                  <a:txBody>
                    <a:bodyPr/>
                    <a:lstStyle/>
                    <a:p>
                      <a:r>
                        <a:rPr lang="ru-RU" sz="900" b="1" dirty="0" smtClean="0"/>
                        <a:t>Ижевск</a:t>
                      </a:r>
                      <a:endParaRPr lang="ru-RU" sz="900" b="1" dirty="0"/>
                    </a:p>
                  </a:txBody>
                  <a:tcPr>
                    <a:solidFill>
                      <a:srgbClr val="FFFFCC"/>
                    </a:solidFill>
                  </a:tcPr>
                </a:tc>
                <a:tc>
                  <a:txBody>
                    <a:bodyPr/>
                    <a:lstStyle/>
                    <a:p>
                      <a:r>
                        <a:rPr lang="ru-RU" sz="900" b="1" dirty="0" smtClean="0"/>
                        <a:t>72,950</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7</a:t>
                      </a:r>
                      <a:endParaRPr lang="ru-RU" sz="900" b="1" dirty="0"/>
                    </a:p>
                  </a:txBody>
                  <a:tcPr>
                    <a:solidFill>
                      <a:srgbClr val="FFFFCC"/>
                    </a:solidFill>
                  </a:tcPr>
                </a:tc>
              </a:tr>
              <a:tr h="150445">
                <a:tc>
                  <a:txBody>
                    <a:bodyPr/>
                    <a:lstStyle/>
                    <a:p>
                      <a:r>
                        <a:rPr lang="ru-RU" sz="900" b="1" dirty="0" err="1" smtClean="0"/>
                        <a:t>Глазовский</a:t>
                      </a:r>
                      <a:endParaRPr lang="ru-RU" sz="900" b="1" dirty="0"/>
                    </a:p>
                  </a:txBody>
                  <a:tcPr>
                    <a:solidFill>
                      <a:srgbClr val="FFFFCC"/>
                    </a:solidFill>
                  </a:tcPr>
                </a:tc>
                <a:tc>
                  <a:txBody>
                    <a:bodyPr/>
                    <a:lstStyle/>
                    <a:p>
                      <a:r>
                        <a:rPr lang="ru-RU" sz="900" b="1" dirty="0" smtClean="0"/>
                        <a:t>72,827</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8</a:t>
                      </a:r>
                      <a:endParaRPr lang="ru-RU" sz="900" b="1" dirty="0"/>
                    </a:p>
                  </a:txBody>
                  <a:tcPr>
                    <a:solidFill>
                      <a:srgbClr val="FFFFCC"/>
                    </a:solidFill>
                  </a:tcPr>
                </a:tc>
              </a:tr>
              <a:tr h="187017">
                <a:tc>
                  <a:txBody>
                    <a:bodyPr/>
                    <a:lstStyle/>
                    <a:p>
                      <a:r>
                        <a:rPr lang="ru-RU" sz="900" b="1" dirty="0" smtClean="0"/>
                        <a:t>Можга</a:t>
                      </a:r>
                      <a:endParaRPr lang="ru-RU" sz="900" b="1" dirty="0"/>
                    </a:p>
                  </a:txBody>
                  <a:tcPr>
                    <a:solidFill>
                      <a:srgbClr val="FFFFCC"/>
                    </a:solidFill>
                  </a:tcPr>
                </a:tc>
                <a:tc>
                  <a:txBody>
                    <a:bodyPr/>
                    <a:lstStyle/>
                    <a:p>
                      <a:r>
                        <a:rPr lang="ru-RU" sz="900" b="1" dirty="0" smtClean="0"/>
                        <a:t>71,994</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9</a:t>
                      </a:r>
                      <a:endParaRPr lang="ru-RU" sz="900" b="1" dirty="0"/>
                    </a:p>
                  </a:txBody>
                  <a:tcPr>
                    <a:solidFill>
                      <a:srgbClr val="FFFFCC"/>
                    </a:solidFill>
                  </a:tcPr>
                </a:tc>
              </a:tr>
              <a:tr h="151581">
                <a:tc>
                  <a:txBody>
                    <a:bodyPr/>
                    <a:lstStyle/>
                    <a:p>
                      <a:r>
                        <a:rPr lang="ru-RU" sz="900" b="1" dirty="0" smtClean="0"/>
                        <a:t>Глазов</a:t>
                      </a:r>
                      <a:endParaRPr lang="ru-RU" sz="900" b="1" dirty="0"/>
                    </a:p>
                  </a:txBody>
                  <a:tcPr>
                    <a:solidFill>
                      <a:srgbClr val="FFFFCC"/>
                    </a:solidFill>
                  </a:tcPr>
                </a:tc>
                <a:tc>
                  <a:txBody>
                    <a:bodyPr/>
                    <a:lstStyle/>
                    <a:p>
                      <a:r>
                        <a:rPr lang="ru-RU" sz="900" b="1" dirty="0" smtClean="0"/>
                        <a:t>71,824</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10</a:t>
                      </a:r>
                      <a:endParaRPr lang="ru-RU" sz="900" b="1" dirty="0"/>
                    </a:p>
                  </a:txBody>
                  <a:tcPr>
                    <a:solidFill>
                      <a:srgbClr val="FFFFCC"/>
                    </a:solidFill>
                  </a:tcPr>
                </a:tc>
              </a:tr>
              <a:tr h="188153">
                <a:tc>
                  <a:txBody>
                    <a:bodyPr/>
                    <a:lstStyle/>
                    <a:p>
                      <a:r>
                        <a:rPr lang="ru-RU" sz="900" b="1" dirty="0" err="1" smtClean="0"/>
                        <a:t>Сарапульский</a:t>
                      </a:r>
                      <a:endParaRPr lang="ru-RU" sz="900" b="1" dirty="0"/>
                    </a:p>
                  </a:txBody>
                  <a:tcPr>
                    <a:solidFill>
                      <a:srgbClr val="FFFFCC"/>
                    </a:solidFill>
                  </a:tcPr>
                </a:tc>
                <a:tc>
                  <a:txBody>
                    <a:bodyPr/>
                    <a:lstStyle/>
                    <a:p>
                      <a:r>
                        <a:rPr lang="ru-RU" sz="900" b="1" dirty="0" smtClean="0"/>
                        <a:t>71,510</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11</a:t>
                      </a:r>
                      <a:endParaRPr lang="ru-RU" sz="900" b="1" dirty="0"/>
                    </a:p>
                  </a:txBody>
                  <a:tcPr>
                    <a:solidFill>
                      <a:srgbClr val="FFFFCC"/>
                    </a:solidFill>
                  </a:tcPr>
                </a:tc>
              </a:tr>
              <a:tr h="152717">
                <a:tc>
                  <a:txBody>
                    <a:bodyPr/>
                    <a:lstStyle/>
                    <a:p>
                      <a:r>
                        <a:rPr lang="ru-RU" sz="900" b="1" dirty="0" err="1" smtClean="0"/>
                        <a:t>Воткинский</a:t>
                      </a:r>
                      <a:endParaRPr lang="ru-RU" sz="900" b="1" dirty="0"/>
                    </a:p>
                  </a:txBody>
                  <a:tcPr>
                    <a:solidFill>
                      <a:srgbClr val="FFFFCC"/>
                    </a:solidFill>
                  </a:tcPr>
                </a:tc>
                <a:tc>
                  <a:txBody>
                    <a:bodyPr/>
                    <a:lstStyle/>
                    <a:p>
                      <a:r>
                        <a:rPr lang="ru-RU" sz="900" b="1" dirty="0" smtClean="0"/>
                        <a:t>70,945</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12</a:t>
                      </a:r>
                      <a:endParaRPr lang="ru-RU" sz="900" b="1" dirty="0"/>
                    </a:p>
                  </a:txBody>
                  <a:tcPr>
                    <a:solidFill>
                      <a:srgbClr val="FFFFCC"/>
                    </a:solidFill>
                  </a:tcPr>
                </a:tc>
              </a:tr>
              <a:tr h="189289">
                <a:tc>
                  <a:txBody>
                    <a:bodyPr/>
                    <a:lstStyle/>
                    <a:p>
                      <a:r>
                        <a:rPr lang="ru-RU" sz="900" b="1" dirty="0" err="1" smtClean="0"/>
                        <a:t>Камбарский</a:t>
                      </a:r>
                      <a:endParaRPr lang="ru-RU" sz="900" b="1" dirty="0"/>
                    </a:p>
                  </a:txBody>
                  <a:tcPr>
                    <a:solidFill>
                      <a:srgbClr val="FFFFCC"/>
                    </a:solidFill>
                  </a:tcPr>
                </a:tc>
                <a:tc>
                  <a:txBody>
                    <a:bodyPr/>
                    <a:lstStyle/>
                    <a:p>
                      <a:r>
                        <a:rPr lang="ru-RU" sz="900" b="1" dirty="0" smtClean="0"/>
                        <a:t>69,816</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13</a:t>
                      </a:r>
                      <a:endParaRPr lang="ru-RU" sz="900" b="1" dirty="0"/>
                    </a:p>
                  </a:txBody>
                  <a:tcPr>
                    <a:solidFill>
                      <a:srgbClr val="FFFFCC"/>
                    </a:solidFill>
                  </a:tcPr>
                </a:tc>
              </a:tr>
              <a:tr h="225861">
                <a:tc>
                  <a:txBody>
                    <a:bodyPr/>
                    <a:lstStyle/>
                    <a:p>
                      <a:r>
                        <a:rPr lang="ru-RU" sz="900" b="1" dirty="0" err="1" smtClean="0"/>
                        <a:t>Як-Бодьинский</a:t>
                      </a:r>
                      <a:endParaRPr lang="ru-RU" sz="900" b="1" dirty="0"/>
                    </a:p>
                  </a:txBody>
                  <a:tcPr>
                    <a:solidFill>
                      <a:srgbClr val="FFFFCC"/>
                    </a:solidFill>
                  </a:tcPr>
                </a:tc>
                <a:tc>
                  <a:txBody>
                    <a:bodyPr/>
                    <a:lstStyle/>
                    <a:p>
                      <a:r>
                        <a:rPr lang="ru-RU" sz="900" b="1" dirty="0" smtClean="0"/>
                        <a:t>69,539</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14</a:t>
                      </a:r>
                      <a:endParaRPr lang="ru-RU" sz="900" b="1" dirty="0"/>
                    </a:p>
                  </a:txBody>
                  <a:tcPr>
                    <a:solidFill>
                      <a:srgbClr val="FFFFCC"/>
                    </a:solidFill>
                  </a:tcPr>
                </a:tc>
              </a:tr>
              <a:tr h="190425">
                <a:tc>
                  <a:txBody>
                    <a:bodyPr/>
                    <a:lstStyle/>
                    <a:p>
                      <a:r>
                        <a:rPr lang="ru-RU" sz="900" b="1" dirty="0" err="1" smtClean="0"/>
                        <a:t>Балезинский</a:t>
                      </a:r>
                      <a:endParaRPr lang="ru-RU" sz="900" b="1" dirty="0"/>
                    </a:p>
                  </a:txBody>
                  <a:tcPr>
                    <a:solidFill>
                      <a:srgbClr val="FF6699"/>
                    </a:solidFill>
                  </a:tcPr>
                </a:tc>
                <a:tc>
                  <a:txBody>
                    <a:bodyPr/>
                    <a:lstStyle/>
                    <a:p>
                      <a:r>
                        <a:rPr lang="ru-RU" sz="900" b="1" dirty="0" smtClean="0"/>
                        <a:t>68,550</a:t>
                      </a:r>
                      <a:endParaRPr lang="ru-RU" sz="900" b="1" dirty="0"/>
                    </a:p>
                  </a:txBody>
                  <a:tcPr>
                    <a:solidFill>
                      <a:srgbClr val="FF6699"/>
                    </a:solidFill>
                  </a:tcPr>
                </a:tc>
                <a:tc>
                  <a:txBody>
                    <a:bodyPr/>
                    <a:lstStyle/>
                    <a:p>
                      <a:r>
                        <a:rPr lang="en-US" sz="900" b="1" dirty="0" smtClean="0"/>
                        <a:t>II</a:t>
                      </a:r>
                      <a:endParaRPr lang="ru-RU" sz="900" b="1" dirty="0"/>
                    </a:p>
                  </a:txBody>
                  <a:tcPr>
                    <a:solidFill>
                      <a:srgbClr val="FF6699"/>
                    </a:solidFill>
                  </a:tcPr>
                </a:tc>
                <a:tc>
                  <a:txBody>
                    <a:bodyPr/>
                    <a:lstStyle/>
                    <a:p>
                      <a:r>
                        <a:rPr lang="en-US" sz="900" b="1" dirty="0" smtClean="0"/>
                        <a:t>15</a:t>
                      </a:r>
                      <a:endParaRPr lang="ru-RU" sz="900" b="1" dirty="0"/>
                    </a:p>
                  </a:txBody>
                  <a:tcPr>
                    <a:solidFill>
                      <a:srgbClr val="FF6699"/>
                    </a:solidFill>
                  </a:tcPr>
                </a:tc>
              </a:tr>
              <a:tr h="154989">
                <a:tc>
                  <a:txBody>
                    <a:bodyPr/>
                    <a:lstStyle/>
                    <a:p>
                      <a:r>
                        <a:rPr lang="ru-RU" sz="900" b="1" dirty="0" err="1" smtClean="0"/>
                        <a:t>Алнашскй</a:t>
                      </a:r>
                      <a:endParaRPr lang="ru-RU" sz="900" b="1" dirty="0"/>
                    </a:p>
                  </a:txBody>
                  <a:tcPr>
                    <a:solidFill>
                      <a:srgbClr val="FFFFCC"/>
                    </a:solidFill>
                  </a:tcPr>
                </a:tc>
                <a:tc>
                  <a:txBody>
                    <a:bodyPr/>
                    <a:lstStyle/>
                    <a:p>
                      <a:r>
                        <a:rPr lang="ru-RU" sz="900" b="1" dirty="0" smtClean="0"/>
                        <a:t>68,474</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16</a:t>
                      </a:r>
                      <a:endParaRPr lang="ru-RU" sz="900" b="1" dirty="0"/>
                    </a:p>
                  </a:txBody>
                  <a:tcPr>
                    <a:solidFill>
                      <a:srgbClr val="FFFFCC"/>
                    </a:solidFill>
                  </a:tcPr>
                </a:tc>
              </a:tr>
              <a:tr h="191561">
                <a:tc>
                  <a:txBody>
                    <a:bodyPr/>
                    <a:lstStyle/>
                    <a:p>
                      <a:r>
                        <a:rPr lang="ru-RU" sz="900" b="1" dirty="0" err="1" smtClean="0"/>
                        <a:t>Игринский</a:t>
                      </a:r>
                      <a:endParaRPr lang="ru-RU" sz="900" b="1" dirty="0"/>
                    </a:p>
                  </a:txBody>
                  <a:tcPr>
                    <a:solidFill>
                      <a:srgbClr val="FFFFCC"/>
                    </a:solidFill>
                  </a:tcPr>
                </a:tc>
                <a:tc>
                  <a:txBody>
                    <a:bodyPr/>
                    <a:lstStyle/>
                    <a:p>
                      <a:r>
                        <a:rPr lang="ru-RU" sz="900" b="1" dirty="0" smtClean="0"/>
                        <a:t>67,997</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17</a:t>
                      </a:r>
                      <a:endParaRPr lang="ru-RU" sz="900" b="1" dirty="0"/>
                    </a:p>
                  </a:txBody>
                  <a:tcPr>
                    <a:solidFill>
                      <a:srgbClr val="FFFFCC"/>
                    </a:solidFill>
                  </a:tcPr>
                </a:tc>
              </a:tr>
              <a:tr h="156125">
                <a:tc>
                  <a:txBody>
                    <a:bodyPr/>
                    <a:lstStyle/>
                    <a:p>
                      <a:r>
                        <a:rPr lang="ru-RU" sz="900" b="1" dirty="0" smtClean="0"/>
                        <a:t>Красногорский</a:t>
                      </a:r>
                      <a:endParaRPr lang="ru-RU" sz="900" b="1" dirty="0"/>
                    </a:p>
                  </a:txBody>
                  <a:tcPr>
                    <a:solidFill>
                      <a:srgbClr val="FFFFCC"/>
                    </a:solidFill>
                  </a:tcPr>
                </a:tc>
                <a:tc>
                  <a:txBody>
                    <a:bodyPr/>
                    <a:lstStyle/>
                    <a:p>
                      <a:r>
                        <a:rPr lang="ru-RU" sz="900" b="1" dirty="0" smtClean="0"/>
                        <a:t>65,654</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18</a:t>
                      </a:r>
                      <a:endParaRPr lang="ru-RU" sz="900" b="1" dirty="0"/>
                    </a:p>
                  </a:txBody>
                  <a:tcPr>
                    <a:solidFill>
                      <a:srgbClr val="FFFFCC"/>
                    </a:solidFill>
                  </a:tcPr>
                </a:tc>
              </a:tr>
              <a:tr h="192697">
                <a:tc>
                  <a:txBody>
                    <a:bodyPr/>
                    <a:lstStyle/>
                    <a:p>
                      <a:r>
                        <a:rPr lang="ru-RU" sz="900" b="1" dirty="0" err="1" smtClean="0"/>
                        <a:t>Селтинский</a:t>
                      </a:r>
                      <a:endParaRPr lang="ru-RU" sz="900" b="1" dirty="0"/>
                    </a:p>
                  </a:txBody>
                  <a:tcPr>
                    <a:solidFill>
                      <a:srgbClr val="FFFFCC"/>
                    </a:solidFill>
                  </a:tcPr>
                </a:tc>
                <a:tc>
                  <a:txBody>
                    <a:bodyPr/>
                    <a:lstStyle/>
                    <a:p>
                      <a:r>
                        <a:rPr lang="ru-RU" sz="900" b="1" dirty="0" smtClean="0"/>
                        <a:t>64,621</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19</a:t>
                      </a:r>
                      <a:endParaRPr lang="ru-RU" sz="900" b="1" dirty="0"/>
                    </a:p>
                  </a:txBody>
                  <a:tcPr>
                    <a:solidFill>
                      <a:srgbClr val="FFFFCC"/>
                    </a:solidFill>
                  </a:tcPr>
                </a:tc>
              </a:tr>
              <a:tr h="157261">
                <a:tc>
                  <a:txBody>
                    <a:bodyPr/>
                    <a:lstStyle/>
                    <a:p>
                      <a:r>
                        <a:rPr lang="ru-RU" sz="900" b="1" dirty="0" err="1" smtClean="0"/>
                        <a:t>Сюмсинский</a:t>
                      </a:r>
                      <a:endParaRPr lang="ru-RU" sz="900" b="1" dirty="0"/>
                    </a:p>
                  </a:txBody>
                  <a:tcPr>
                    <a:solidFill>
                      <a:srgbClr val="FFFFCC"/>
                    </a:solidFill>
                  </a:tcPr>
                </a:tc>
                <a:tc>
                  <a:txBody>
                    <a:bodyPr/>
                    <a:lstStyle/>
                    <a:p>
                      <a:r>
                        <a:rPr lang="ru-RU" sz="900" b="1" dirty="0" smtClean="0"/>
                        <a:t>64,618</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20</a:t>
                      </a:r>
                      <a:endParaRPr lang="ru-RU" sz="900" b="1" dirty="0"/>
                    </a:p>
                  </a:txBody>
                  <a:tcPr>
                    <a:solidFill>
                      <a:srgbClr val="FFFFCC"/>
                    </a:solidFill>
                  </a:tcPr>
                </a:tc>
              </a:tr>
              <a:tr h="193833">
                <a:tc>
                  <a:txBody>
                    <a:bodyPr/>
                    <a:lstStyle/>
                    <a:p>
                      <a:r>
                        <a:rPr lang="ru-RU" sz="900" b="1" dirty="0" err="1" smtClean="0"/>
                        <a:t>Шарканский</a:t>
                      </a:r>
                      <a:endParaRPr lang="ru-RU" sz="900" b="1" dirty="0"/>
                    </a:p>
                  </a:txBody>
                  <a:tcPr>
                    <a:solidFill>
                      <a:srgbClr val="FFFFCC"/>
                    </a:solidFill>
                  </a:tcPr>
                </a:tc>
                <a:tc>
                  <a:txBody>
                    <a:bodyPr/>
                    <a:lstStyle/>
                    <a:p>
                      <a:r>
                        <a:rPr lang="ru-RU" sz="900" b="1" dirty="0" smtClean="0"/>
                        <a:t>64,557</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21</a:t>
                      </a:r>
                      <a:endParaRPr lang="ru-RU" sz="900" b="1" dirty="0"/>
                    </a:p>
                  </a:txBody>
                  <a:tcPr>
                    <a:solidFill>
                      <a:srgbClr val="FFFFCC"/>
                    </a:solidFill>
                  </a:tcPr>
                </a:tc>
              </a:tr>
              <a:tr h="158397">
                <a:tc>
                  <a:txBody>
                    <a:bodyPr/>
                    <a:lstStyle/>
                    <a:p>
                      <a:r>
                        <a:rPr lang="ru-RU" sz="900" b="1" dirty="0" err="1" smtClean="0"/>
                        <a:t>Юкаменский</a:t>
                      </a:r>
                      <a:endParaRPr lang="ru-RU" sz="900" b="1" dirty="0"/>
                    </a:p>
                  </a:txBody>
                  <a:tcPr>
                    <a:solidFill>
                      <a:srgbClr val="FFFFCC"/>
                    </a:solidFill>
                  </a:tcPr>
                </a:tc>
                <a:tc>
                  <a:txBody>
                    <a:bodyPr/>
                    <a:lstStyle/>
                    <a:p>
                      <a:r>
                        <a:rPr lang="ru-RU" sz="900" b="1" dirty="0" smtClean="0"/>
                        <a:t>64,413</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22</a:t>
                      </a:r>
                      <a:endParaRPr lang="ru-RU" sz="900" b="1" dirty="0"/>
                    </a:p>
                  </a:txBody>
                  <a:tcPr>
                    <a:solidFill>
                      <a:srgbClr val="FFFFCC"/>
                    </a:solidFill>
                  </a:tcPr>
                </a:tc>
              </a:tr>
              <a:tr h="194969">
                <a:tc>
                  <a:txBody>
                    <a:bodyPr/>
                    <a:lstStyle/>
                    <a:p>
                      <a:r>
                        <a:rPr lang="ru-RU" sz="900" b="1" dirty="0" err="1" smtClean="0"/>
                        <a:t>Вавожский</a:t>
                      </a:r>
                      <a:endParaRPr lang="ru-RU" sz="900" b="1" dirty="0"/>
                    </a:p>
                  </a:txBody>
                  <a:tcPr>
                    <a:solidFill>
                      <a:srgbClr val="FFFFCC"/>
                    </a:solidFill>
                  </a:tcPr>
                </a:tc>
                <a:tc>
                  <a:txBody>
                    <a:bodyPr/>
                    <a:lstStyle/>
                    <a:p>
                      <a:r>
                        <a:rPr lang="ru-RU" sz="900" b="1" dirty="0" smtClean="0"/>
                        <a:t>64,186</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23</a:t>
                      </a:r>
                      <a:endParaRPr lang="ru-RU" sz="900" b="1" dirty="0"/>
                    </a:p>
                  </a:txBody>
                  <a:tcPr>
                    <a:solidFill>
                      <a:srgbClr val="FFFFCC"/>
                    </a:solidFill>
                  </a:tcPr>
                </a:tc>
              </a:tr>
              <a:tr h="231541">
                <a:tc>
                  <a:txBody>
                    <a:bodyPr/>
                    <a:lstStyle/>
                    <a:p>
                      <a:r>
                        <a:rPr lang="ru-RU" sz="900" b="1" dirty="0" err="1" smtClean="0"/>
                        <a:t>Кезскмий</a:t>
                      </a:r>
                      <a:endParaRPr lang="ru-RU" sz="900" b="1" dirty="0"/>
                    </a:p>
                  </a:txBody>
                  <a:tcPr>
                    <a:solidFill>
                      <a:srgbClr val="FFFFCC"/>
                    </a:solidFill>
                  </a:tcPr>
                </a:tc>
                <a:tc>
                  <a:txBody>
                    <a:bodyPr/>
                    <a:lstStyle/>
                    <a:p>
                      <a:r>
                        <a:rPr lang="ru-RU" sz="900" b="1" dirty="0" smtClean="0"/>
                        <a:t>64,186</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24</a:t>
                      </a:r>
                      <a:endParaRPr lang="ru-RU" sz="900" b="1" dirty="0"/>
                    </a:p>
                  </a:txBody>
                  <a:tcPr>
                    <a:solidFill>
                      <a:srgbClr val="FFFFCC"/>
                    </a:solidFill>
                  </a:tcPr>
                </a:tc>
              </a:tr>
              <a:tr h="196105">
                <a:tc>
                  <a:txBody>
                    <a:bodyPr/>
                    <a:lstStyle/>
                    <a:p>
                      <a:r>
                        <a:rPr lang="ru-RU" sz="900" b="1" dirty="0" err="1" smtClean="0"/>
                        <a:t>Дебесский</a:t>
                      </a:r>
                      <a:endParaRPr lang="ru-RU" sz="900" b="1" dirty="0"/>
                    </a:p>
                  </a:txBody>
                  <a:tcPr>
                    <a:solidFill>
                      <a:srgbClr val="FFFFCC"/>
                    </a:solidFill>
                  </a:tcPr>
                </a:tc>
                <a:tc>
                  <a:txBody>
                    <a:bodyPr/>
                    <a:lstStyle/>
                    <a:p>
                      <a:r>
                        <a:rPr lang="ru-RU" sz="900" b="1" dirty="0" smtClean="0"/>
                        <a:t>64,024</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25</a:t>
                      </a:r>
                      <a:endParaRPr lang="ru-RU" sz="900" b="1" dirty="0"/>
                    </a:p>
                  </a:txBody>
                  <a:tcPr>
                    <a:solidFill>
                      <a:srgbClr val="FFFFCC"/>
                    </a:solidFill>
                  </a:tcPr>
                </a:tc>
              </a:tr>
              <a:tr h="232677">
                <a:tc>
                  <a:txBody>
                    <a:bodyPr/>
                    <a:lstStyle/>
                    <a:p>
                      <a:r>
                        <a:rPr lang="ru-RU" sz="900" b="1" dirty="0" err="1" smtClean="0"/>
                        <a:t>Каракулинский</a:t>
                      </a:r>
                      <a:endParaRPr lang="ru-RU" sz="900" b="1" dirty="0"/>
                    </a:p>
                  </a:txBody>
                  <a:tcPr>
                    <a:solidFill>
                      <a:srgbClr val="FFFFCC"/>
                    </a:solidFill>
                  </a:tcPr>
                </a:tc>
                <a:tc>
                  <a:txBody>
                    <a:bodyPr/>
                    <a:lstStyle/>
                    <a:p>
                      <a:r>
                        <a:rPr lang="ru-RU" sz="900" b="1" dirty="0" smtClean="0"/>
                        <a:t>63,839</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26</a:t>
                      </a:r>
                      <a:endParaRPr lang="ru-RU" sz="900" b="1" dirty="0"/>
                    </a:p>
                  </a:txBody>
                  <a:tcPr>
                    <a:solidFill>
                      <a:srgbClr val="FFFFCC"/>
                    </a:solidFill>
                  </a:tcPr>
                </a:tc>
              </a:tr>
              <a:tr h="189621">
                <a:tc>
                  <a:txBody>
                    <a:bodyPr/>
                    <a:lstStyle/>
                    <a:p>
                      <a:r>
                        <a:rPr lang="ru-RU" sz="900" b="1" dirty="0" err="1" smtClean="0"/>
                        <a:t>Граховскмий</a:t>
                      </a:r>
                      <a:endParaRPr lang="ru-RU" sz="900" b="1" dirty="0"/>
                    </a:p>
                  </a:txBody>
                  <a:tcPr>
                    <a:solidFill>
                      <a:srgbClr val="FFFFCC"/>
                    </a:solidFill>
                  </a:tcPr>
                </a:tc>
                <a:tc>
                  <a:txBody>
                    <a:bodyPr/>
                    <a:lstStyle/>
                    <a:p>
                      <a:r>
                        <a:rPr lang="ru-RU" sz="900" b="1" dirty="0" smtClean="0"/>
                        <a:t>62,239</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27</a:t>
                      </a:r>
                      <a:endParaRPr lang="ru-RU" sz="900" b="1" dirty="0"/>
                    </a:p>
                  </a:txBody>
                  <a:tcPr>
                    <a:solidFill>
                      <a:srgbClr val="FFFFCC"/>
                    </a:solidFill>
                  </a:tcPr>
                </a:tc>
              </a:tr>
              <a:tr h="218573">
                <a:tc>
                  <a:txBody>
                    <a:bodyPr/>
                    <a:lstStyle/>
                    <a:p>
                      <a:r>
                        <a:rPr lang="ru-RU" sz="900" b="1" dirty="0" err="1" smtClean="0"/>
                        <a:t>Киясовский</a:t>
                      </a:r>
                      <a:endParaRPr lang="ru-RU" sz="900" b="1" dirty="0"/>
                    </a:p>
                  </a:txBody>
                  <a:tcPr>
                    <a:solidFill>
                      <a:srgbClr val="FFFFCC"/>
                    </a:solidFill>
                  </a:tcPr>
                </a:tc>
                <a:tc>
                  <a:txBody>
                    <a:bodyPr/>
                    <a:lstStyle/>
                    <a:p>
                      <a:r>
                        <a:rPr lang="ru-RU" sz="900" b="1" dirty="0" smtClean="0"/>
                        <a:t>61,729</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28</a:t>
                      </a:r>
                      <a:endParaRPr lang="ru-RU" sz="900" b="1" dirty="0"/>
                    </a:p>
                  </a:txBody>
                  <a:tcPr>
                    <a:solidFill>
                      <a:srgbClr val="FFFFCC"/>
                    </a:solidFill>
                  </a:tcPr>
                </a:tc>
              </a:tr>
              <a:tr h="175517">
                <a:tc>
                  <a:txBody>
                    <a:bodyPr/>
                    <a:lstStyle/>
                    <a:p>
                      <a:r>
                        <a:rPr lang="ru-RU" sz="900" b="1" dirty="0" err="1" smtClean="0"/>
                        <a:t>Кизнерский</a:t>
                      </a:r>
                      <a:endParaRPr lang="ru-RU" sz="900" b="1" dirty="0"/>
                    </a:p>
                  </a:txBody>
                  <a:tcPr>
                    <a:solidFill>
                      <a:srgbClr val="FFFFCC"/>
                    </a:solidFill>
                  </a:tcPr>
                </a:tc>
                <a:tc>
                  <a:txBody>
                    <a:bodyPr/>
                    <a:lstStyle/>
                    <a:p>
                      <a:r>
                        <a:rPr lang="ru-RU" sz="900" b="1" dirty="0" smtClean="0"/>
                        <a:t>59,880</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29</a:t>
                      </a:r>
                      <a:endParaRPr lang="ru-RU" sz="900" b="1" dirty="0"/>
                    </a:p>
                  </a:txBody>
                  <a:tcPr>
                    <a:solidFill>
                      <a:srgbClr val="FFFFCC"/>
                    </a:solidFill>
                  </a:tcPr>
                </a:tc>
              </a:tr>
              <a:tr h="132461">
                <a:tc>
                  <a:txBody>
                    <a:bodyPr/>
                    <a:lstStyle/>
                    <a:p>
                      <a:r>
                        <a:rPr lang="ru-RU" sz="900" b="1" dirty="0" err="1" smtClean="0"/>
                        <a:t>Ярский</a:t>
                      </a:r>
                      <a:endParaRPr lang="ru-RU" sz="900" b="1" dirty="0"/>
                    </a:p>
                  </a:txBody>
                  <a:tcPr>
                    <a:solidFill>
                      <a:srgbClr val="FFFFCC"/>
                    </a:solidFill>
                  </a:tcPr>
                </a:tc>
                <a:tc>
                  <a:txBody>
                    <a:bodyPr/>
                    <a:lstStyle/>
                    <a:p>
                      <a:r>
                        <a:rPr lang="ru-RU" sz="900" b="1" dirty="0" smtClean="0"/>
                        <a:t>53,838</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30</a:t>
                      </a:r>
                      <a:endParaRPr lang="ru-RU" sz="900" b="1" dirty="0"/>
                    </a:p>
                  </a:txBody>
                  <a:tcPr>
                    <a:solidFill>
                      <a:srgbClr val="FFFFCC"/>
                    </a:solidFill>
                  </a:tcPr>
                </a:tc>
              </a:tr>
            </a:tbl>
          </a:graphicData>
        </a:graphic>
      </p:graphicFrame>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6946</TotalTime>
  <Words>8079</Words>
  <Application>Microsoft Office PowerPoint</Application>
  <PresentationFormat>Экран (4:3)</PresentationFormat>
  <Paragraphs>2162</Paragraphs>
  <Slides>48</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48</vt:i4>
      </vt:variant>
    </vt:vector>
  </HeadingPairs>
  <TitlesOfParts>
    <vt:vector size="50" baseType="lpstr">
      <vt:lpstr>Оформление по умолчанию</vt:lpstr>
      <vt:lpstr>Равновесие</vt:lpstr>
      <vt:lpstr>Бюджет для граждан</vt:lpstr>
      <vt:lpstr>АЗБУКА БЮДЖЕТА</vt:lpstr>
      <vt:lpstr>Слайд 3</vt:lpstr>
      <vt:lpstr>Слайд 4</vt:lpstr>
      <vt:lpstr>ОСНОВНЫЕ ХАРАКТЕРСТИКИ БАЛЕЗИНСКОГО РАЙОНА</vt:lpstr>
      <vt:lpstr>Показатели социально-экономического развития Балезинского района </vt:lpstr>
      <vt:lpstr>Основные направления бюджетной и налоговой политики на 2021 год и на плановый период 2022и 2023 годов (Установлены постановлением Главы МО «Балезинский район» от 19 октября 2020 года №  18</vt:lpstr>
      <vt:lpstr>  Рейтинг открытости деятельности органов местного самоуправления по управлению общественными финансами за 2019 год </vt:lpstr>
      <vt:lpstr>  Результаты мониторинга  и оценки качества управления муниципальными финансами  муниципальных образований  в Удмуртской Республике по итогам 2019 года </vt:lpstr>
      <vt:lpstr>Какие налоги уплачивают жители Балезинского района</vt:lpstr>
      <vt:lpstr>ОСНОВНЫЕ ПАРАМЕТРЫ БЮДЖЕТА МО «БАЛЕЗИНСКИЙ РАЙОН» НА  2021 ГОД И НА ПЛАНОВЫЙ ПЕРИОД 2022 И 2023 ГОДОВ  (тыс.руб.)</vt:lpstr>
      <vt:lpstr>Муниципальный долг муниципального образования «Балезинский район» (тыс.руб.)</vt:lpstr>
      <vt:lpstr>Доходы бюджета МО «Балезинский район»  (тыс.руб.)</vt:lpstr>
      <vt:lpstr>Расходы бюджета МО «Балезинский район» по разделам (подразделам) бюджетной классификации на 2021 год и плановый период 2022 и 2023 годов (тыс.руб.) </vt:lpstr>
      <vt:lpstr>Слайд 15</vt:lpstr>
      <vt:lpstr>Слайд 16</vt:lpstr>
      <vt:lpstr>Слайд 17</vt:lpstr>
      <vt:lpstr>Расходы бюджета МО «Балезинский район» в расчете на душу населения (руб.)  </vt:lpstr>
      <vt:lpstr>Расходы бюджета МО «Балезинский район» на реализацию национальных (федеральных) проектов (тыс.руб.) </vt:lpstr>
      <vt:lpstr>Структура расходов бюджета МО «Балезинский район»  на 2021-2023 годы</vt:lpstr>
      <vt:lpstr>Слайд 21</vt:lpstr>
      <vt:lpstr>Муниципальная программа «Развитие образования и воспитание» </vt:lpstr>
      <vt:lpstr>Слайд 23</vt:lpstr>
      <vt:lpstr>Слайд 24</vt:lpstr>
      <vt:lpstr>Муниципальная программа «Охрана здоровья и формирование здорового образа жизни населения»</vt:lpstr>
      <vt:lpstr>Слайд 26</vt:lpstr>
      <vt:lpstr>Муниципальная программа «Развитие культуры»</vt:lpstr>
      <vt:lpstr>Слайд 28</vt:lpstr>
      <vt:lpstr>Муниципальная программа «Социальная поддержка населения» </vt:lpstr>
      <vt:lpstr>Меры социальной поддержки за счет бюджета МО «Балезинский район» на 2021 год</vt:lpstr>
      <vt:lpstr>Слайд 31</vt:lpstr>
      <vt:lpstr>Муниципальная программа «Создание условий для устойчивого экономического развития»  </vt:lpstr>
      <vt:lpstr>Слайд 33</vt:lpstr>
      <vt:lpstr>Муниципальная программа «Безопасность»</vt:lpstr>
      <vt:lpstr>Слайд 35</vt:lpstr>
      <vt:lpstr>Муниципальная программа «Муниципальное хозяйство»</vt:lpstr>
      <vt:lpstr>Слайд 37</vt:lpstr>
      <vt:lpstr>Слайд 38</vt:lpstr>
      <vt:lpstr>Слайд 39</vt:lpstr>
      <vt:lpstr>Муниципальная программа «Энергосбережение и повышение энергетической эффективности муниципального образования «Балезинский район»</vt:lpstr>
      <vt:lpstr>Слайд 41</vt:lpstr>
      <vt:lpstr>Муниципальная программа «Муниципальное управление»</vt:lpstr>
      <vt:lpstr>Слайд 43</vt:lpstr>
      <vt:lpstr>Слайд 44</vt:lpstr>
      <vt:lpstr>Слайд 45</vt:lpstr>
      <vt:lpstr>МЕЖБЮДЖЕТНЫЕ ОТНОШЕНИЯ В БАЛЕЗИНСКОМ РАЙОНЕ </vt:lpstr>
      <vt:lpstr>Основные параметры консолидированного бюджета Балезинского района на 2021 год </vt:lpstr>
      <vt:lpstr>Источники внутреннего финансирования дефицита бюджета (тыс.руб.)</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723</cp:revision>
  <dcterms:created xsi:type="dcterms:W3CDTF">2015-12-08T04:21:34Z</dcterms:created>
  <dcterms:modified xsi:type="dcterms:W3CDTF">2020-12-22T05:08:16Z</dcterms:modified>
</cp:coreProperties>
</file>