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51"/>
  </p:notesMasterIdLst>
  <p:sldIdLst>
    <p:sldId id="256" r:id="rId3"/>
    <p:sldId id="257" r:id="rId4"/>
    <p:sldId id="258" r:id="rId5"/>
    <p:sldId id="259" r:id="rId6"/>
    <p:sldId id="260" r:id="rId7"/>
    <p:sldId id="261" r:id="rId8"/>
    <p:sldId id="262" r:id="rId9"/>
    <p:sldId id="314" r:id="rId10"/>
    <p:sldId id="315" r:id="rId11"/>
    <p:sldId id="307" r:id="rId12"/>
    <p:sldId id="263" r:id="rId13"/>
    <p:sldId id="277" r:id="rId14"/>
    <p:sldId id="264" r:id="rId15"/>
    <p:sldId id="265" r:id="rId16"/>
    <p:sldId id="267" r:id="rId17"/>
    <p:sldId id="268" r:id="rId18"/>
    <p:sldId id="278" r:id="rId19"/>
    <p:sldId id="269" r:id="rId20"/>
    <p:sldId id="316" r:id="rId21"/>
    <p:sldId id="270" r:id="rId22"/>
    <p:sldId id="308" r:id="rId23"/>
    <p:sldId id="271" r:id="rId24"/>
    <p:sldId id="272" r:id="rId25"/>
    <p:sldId id="282" r:id="rId26"/>
    <p:sldId id="273" r:id="rId27"/>
    <p:sldId id="284" r:id="rId28"/>
    <p:sldId id="274" r:id="rId29"/>
    <p:sldId id="285" r:id="rId30"/>
    <p:sldId id="286" r:id="rId31"/>
    <p:sldId id="287" r:id="rId32"/>
    <p:sldId id="288" r:id="rId33"/>
    <p:sldId id="290" r:id="rId34"/>
    <p:sldId id="291" r:id="rId35"/>
    <p:sldId id="292" r:id="rId36"/>
    <p:sldId id="293" r:id="rId37"/>
    <p:sldId id="294" r:id="rId38"/>
    <p:sldId id="295" r:id="rId39"/>
    <p:sldId id="296" r:id="rId40"/>
    <p:sldId id="304" r:id="rId41"/>
    <p:sldId id="297" r:id="rId42"/>
    <p:sldId id="298" r:id="rId43"/>
    <p:sldId id="299" r:id="rId44"/>
    <p:sldId id="301" r:id="rId45"/>
    <p:sldId id="302" r:id="rId46"/>
    <p:sldId id="313" r:id="rId47"/>
    <p:sldId id="275" r:id="rId48"/>
    <p:sldId id="276" r:id="rId49"/>
    <p:sldId id="305" r:id="rId50"/>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99"/>
    <a:srgbClr val="FBE9F7"/>
    <a:srgbClr val="FF6699"/>
    <a:srgbClr val="FF7C80"/>
    <a:srgbClr val="990099"/>
    <a:srgbClr val="0000FF"/>
    <a:srgbClr val="CC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29" autoAdjust="0"/>
    <p:restoredTop sz="54714" autoAdjust="0"/>
  </p:normalViewPr>
  <p:slideViewPr>
    <p:cSldViewPr>
      <p:cViewPr>
        <p:scale>
          <a:sx n="100" d="100"/>
          <a:sy n="100" d="100"/>
        </p:scale>
        <p:origin x="-840" y="-42"/>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03.12.2020</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ext uri="{AF507438-7753-43E0-B8FC-AC1667EBCBE1}"/>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ext uri="{AF507438-7753-43E0-B8FC-AC1667EBCBE1}"/>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ext uri="{AF507438-7753-43E0-B8FC-AC1667EBCBE1}"/>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ext uri="{AF507438-7753-43E0-B8FC-AC1667EBCBE1}"/>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ext uri="{AF507438-7753-43E0-B8FC-AC1667EBCBE1}"/>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ext uri="{AF507438-7753-43E0-B8FC-AC1667EBCBE1}"/>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ext uri="{AF507438-7753-43E0-B8FC-AC1667EBCBE1}"/>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61.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p:txBody>
          <a:bodyPr/>
          <a:lstStyle/>
          <a:p>
            <a:pPr eaLnBrk="1" hangingPunct="1">
              <a:lnSpc>
                <a:spcPct val="90000"/>
              </a:lnSpc>
              <a:defRPr/>
            </a:pPr>
            <a:r>
              <a:rPr lang="ru-RU" sz="2400" dirty="0" smtClean="0"/>
              <a:t>(Проект решения Совета депутатов МО «Балезинский район» «О бюджете муниципального образования «Балезинский район» </a:t>
            </a:r>
            <a:r>
              <a:rPr lang="ru-RU" sz="2400" smtClean="0"/>
              <a:t>на 2021 </a:t>
            </a:r>
            <a:r>
              <a:rPr lang="ru-RU" sz="2400" dirty="0" smtClean="0"/>
              <a:t>год и плановый </a:t>
            </a:r>
            <a:r>
              <a:rPr lang="ru-RU" sz="2400" smtClean="0"/>
              <a:t>период 2022 и 2023 </a:t>
            </a:r>
            <a:r>
              <a:rPr lang="ru-RU" sz="2400" dirty="0" smtClean="0"/>
              <a:t>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nvPr>
        </p:nvGraphicFramePr>
        <p:xfrm>
          <a:off x="357166" y="1428728"/>
          <a:ext cx="2943224" cy="438912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4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68% налога поступает в бюджет района, 2% в бюджеты сельских поселений</a:t>
                      </a:r>
                    </a:p>
                    <a:p>
                      <a:pPr algn="just"/>
                      <a:endParaRPr lang="ru-RU" sz="1400" b="0" dirty="0"/>
                    </a:p>
                  </a:txBody>
                  <a:tcPr>
                    <a:solidFill>
                      <a:srgbClr val="FF7C80"/>
                    </a:solidFill>
                  </a:tcPr>
                </a:tc>
              </a:tr>
            </a:tbl>
          </a:graphicData>
        </a:graphic>
      </p:graphicFrame>
      <p:graphicFrame>
        <p:nvGraphicFramePr>
          <p:cNvPr id="7" name="Таблица 6"/>
          <p:cNvGraphicFramePr>
            <a:graphicFrameLocks noGrp="1"/>
          </p:cNvGraphicFramePr>
          <p:nvPr/>
        </p:nvGraphicFramePr>
        <p:xfrm>
          <a:off x="3929066" y="1500166"/>
          <a:ext cx="2571768" cy="2377440"/>
        </p:xfrm>
        <a:graphic>
          <a:graphicData uri="http://schemas.openxmlformats.org/drawingml/2006/table">
            <a:tbl>
              <a:tblPr firstRow="1" bandRow="1">
                <a:tableStyleId>{5C22544A-7EE6-4342-B048-85BDC9FD1C3A}</a:tableStyleId>
              </a:tblPr>
              <a:tblGrid>
                <a:gridCol w="2571768"/>
              </a:tblGrid>
              <a:tr h="2286016">
                <a:tc>
                  <a:txBody>
                    <a:bodyPr/>
                    <a:lstStyle/>
                    <a:p>
                      <a:pPr algn="ctr"/>
                      <a:r>
                        <a:rPr lang="ru-RU" sz="14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4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4286248"/>
            <a:ext cx="2500330" cy="4370427"/>
          </a:xfrm>
          <a:prstGeom prst="rect">
            <a:avLst/>
          </a:prstGeom>
          <a:solidFill>
            <a:srgbClr val="99FF99"/>
          </a:solidFill>
        </p:spPr>
        <p:txBody>
          <a:bodyPr wrap="square" rtlCol="0">
            <a:spAutoFit/>
          </a:bodyPr>
          <a:lstStyle/>
          <a:p>
            <a:r>
              <a:rPr lang="ru-RU" dirty="0" smtClean="0">
                <a:latin typeface="+mn-lt"/>
              </a:rPr>
              <a:t>Транспортный налог</a:t>
            </a:r>
          </a:p>
          <a:p>
            <a:pPr algn="just"/>
            <a:r>
              <a:rPr lang="ru-RU" sz="1200" b="1" dirty="0" smtClean="0">
                <a:latin typeface="+mn-lt"/>
              </a:rPr>
              <a:t>гл.28 Налогового кодекса РФ, Закон УР от 27.11.2002г. № 63-РЗ</a:t>
            </a:r>
          </a:p>
          <a:p>
            <a:r>
              <a:rPr lang="ru-RU" sz="1200" b="1" dirty="0" smtClean="0">
                <a:latin typeface="+mn-lt"/>
              </a:rPr>
              <a:t>Основные ставки:</a:t>
            </a:r>
          </a:p>
          <a:p>
            <a:pPr algn="just"/>
            <a:r>
              <a:rPr lang="ru-RU" sz="1200" dirty="0" smtClean="0">
                <a:latin typeface="+mn-lt"/>
              </a:rPr>
              <a:t>до 100 л.с. – 14 рублей</a:t>
            </a:r>
          </a:p>
          <a:p>
            <a:pPr algn="just"/>
            <a:r>
              <a:rPr lang="ru-RU" sz="1200" dirty="0" smtClean="0">
                <a:latin typeface="+mn-lt"/>
              </a:rPr>
              <a:t>101 – 150 л.с. – 29 рублей</a:t>
            </a:r>
          </a:p>
          <a:p>
            <a:pPr algn="just"/>
            <a:r>
              <a:rPr lang="ru-RU" sz="1200" dirty="0" smtClean="0">
                <a:latin typeface="+mn-lt"/>
              </a:rPr>
              <a:t>151 – 200 л.с. – 50 рублей</a:t>
            </a:r>
          </a:p>
          <a:p>
            <a:pPr algn="just"/>
            <a:r>
              <a:rPr lang="ru-RU" sz="1200" dirty="0" smtClean="0">
                <a:latin typeface="+mn-lt"/>
              </a:rPr>
              <a:t>201 – 250 л.с. – 75 рублей</a:t>
            </a:r>
          </a:p>
          <a:p>
            <a:pPr algn="just"/>
            <a:r>
              <a:rPr lang="ru-RU" sz="1200" dirty="0" smtClean="0">
                <a:latin typeface="+mn-lt"/>
              </a:rPr>
              <a:t>свыше 250 л.с. – 150 рублей</a:t>
            </a:r>
          </a:p>
          <a:p>
            <a:r>
              <a:rPr lang="ru-RU" sz="1200" b="1" dirty="0" smtClean="0">
                <a:latin typeface="+mn-lt"/>
              </a:rPr>
              <a:t>Освобождены от уплаты:</a:t>
            </a:r>
          </a:p>
          <a:p>
            <a:pPr algn="just"/>
            <a:r>
              <a:rPr lang="ru-RU" sz="12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200" b="1" dirty="0" smtClean="0">
                <a:latin typeface="+mn-lt"/>
              </a:rPr>
              <a:t>Уплачивают 50% ставки</a:t>
            </a:r>
          </a:p>
          <a:p>
            <a:pPr algn="just"/>
            <a:r>
              <a:rPr lang="ru-RU" sz="1200" dirty="0" smtClean="0">
                <a:latin typeface="+mn-lt"/>
              </a:rPr>
              <a:t>пенсионеры, физические лица, достигшие возраста 55 лет для женщин и 60 дет для мужчин, ветераны боевых действий.</a:t>
            </a:r>
          </a:p>
          <a:p>
            <a:pPr algn="just"/>
            <a:r>
              <a:rPr lang="ru-RU" sz="1200" b="1" dirty="0" smtClean="0">
                <a:latin typeface="+mn-lt"/>
              </a:rPr>
              <a:t>100% налога поступает в бюджет УР    </a:t>
            </a:r>
            <a:endParaRPr lang="ru-RU" sz="1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«БАЛЕЗИНСКИЙ РАЙОН» НА  2021 ГОД И НА ПЛАНОВЫЙ ПЕРИОД 2022 И 2023 ГОДОВ  (тыс.руб.)</a:t>
            </a:r>
          </a:p>
        </p:txBody>
      </p:sp>
      <p:graphicFrame>
        <p:nvGraphicFramePr>
          <p:cNvPr id="206240" name="Group 416"/>
          <p:cNvGraphicFramePr>
            <a:graphicFrameLocks noGrp="1"/>
          </p:cNvGraphicFramePr>
          <p:nvPr>
            <p:ph idx="1"/>
          </p:nvPr>
        </p:nvGraphicFramePr>
        <p:xfrm>
          <a:off x="357166" y="1643042"/>
          <a:ext cx="6157933" cy="5993071"/>
        </p:xfrm>
        <a:graphic>
          <a:graphicData uri="http://schemas.openxmlformats.org/drawingml/2006/table">
            <a:tbl>
              <a:tblPr/>
              <a:tblGrid>
                <a:gridCol w="1647811"/>
                <a:gridCol w="1200258"/>
                <a:gridCol w="1200258"/>
                <a:gridCol w="1109475"/>
                <a:gridCol w="1000131"/>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2020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1141109,0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1113702,1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917556,7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893107,6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273 491,0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294101,0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302450,0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320091,0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867618,0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819601,1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615306,7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573016,6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1152274,0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1113702,1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917556,7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893107,6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11165,0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a:t>
            </a:r>
            <a:r>
              <a:rPr lang="ru-RU" sz="1400" b="1" dirty="0" err="1" smtClean="0"/>
              <a:t>Балезинский</a:t>
            </a:r>
            <a:r>
              <a:rPr lang="ru-RU" sz="1400" b="1" dirty="0" smtClean="0"/>
              <a:t> район» (тыс.руб.)</a:t>
            </a:r>
          </a:p>
        </p:txBody>
      </p:sp>
      <p:graphicFrame>
        <p:nvGraphicFramePr>
          <p:cNvPr id="252005" name="Group 101"/>
          <p:cNvGraphicFramePr>
            <a:graphicFrameLocks noGrp="1"/>
          </p:cNvGraphicFramePr>
          <p:nvPr>
            <p:ph idx="1"/>
          </p:nvPr>
        </p:nvGraphicFramePr>
        <p:xfrm>
          <a:off x="428604" y="1643042"/>
          <a:ext cx="6172200" cy="2382888"/>
        </p:xfrm>
        <a:graphic>
          <a:graphicData uri="http://schemas.openxmlformats.org/drawingml/2006/table">
            <a:tbl>
              <a:tblPr/>
              <a:tblGrid>
                <a:gridCol w="2594866"/>
                <a:gridCol w="929178"/>
                <a:gridCol w="929178"/>
                <a:gridCol w="859489"/>
                <a:gridCol w="859489"/>
              </a:tblGrid>
              <a:tr h="846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2021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2022 года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2023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2024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smtClean="0">
                          <a:ln>
                            <a:noFill/>
                          </a:ln>
                          <a:solidFill>
                            <a:schemeClr val="tx1"/>
                          </a:solidFill>
                          <a:effectLst/>
                          <a:latin typeface="Arial" charset="0"/>
                        </a:rPr>
                        <a:t>Верхний предел муниципального долга МО «Балезинский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50" b="1" i="0" u="none" strike="noStrike" cap="none" normalizeH="0" baseline="0" dirty="0" smtClean="0">
                          <a:ln>
                            <a:noFill/>
                          </a:ln>
                          <a:solidFill>
                            <a:schemeClr val="tx1"/>
                          </a:solidFill>
                          <a:effectLst/>
                          <a:latin typeface="Arial" charset="0"/>
                        </a:rPr>
                        <a:t>70 869,1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50" b="1" i="0" u="none" strike="noStrike" cap="none" normalizeH="0" baseline="0" dirty="0" smtClean="0">
                          <a:ln>
                            <a:noFill/>
                          </a:ln>
                          <a:solidFill>
                            <a:schemeClr val="tx1"/>
                          </a:solidFill>
                          <a:effectLst/>
                          <a:latin typeface="Arial" charset="0"/>
                        </a:rPr>
                        <a:t>69 269,1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67 590,8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65 826,6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857224"/>
            <a:ext cx="2232025" cy="1873250"/>
          </a:xfrm>
          <a:prstGeom prst="rect">
            <a:avLst/>
          </a:prstGeom>
          <a:noFill/>
          <a:ln w="9525">
            <a:noFill/>
            <a:miter lim="800000"/>
            <a:headEnd/>
            <a:tailEnd/>
          </a:ln>
        </p:spPr>
      </p:pic>
      <p:graphicFrame>
        <p:nvGraphicFramePr>
          <p:cNvPr id="252049" name="Group 145"/>
          <p:cNvGraphicFramePr>
            <a:graphicFrameLocks noGrp="1"/>
          </p:cNvGraphicFramePr>
          <p:nvPr/>
        </p:nvGraphicFramePr>
        <p:xfrm>
          <a:off x="357166" y="4786315"/>
          <a:ext cx="6143668" cy="3005990"/>
        </p:xfrm>
        <a:graphic>
          <a:graphicData uri="http://schemas.openxmlformats.org/drawingml/2006/table">
            <a:tbl>
              <a:tblPr/>
              <a:tblGrid>
                <a:gridCol w="1357322"/>
                <a:gridCol w="642942"/>
                <a:gridCol w="500066"/>
                <a:gridCol w="642942"/>
                <a:gridCol w="500066"/>
                <a:gridCol w="642942"/>
                <a:gridCol w="571504"/>
                <a:gridCol w="714380"/>
                <a:gridCol w="571504"/>
              </a:tblGrid>
              <a:tr h="64294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Наименование</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2021 года (уточненный план)</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2022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2023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2024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(проект)</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00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 %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Бюджетные кредиты из бюджета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7 621,5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4 021,5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2 343,2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579,0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0,9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Кредиты, полученные от кредитных организаций</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92,1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94,2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96,5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65 247,6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rPr>
                        <a:t>99,1</a:t>
                      </a:r>
                      <a:endParaRPr kumimoji="0" lang="ru-RU" sz="9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rPr>
                        <a:t>Муниципальный долг МО «Балезинский район»</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70 869,1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69 269,1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900" b="1" i="0" u="none" strike="noStrike" cap="none" normalizeH="0" baseline="0" dirty="0" smtClean="0">
                          <a:ln>
                            <a:noFill/>
                          </a:ln>
                          <a:solidFill>
                            <a:schemeClr val="tx1"/>
                          </a:solidFill>
                          <a:effectLst/>
                          <a:latin typeface="Arial" charset="0"/>
                        </a:rPr>
                        <a:t>67 590,8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65 826,6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5" name="Text Box 104"/>
          <p:cNvSpPr txBox="1">
            <a:spLocks noChangeArrowheads="1"/>
          </p:cNvSpPr>
          <p:nvPr/>
        </p:nvSpPr>
        <p:spPr bwMode="auto">
          <a:xfrm>
            <a:off x="284163" y="4357686"/>
            <a:ext cx="6048375" cy="307777"/>
          </a:xfrm>
          <a:prstGeom prst="rect">
            <a:avLst/>
          </a:prstGeom>
          <a:noFill/>
          <a:ln w="9525">
            <a:noFill/>
            <a:miter lim="800000"/>
            <a:headEnd/>
            <a:tailEnd/>
          </a:ln>
        </p:spPr>
        <p:txBody>
          <a:bodyPr wrap="square">
            <a:spAutoFit/>
          </a:bodyPr>
          <a:lstStyle/>
          <a:p>
            <a:r>
              <a:rPr lang="ru-RU" b="1" dirty="0"/>
              <a:t>Структура муниципального долга МО «</a:t>
            </a:r>
            <a:r>
              <a:rPr lang="ru-RU" b="1" dirty="0" err="1"/>
              <a:t>Балезинский</a:t>
            </a:r>
            <a:r>
              <a:rPr lang="ru-RU" b="1" dirty="0"/>
              <a:t> район» (тыс.руб.)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 </a:t>
            </a:r>
            <a:br>
              <a:rPr lang="ru-RU" sz="1400" b="1" dirty="0" smtClean="0">
                <a:latin typeface="Times New Roman" pitchFamily="18" charset="0"/>
              </a:rPr>
            </a:br>
            <a:r>
              <a:rPr lang="ru-RU" sz="1400" b="1" dirty="0" smtClean="0">
                <a:latin typeface="Times New Roman" pitchFamily="18" charset="0"/>
              </a:rPr>
              <a:t>(тыс.руб.)</a:t>
            </a:r>
          </a:p>
        </p:txBody>
      </p:sp>
      <p:graphicFrame>
        <p:nvGraphicFramePr>
          <p:cNvPr id="208324" name="Group 452"/>
          <p:cNvGraphicFramePr>
            <a:graphicFrameLocks noGrp="1"/>
          </p:cNvGraphicFramePr>
          <p:nvPr>
            <p:ph idx="1"/>
          </p:nvPr>
        </p:nvGraphicFramePr>
        <p:xfrm>
          <a:off x="342900" y="539750"/>
          <a:ext cx="6172200" cy="8330836"/>
        </p:xfrm>
        <a:graphic>
          <a:graphicData uri="http://schemas.openxmlformats.org/drawingml/2006/table">
            <a:tbl>
              <a:tblPr/>
              <a:tblGrid>
                <a:gridCol w="2654300"/>
                <a:gridCol w="863600"/>
                <a:gridCol w="863600"/>
                <a:gridCol w="865188"/>
                <a:gridCol w="925512"/>
              </a:tblGrid>
              <a:tr h="9366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273 491,0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294 101,0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302 450,0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320 091,0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234 600,0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239 760,0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248 152,0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265 523,0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234 600,0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239 760,0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248 152,0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265 523,0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17 655,0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39 819,0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17 655,0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39 819,0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41 374,0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8 275,0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3 142,0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1 344,0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1 398,0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246,0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276,0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2 190,0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5 155,0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5 848,0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6 034,0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6 239,0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1 381,0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1 200,0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867 310,0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819 601,1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615 306,7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573 016,6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106 695,0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64 850,0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191 200,0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332 976,4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210 108,2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20 974,5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555 422,0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417 857,0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336 938,2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383 759,0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Иные межбюджетные трансферты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13 993,0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3 917,7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3 410,3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3 433,1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1141109,0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1113702,1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917756,7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893107,6</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 по разделам (подразделам) бюджетной классификации на 2021 год и плановый период 2022 и 2023 годов</a:t>
            </a:r>
            <a:br>
              <a:rPr lang="ru-RU" sz="1400" b="1" dirty="0" smtClean="0">
                <a:latin typeface="Times New Roman" pitchFamily="18" charset="0"/>
              </a:rPr>
            </a:br>
            <a:r>
              <a:rPr lang="ru-RU" sz="1400" b="1" dirty="0" smtClean="0">
                <a:latin typeface="Times New Roman" pitchFamily="18" charset="0"/>
              </a:rPr>
              <a:t>(тыс.руб.)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nvPr>
        </p:nvGraphicFramePr>
        <p:xfrm>
          <a:off x="357166" y="1142976"/>
          <a:ext cx="6172200" cy="6741800"/>
        </p:xfrm>
        <a:graphic>
          <a:graphicData uri="http://schemas.openxmlformats.org/drawingml/2006/table">
            <a:tbl>
              <a:tblPr/>
              <a:tblGrid>
                <a:gridCol w="1933575"/>
                <a:gridCol w="792163"/>
                <a:gridCol w="865187"/>
                <a:gridCol w="863600"/>
                <a:gridCol w="863600"/>
                <a:gridCol w="854075"/>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49 540,0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42 420,0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37 757,4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41 133,6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2 025,0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2 248,0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1 494,6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1 414,8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1 403,4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34 491,0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28 891,5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24 529,2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28 165,4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7 584,0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6 459,3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6 180,8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6 145,0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проведения выборов и референдумов</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3 149,6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3 129,8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476672" y="2051720"/>
            <a:ext cx="1871662"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nvPr>
        </p:nvGraphicFramePr>
        <p:xfrm>
          <a:off x="342900" y="366713"/>
          <a:ext cx="6172200" cy="8509743"/>
        </p:xfrm>
        <a:graphic>
          <a:graphicData uri="http://schemas.openxmlformats.org/drawingml/2006/table">
            <a:tbl>
              <a:tblPr/>
              <a:tblGrid>
                <a:gridCol w="1933575"/>
                <a:gridCol w="792163"/>
                <a:gridCol w="865187"/>
                <a:gridCol w="863600"/>
                <a:gridCol w="863600"/>
                <a:gridCol w="854075"/>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2 415,0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2 409,0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2 399,3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2 466,4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Гражданская оборона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1 726,0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2 309,0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2 299,3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2 366,4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84 564,0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153 525,8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87 162,4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87 162,4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76 187,0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152 945,8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87 105,8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87 105,8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8 178,0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10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86 995,0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157 543,5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169 791,1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77 524,3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83,45615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2 430,2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2 432,9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82 151,0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73 313,2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167 217,5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74 936,9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4 323,0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78,8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74,2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476672" y="3491880"/>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548680" y="6300192"/>
            <a:ext cx="1656209" cy="1296144"/>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611560"/>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nvPr>
        </p:nvGraphicFramePr>
        <p:xfrm>
          <a:off x="342900" y="179388"/>
          <a:ext cx="6172200" cy="8649017"/>
        </p:xfrm>
        <a:graphic>
          <a:graphicData uri="http://schemas.openxmlformats.org/drawingml/2006/table">
            <a:tbl>
              <a:tblPr/>
              <a:tblGrid>
                <a:gridCol w="1933575"/>
                <a:gridCol w="720477"/>
                <a:gridCol w="864096"/>
                <a:gridCol w="864096"/>
                <a:gridCol w="864096"/>
                <a:gridCol w="925860"/>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1 034,0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734 292,0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579 947,8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430 784,6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479 988,8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172 542,0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199 218,1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107 739,1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121 672,2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481 911,0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324 560,8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264 310,5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298 232,4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44 454,0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30 949,4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33 539,6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34 435,1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Профессиональная подготовка, переподготовка и повышение квалификации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9 811,0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25 042,0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22 782,7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23 167,0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124 133,0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117 131,4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116 805,2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121 506,8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88 732,0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89 082,4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88 876,5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92 475,3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35 401,0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28 048,9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27 928,6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29 031,4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692696"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476672" y="615617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nvPr>
        </p:nvGraphicFramePr>
        <p:xfrm>
          <a:off x="357166" y="392317"/>
          <a:ext cx="6172200" cy="8498830"/>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26 561,0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27 827,2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31 970,8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32 128,6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1 584,6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5 876,0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3719,3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4 152,9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4 312,9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10 097,0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22 523,3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11 510,0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9 957,9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9 668,4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9 673,9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10 210,0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8 957,9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8 668,4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8 673,9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1 300,0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1 000,0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5 150,0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4 080,4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5 150,0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4 080,4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Межбюджетные трансферты общего характера бюджетам субъектов РФ и муниципальных образований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26 080,0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18 856,0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18 153,1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18 195,4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Дотации на выравнивание бюджетной обеспеченности субъектов РФ и муниципальных образований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5 992,0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6 039,4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6 808,1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7 240,7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Иные 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20 088,0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12 816,6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11 345,0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10 954,7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Условно утвержденные расходы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9 182,5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19 247,1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1152274,0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1113702,1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917756,7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893107,6</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564904" y="4572000"/>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492896" y="6300192"/>
            <a:ext cx="1795467" cy="1214446"/>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a:t>
            </a:r>
            <a:r>
              <a:rPr lang="ru-RU" sz="1600" b="1" dirty="0" err="1" smtClean="0">
                <a:latin typeface="Times New Roman" pitchFamily="18" charset="0"/>
              </a:rPr>
              <a:t>Балезинский</a:t>
            </a:r>
            <a:r>
              <a:rPr lang="ru-RU" sz="1600" b="1" dirty="0" smtClean="0">
                <a:latin typeface="Times New Roman" pitchFamily="18" charset="0"/>
              </a:rPr>
              <a:t> район»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285729"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nvGraphicFramePr>
        <p:xfrm>
          <a:off x="214290" y="1142976"/>
          <a:ext cx="6215107" cy="6741392"/>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5 887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2 759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19 7121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14 937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17 081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Межбюджетные трансферты общего характера бюджетам субъектов РФ и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Расходы бюджета МО «</a:t>
            </a:r>
            <a:r>
              <a:rPr lang="ru-RU" sz="1600" b="1" dirty="0" err="1" smtClean="0"/>
              <a:t>Балезинский</a:t>
            </a:r>
            <a:r>
              <a:rPr lang="ru-RU" sz="1600" b="1" dirty="0" smtClean="0"/>
              <a:t> район» на реализацию национальных (федеральных) проектов (тыс.руб.) </a:t>
            </a:r>
            <a:endParaRPr lang="ru-RU" sz="1600" dirty="0"/>
          </a:p>
        </p:txBody>
      </p:sp>
      <p:graphicFrame>
        <p:nvGraphicFramePr>
          <p:cNvPr id="4" name="Таблица 3"/>
          <p:cNvGraphicFramePr>
            <a:graphicFrameLocks noGrp="1"/>
          </p:cNvGraphicFramePr>
          <p:nvPr>
            <p:ph type="tbl" idx="1"/>
          </p:nvPr>
        </p:nvGraphicFramePr>
        <p:xfrm>
          <a:off x="342900" y="2401197"/>
          <a:ext cx="6172199" cy="5498894"/>
        </p:xfrm>
        <a:graphic>
          <a:graphicData uri="http://schemas.openxmlformats.org/drawingml/2006/table">
            <a:tbl>
              <a:tblPr/>
              <a:tblGrid>
                <a:gridCol w="727554"/>
                <a:gridCol w="2220858"/>
                <a:gridCol w="1044204"/>
                <a:gridCol w="1135379"/>
                <a:gridCol w="1044204"/>
              </a:tblGrid>
              <a:tr h="378254">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2020</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2021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2022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354844">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Национальный проект «Демография»</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81 624,3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14 882,3</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14 882,3</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709689">
                <a:tc>
                  <a:txBody>
                    <a:bodyPr/>
                    <a:lstStyle/>
                    <a:p>
                      <a:pPr marR="342900" algn="just">
                        <a:spcAft>
                          <a:spcPts val="0"/>
                        </a:spcAft>
                      </a:pPr>
                      <a:r>
                        <a:rPr lang="ru-RU" sz="1200" b="1">
                          <a:latin typeface="Times New Roman"/>
                          <a:ea typeface="Times New Roman"/>
                        </a:rPr>
                        <a:t>1.1</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14 882,3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1064533">
                <a:tc>
                  <a:txBody>
                    <a:bodyPr/>
                    <a:lstStyle/>
                    <a:p>
                      <a:pPr marR="342900" algn="just">
                        <a:spcAft>
                          <a:spcPts val="0"/>
                        </a:spcAft>
                      </a:pPr>
                      <a:r>
                        <a:rPr lang="ru-RU" sz="1200" b="1">
                          <a:latin typeface="Times New Roman"/>
                          <a:ea typeface="Times New Roman"/>
                        </a:rPr>
                        <a:t>1.2</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Федеральный проект «Содействие занятости женщин – создание условий дошкольного образования для детей в возрасте до трех лет» </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66 742,0</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a:latin typeface="Times New Roman"/>
                          <a:ea typeface="Times New Roman"/>
                        </a:rPr>
                        <a:t>0,0</a:t>
                      </a:r>
                      <a:endParaRPr lang="ru-RU" sz="120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1419378">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 федеральный проект «Обеспечение устойчивого сокращения непригодного для проживания жилищного фонда»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83 278,1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2 247,3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2 250,0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09689">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Национальные 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1 054,9</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1 052,0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a:latin typeface="Times New Roman"/>
                          <a:ea typeface="Times New Roman"/>
                        </a:rPr>
                        <a:t>1 041,2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09689">
                <a:tc>
                  <a:txBody>
                    <a:bodyPr/>
                    <a:lstStyle/>
                    <a:p>
                      <a:pPr marR="342900" algn="just">
                        <a:spcAft>
                          <a:spcPts val="0"/>
                        </a:spcAft>
                      </a:pPr>
                      <a:r>
                        <a:rPr lang="ru-RU" sz="1200" b="1" dirty="0">
                          <a:latin typeface="Times New Roman"/>
                          <a:ea typeface="Times New Roman"/>
                        </a:rPr>
                        <a:t>4. </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Национальный проект «Экология», федеральный проект «Чистая вода» </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67 793,4</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160 186,2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R="342900" algn="just">
                        <a:spcAft>
                          <a:spcPts val="0"/>
                        </a:spcAft>
                      </a:pPr>
                      <a:r>
                        <a:rPr lang="ru-RU" sz="1200" b="1" dirty="0">
                          <a:latin typeface="Times New Roman"/>
                          <a:ea typeface="Times New Roman"/>
                        </a:rPr>
                        <a:t>71 901,8</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smtClean="0">
                <a:solidFill>
                  <a:srgbClr val="CC0000"/>
                </a:solidFill>
                <a:latin typeface="Times New Roman" pitchFamily="18" charset="0"/>
              </a:rPr>
              <a:t>Бюджет</a:t>
            </a:r>
            <a:r>
              <a:rPr lang="ru-RU" sz="1400" smtClean="0">
                <a:latin typeface="Times New Roman" pitchFamily="18" charset="0"/>
              </a:rPr>
              <a:t> – (от старонормандского </a:t>
            </a:r>
            <a:r>
              <a:rPr lang="en-US" sz="1400" smtClean="0">
                <a:latin typeface="Times New Roman" pitchFamily="18" charset="0"/>
              </a:rPr>
              <a:t>bougette </a:t>
            </a:r>
            <a:r>
              <a:rPr lang="ru-RU" sz="140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smtClean="0">
                <a:solidFill>
                  <a:srgbClr val="CC0000"/>
                </a:solidFill>
                <a:latin typeface="Times New Roman" pitchFamily="18" charset="0"/>
              </a:rPr>
              <a:t>Бюджет муниципального образования</a:t>
            </a:r>
            <a:r>
              <a:rPr lang="ru-RU" sz="140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smtClean="0">
                <a:solidFill>
                  <a:srgbClr val="CC0000"/>
                </a:solidFill>
                <a:latin typeface="Times New Roman" pitchFamily="18" charset="0"/>
              </a:rPr>
              <a:t>Бюджет консолидированный</a:t>
            </a:r>
            <a:r>
              <a:rPr lang="ru-RU" sz="1400" smtClean="0">
                <a:latin typeface="Times New Roman" pitchFamily="18" charset="0"/>
              </a:rPr>
              <a:t> – включает в себя бюджет муниципального района и бюджеты муниципальных образований – поселений, входящих в состав данного муниципального района.</a:t>
            </a:r>
          </a:p>
          <a:p>
            <a:pPr algn="just" eaLnBrk="1" hangingPunct="1"/>
            <a:r>
              <a:rPr lang="ru-RU" sz="1400" b="1" smtClean="0">
                <a:solidFill>
                  <a:srgbClr val="CC0000"/>
                </a:solidFill>
                <a:latin typeface="Times New Roman" pitchFamily="18" charset="0"/>
              </a:rPr>
              <a:t>Государственное (муниципальное) учреждение</a:t>
            </a:r>
            <a:r>
              <a:rPr lang="ru-RU" sz="140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smtClean="0">
                <a:latin typeface="Times New Roman" pitchFamily="18" charset="0"/>
              </a:rPr>
              <a:t>Бюджетное учреждение</a:t>
            </a:r>
            <a:r>
              <a:rPr lang="ru-RU" sz="1400" smtClean="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smtClean="0">
                <a:latin typeface="Times New Roman" pitchFamily="18" charset="0"/>
              </a:rPr>
              <a:t>Автономное учреждение</a:t>
            </a:r>
            <a:r>
              <a:rPr lang="ru-RU" sz="1400" smtClean="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smtClean="0">
                <a:latin typeface="Times New Roman" pitchFamily="18" charset="0"/>
              </a:rPr>
              <a:t>Казенное учреждение</a:t>
            </a:r>
            <a:r>
              <a:rPr lang="ru-RU" sz="1400" smtClean="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a:t>
            </a:r>
            <a:r>
              <a:rPr lang="ru-RU" sz="1200" b="1" dirty="0" err="1" smtClean="0"/>
              <a:t>Балезинский</a:t>
            </a:r>
            <a:r>
              <a:rPr lang="ru-RU" sz="1200" b="1" dirty="0" smtClean="0"/>
              <a:t> район» </a:t>
            </a:r>
            <a:br>
              <a:rPr lang="ru-RU" sz="1200" b="1" dirty="0" smtClean="0"/>
            </a:br>
            <a:r>
              <a:rPr lang="ru-RU" sz="1200" b="1" dirty="0" smtClean="0"/>
              <a:t>на 2021-2023 годы</a:t>
            </a:r>
            <a:endParaRPr lang="ru-RU" sz="1200" b="1" dirty="0"/>
          </a:p>
        </p:txBody>
      </p:sp>
      <p:graphicFrame>
        <p:nvGraphicFramePr>
          <p:cNvPr id="9" name="Таблица 8"/>
          <p:cNvGraphicFramePr>
            <a:graphicFrameLocks noGrp="1"/>
          </p:cNvGraphicFramePr>
          <p:nvPr>
            <p:ph type="tbl" idx="1"/>
          </p:nvPr>
        </p:nvGraphicFramePr>
        <p:xfrm>
          <a:off x="342900" y="755577"/>
          <a:ext cx="6172201" cy="28474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728778"/>
                <a:gridCol w="925274"/>
                <a:gridCol w="574924"/>
                <a:gridCol w="857256"/>
                <a:gridCol w="642942"/>
                <a:gridCol w="857256"/>
                <a:gridCol w="585771"/>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2021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2022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2023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917 756,7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893 107,6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99400">
                <a:tc>
                  <a:txBody>
                    <a:bodyPr/>
                    <a:lstStyle/>
                    <a:p>
                      <a:r>
                        <a:rPr lang="ru-RU" sz="1100" b="1" dirty="0" smtClean="0">
                          <a:solidFill>
                            <a:schemeClr val="tx1"/>
                          </a:solidFill>
                        </a:rPr>
                        <a:t>Расходы за вычетом условно утвержденных расходов, в т.ч.</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908 574,2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873 860,5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939 665,5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906 217,7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871 710,0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4 272,0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2 356,6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2 150,5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461665"/>
          </a:xfrm>
          <a:prstGeom prst="rect">
            <a:avLst/>
          </a:prstGeom>
          <a:noFill/>
        </p:spPr>
        <p:txBody>
          <a:bodyPr wrap="square" rtlCol="0">
            <a:spAutoFit/>
          </a:bodyPr>
          <a:lstStyle/>
          <a:p>
            <a:r>
              <a:rPr lang="ru-RU" sz="1200" b="1" dirty="0" smtClean="0">
                <a:latin typeface="+mj-lt"/>
              </a:rPr>
              <a:t>Расходы бюджета МО </a:t>
            </a:r>
            <a:r>
              <a:rPr lang="ru-RU" sz="1200" b="1" dirty="0" err="1" smtClean="0">
                <a:latin typeface="+mj-lt"/>
              </a:rPr>
              <a:t>Балезинский</a:t>
            </a:r>
            <a:r>
              <a:rPr lang="ru-RU" sz="1200" b="1" dirty="0" smtClean="0">
                <a:latin typeface="+mj-lt"/>
              </a:rPr>
              <a:t> район» на реализацию муниципальных программ (тыс.руб.) </a:t>
            </a:r>
            <a:endParaRPr lang="ru-RU" sz="1200" b="1" dirty="0">
              <a:latin typeface="+mj-lt"/>
            </a:endParaRPr>
          </a:p>
        </p:txBody>
      </p:sp>
      <p:graphicFrame>
        <p:nvGraphicFramePr>
          <p:cNvPr id="6" name="Таблица 5"/>
          <p:cNvGraphicFramePr>
            <a:graphicFrameLocks noGrp="1"/>
          </p:cNvGraphicFramePr>
          <p:nvPr/>
        </p:nvGraphicFramePr>
        <p:xfrm>
          <a:off x="428604" y="4107536"/>
          <a:ext cx="6143670" cy="473964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928694"/>
                <a:gridCol w="857256"/>
                <a:gridCol w="857256"/>
                <a:gridCol w="857258"/>
              </a:tblGrid>
              <a:tr h="732792">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2020 год (уточненный бюджет)</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2021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2022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2023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716 596,5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581 683,5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433 156,3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482 313,3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00077">
                <a:tc>
                  <a:txBody>
                    <a:bodyPr/>
                    <a:lstStyle/>
                    <a:p>
                      <a:r>
                        <a:rPr lang="ru-RU" sz="1100" b="1" dirty="0" smtClean="0">
                          <a:solidFill>
                            <a:schemeClr val="tx1"/>
                          </a:solidFill>
                        </a:rPr>
                        <a:t>Охрана здоровья и формирование здорового образа жизни населения, профилактика немедицинского потребления наркотиков и других </a:t>
                      </a:r>
                      <a:r>
                        <a:rPr lang="ru-RU" sz="1100" b="1" dirty="0" err="1" smtClean="0">
                          <a:solidFill>
                            <a:schemeClr val="tx1"/>
                          </a:solidFill>
                        </a:rPr>
                        <a:t>психоактивных</a:t>
                      </a:r>
                      <a:r>
                        <a:rPr lang="ru-RU" sz="1100" b="1" dirty="0" smtClean="0">
                          <a:solidFill>
                            <a:schemeClr val="tx1"/>
                          </a:solidFill>
                        </a:rPr>
                        <a:t> веществ </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10 856,5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9 960,9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9 671,4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19 676,9 </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4392">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122 860,6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117 131,4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116 805,2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121 506,8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Социальная поддержка населения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0400000000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23 783,8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26 559,2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26 965,5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30588,8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32792">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26" y="357160"/>
          <a:ext cx="6286548" cy="7382474"/>
        </p:xfrm>
        <a:graphic>
          <a:graphicData uri="http://schemas.openxmlformats.org/drawingml/2006/table">
            <a:tbl>
              <a:tblPr firstRow="1" bandRow="1">
                <a:tableStyleId>{F5AB1C69-6EDB-4FF4-983F-18BD219EF322}</a:tableStyleId>
              </a:tblPr>
              <a:tblGrid>
                <a:gridCol w="1714514"/>
                <a:gridCol w="1000132"/>
                <a:gridCol w="928694"/>
                <a:gridCol w="940094"/>
                <a:gridCol w="845856"/>
                <a:gridCol w="857258"/>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2020 год (уточненный бюджет)</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2021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2022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2023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2 513,6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2 409,0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2 406,8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2 473,9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164 205,6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310 489,3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256 896,9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164 630,1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a:t>
                      </a:r>
                      <a:r>
                        <a:rPr lang="ru-RU" sz="1100" b="1" dirty="0" err="1" smtClean="0">
                          <a:solidFill>
                            <a:schemeClr val="tx1"/>
                          </a:solidFill>
                        </a:rPr>
                        <a:t>Балезинский</a:t>
                      </a:r>
                      <a:r>
                        <a:rPr lang="ru-RU" sz="1100" b="1" dirty="0" smtClean="0">
                          <a:solidFill>
                            <a:schemeClr val="tx1"/>
                          </a:solidFill>
                        </a:rPr>
                        <a:t> район»</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530,0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34 945,4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33 824,9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29 432,8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32 630,9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39 011,1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28 84176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27 882,8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27 889,3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3 787,1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2 272,0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2 356,5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2 150,5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Условно-утвержденные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9 182,5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19 247,1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1 120 294,8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1 113 702,1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917 756,7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893 107,6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50"/>
            <a:ext cx="6172200" cy="503238"/>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0" y="2700338"/>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повышение качества и  доступности дошкольного, общего, дополнительного образования, создание условий для успешной социализации и самореализации  детей и молодежи . Создание условий для обеспечения стабильного функционирования системы образования «</a:t>
            </a:r>
            <a:r>
              <a:rPr lang="ru-RU" sz="1200" dirty="0" err="1" smtClean="0">
                <a:latin typeface="Times New Roman" pitchFamily="18" charset="0"/>
              </a:rPr>
              <a:t>Балезинского</a:t>
            </a:r>
            <a:r>
              <a:rPr lang="ru-RU" sz="1200" dirty="0" smtClean="0">
                <a:latin typeface="Times New Roman" pitchFamily="18" charset="0"/>
              </a:rPr>
              <a:t> района», обеспечение прав граждан на получение общедоступного дошкольного, общего и дополнительного образования, повышение качества образования в </a:t>
            </a:r>
            <a:r>
              <a:rPr lang="ru-RU" sz="1200" dirty="0" err="1" smtClean="0">
                <a:latin typeface="Times New Roman" pitchFamily="18" charset="0"/>
              </a:rPr>
              <a:t>Балезинском</a:t>
            </a:r>
            <a:r>
              <a:rPr lang="ru-RU" sz="1200" dirty="0" smtClean="0">
                <a:latin typeface="Times New Roman" pitchFamily="18" charset="0"/>
              </a:rPr>
              <a:t> районе</a:t>
            </a:r>
          </a:p>
          <a:p>
            <a:pPr eaLnBrk="1" hangingPunct="1">
              <a:buFontTx/>
              <a:buNone/>
            </a:pPr>
            <a:r>
              <a:rPr lang="ru-RU" sz="1400" b="1" dirty="0" smtClean="0">
                <a:latin typeface="Times New Roman" pitchFamily="18" charset="0"/>
              </a:rPr>
              <a:t>                    </a:t>
            </a:r>
          </a:p>
        </p:txBody>
      </p:sp>
      <p:pic>
        <p:nvPicPr>
          <p:cNvPr id="21508" name="Picture 4" descr="5495476fa3bea371c4bfdf15002327c9"/>
          <p:cNvPicPr>
            <a:picLocks noChangeAspect="1" noChangeArrowheads="1"/>
          </p:cNvPicPr>
          <p:nvPr/>
        </p:nvPicPr>
        <p:blipFill>
          <a:blip r:embed="rId2" cstate="print"/>
          <a:srcRect/>
          <a:stretch>
            <a:fillRect/>
          </a:stretch>
        </p:blipFill>
        <p:spPr bwMode="auto">
          <a:xfrm>
            <a:off x="0" y="684213"/>
            <a:ext cx="2232025" cy="1728787"/>
          </a:xfrm>
          <a:prstGeom prst="rect">
            <a:avLst/>
          </a:prstGeom>
          <a:noFill/>
          <a:ln w="9525">
            <a:noFill/>
            <a:miter lim="800000"/>
            <a:headEnd/>
            <a:tailEnd/>
          </a:ln>
        </p:spPr>
      </p:pic>
      <p:pic>
        <p:nvPicPr>
          <p:cNvPr id="21510" name="Picture 7" descr="0019-019-CHastnoe-obrazovanie"/>
          <p:cNvPicPr>
            <a:picLocks noChangeAspect="1" noChangeArrowheads="1"/>
          </p:cNvPicPr>
          <p:nvPr/>
        </p:nvPicPr>
        <p:blipFill>
          <a:blip r:embed="rId3" cstate="print"/>
          <a:srcRect/>
          <a:stretch>
            <a:fillRect/>
          </a:stretch>
        </p:blipFill>
        <p:spPr bwMode="auto">
          <a:xfrm>
            <a:off x="1928802" y="611188"/>
            <a:ext cx="2714644" cy="1889110"/>
          </a:xfrm>
          <a:prstGeom prst="rect">
            <a:avLst/>
          </a:prstGeom>
          <a:noFill/>
          <a:ln w="9525">
            <a:noFill/>
            <a:miter lim="800000"/>
            <a:headEnd/>
            <a:tailEnd/>
          </a:ln>
        </p:spPr>
      </p:pic>
      <p:graphicFrame>
        <p:nvGraphicFramePr>
          <p:cNvPr id="230528" name="Group 128"/>
          <p:cNvGraphicFramePr>
            <a:graphicFrameLocks noGrp="1"/>
          </p:cNvGraphicFramePr>
          <p:nvPr>
            <p:ph sz="half" idx="2"/>
          </p:nvPr>
        </p:nvGraphicFramePr>
        <p:xfrm>
          <a:off x="500042" y="6000760"/>
          <a:ext cx="6167459" cy="2428892"/>
        </p:xfrm>
        <a:graphic>
          <a:graphicData uri="http://schemas.openxmlformats.org/drawingml/2006/table">
            <a:tbl>
              <a:tblPr/>
              <a:tblGrid>
                <a:gridCol w="3595691"/>
                <a:gridCol w="642942"/>
                <a:gridCol w="642942"/>
                <a:gridCol w="642942"/>
                <a:gridCol w="642942"/>
              </a:tblGrid>
              <a:tr h="7170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d7f3fe5d736df407657858875a09b976.JPG"/>
          <p:cNvPicPr>
            <a:picLocks noChangeAspect="1" noChangeArrowheads="1"/>
          </p:cNvPicPr>
          <p:nvPr/>
        </p:nvPicPr>
        <p:blipFill>
          <a:blip r:embed="rId4" cstate="print"/>
          <a:srcRect/>
          <a:stretch>
            <a:fillRect/>
          </a:stretch>
        </p:blipFill>
        <p:spPr bwMode="auto">
          <a:xfrm>
            <a:off x="4500570" y="714348"/>
            <a:ext cx="2214578" cy="1643074"/>
          </a:xfrm>
          <a:prstGeom prst="rect">
            <a:avLst/>
          </a:prstGeom>
          <a:noFill/>
        </p:spPr>
      </p:pic>
      <p:graphicFrame>
        <p:nvGraphicFramePr>
          <p:cNvPr id="8" name="Таблица 7"/>
          <p:cNvGraphicFramePr>
            <a:graphicFrameLocks noGrp="1"/>
          </p:cNvGraphicFramePr>
          <p:nvPr/>
        </p:nvGraphicFramePr>
        <p:xfrm>
          <a:off x="285730" y="3923928"/>
          <a:ext cx="6286540" cy="1152128"/>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40913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4298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716 596,5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581 683,5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433 156,3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482 313,3</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0" y="5500694"/>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nvPr>
        </p:nvGraphicFramePr>
        <p:xfrm>
          <a:off x="357166" y="642910"/>
          <a:ext cx="6238897" cy="8393588"/>
        </p:xfrm>
        <a:graphic>
          <a:graphicData uri="http://schemas.openxmlformats.org/drawingml/2006/table">
            <a:tbl>
              <a:tblPr/>
              <a:tblGrid>
                <a:gridCol w="3095625"/>
                <a:gridCol w="785818"/>
                <a:gridCol w="857256"/>
                <a:gridCol w="714380"/>
                <a:gridCol w="785818"/>
              </a:tblGrid>
              <a:tr h="700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99,54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99,70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99,80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в возрасте от 5 до 18 лет, использующих сертификаты дополнительного образования в статусе сертификатов персонифицированного </a:t>
                      </a:r>
                      <a:r>
                        <a:rPr kumimoji="0" lang="ru-RU" sz="1000" b="0" i="0" u="none" strike="noStrike" cap="none" normalizeH="0" baseline="0" dirty="0" err="1" smtClean="0">
                          <a:ln>
                            <a:noFill/>
                          </a:ln>
                          <a:solidFill>
                            <a:schemeClr val="tx1"/>
                          </a:solidFill>
                          <a:effectLst/>
                          <a:latin typeface="Arial" charset="0"/>
                        </a:rPr>
                        <a:t>финансирования,%</a:t>
                      </a:r>
                      <a:r>
                        <a:rPr kumimoji="0" lang="ru-RU" sz="1000" b="0" i="0" u="none" strike="noStrike" cap="none" normalizeH="0" baseline="0" dirty="0" smtClean="0">
                          <a:ln>
                            <a:noFill/>
                          </a:ln>
                          <a:solidFill>
                            <a:schemeClr val="tx1"/>
                          </a:solidFill>
                          <a:effectLst/>
                          <a:latin typeface="Arial" charset="0"/>
                        </a:rPr>
                        <a:t>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nvPr>
        </p:nvGraphicFramePr>
        <p:xfrm>
          <a:off x="333375" y="107950"/>
          <a:ext cx="6167459" cy="4712529"/>
        </p:xfrm>
        <a:graphic>
          <a:graphicData uri="http://schemas.openxmlformats.org/drawingml/2006/table">
            <a:tbl>
              <a:tblPr/>
              <a:tblGrid>
                <a:gridCol w="2952749"/>
                <a:gridCol w="785818"/>
                <a:gridCol w="857256"/>
                <a:gridCol w="857256"/>
                <a:gridCol w="714380"/>
              </a:tblGrid>
              <a:tr h="691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82,1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83,0</a:t>
                      </a:r>
                      <a:endParaRPr kumimoji="0" lang="ru-RU" sz="10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5d7a662b721c64a9414c7f5e1d491d7.jpg"/>
          <p:cNvPicPr>
            <a:picLocks noChangeAspect="1" noChangeArrowheads="1"/>
          </p:cNvPicPr>
          <p:nvPr/>
        </p:nvPicPr>
        <p:blipFill>
          <a:blip r:embed="rId2" cstate="print"/>
          <a:srcRect/>
          <a:stretch>
            <a:fillRect/>
          </a:stretch>
        </p:blipFill>
        <p:spPr bwMode="auto">
          <a:xfrm>
            <a:off x="285728" y="5286380"/>
            <a:ext cx="3143272" cy="2428892"/>
          </a:xfrm>
          <a:prstGeom prst="rect">
            <a:avLst/>
          </a:prstGeom>
          <a:noFill/>
        </p:spPr>
      </p:pic>
      <p:pic>
        <p:nvPicPr>
          <p:cNvPr id="2" name="Picture 2" descr="C:\Users\User\Desktop\рисунки бюджет для граждан 2019\013751169c705fe3a399072ed17857bd.JPG"/>
          <p:cNvPicPr>
            <a:picLocks noChangeAspect="1" noChangeArrowheads="1"/>
          </p:cNvPicPr>
          <p:nvPr/>
        </p:nvPicPr>
        <p:blipFill>
          <a:blip r:embed="rId3" cstate="print"/>
          <a:srcRect/>
          <a:stretch>
            <a:fillRect/>
          </a:stretch>
        </p:blipFill>
        <p:spPr bwMode="auto">
          <a:xfrm>
            <a:off x="3643314" y="6072198"/>
            <a:ext cx="3048000" cy="2286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0" y="2500299"/>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создание условий для развития физической культуры и спорта, для оказания медицинской помощи населению, профилактика и противодействие незаконному обороту наркотических средств и психотропных веществ </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pic>
        <p:nvPicPr>
          <p:cNvPr id="24581" name="Picture 10" descr="9b4332dc218fec643161fb515083ce19"/>
          <p:cNvPicPr>
            <a:picLocks noChangeAspect="1" noChangeArrowheads="1"/>
          </p:cNvPicPr>
          <p:nvPr/>
        </p:nvPicPr>
        <p:blipFill>
          <a:blip r:embed="rId3" cstate="print"/>
          <a:srcRect/>
          <a:stretch>
            <a:fillRect/>
          </a:stretch>
        </p:blipFill>
        <p:spPr bwMode="auto">
          <a:xfrm>
            <a:off x="3857628" y="1000100"/>
            <a:ext cx="2740022" cy="1714512"/>
          </a:xfrm>
          <a:prstGeom prst="rect">
            <a:avLst/>
          </a:prstGeom>
          <a:noFill/>
          <a:ln w="9525">
            <a:noFill/>
            <a:miter lim="800000"/>
            <a:headEnd/>
            <a:tailEnd/>
          </a:ln>
        </p:spPr>
      </p:pic>
      <p:graphicFrame>
        <p:nvGraphicFramePr>
          <p:cNvPr id="232558" name="Group 110"/>
          <p:cNvGraphicFramePr>
            <a:graphicFrameLocks noGrp="1"/>
          </p:cNvGraphicFramePr>
          <p:nvPr>
            <p:ph sz="half" idx="2"/>
          </p:nvPr>
        </p:nvGraphicFramePr>
        <p:xfrm>
          <a:off x="642918" y="5786445"/>
          <a:ext cx="5880121" cy="3128915"/>
        </p:xfrm>
        <a:graphic>
          <a:graphicData uri="http://schemas.openxmlformats.org/drawingml/2006/table">
            <a:tbl>
              <a:tblPr/>
              <a:tblGrid>
                <a:gridCol w="2928958"/>
                <a:gridCol w="714380"/>
                <a:gridCol w="714380"/>
                <a:gridCol w="785818"/>
                <a:gridCol w="736585"/>
              </a:tblGrid>
              <a:tr h="5447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49,66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a:t>
                      </a:r>
                      <a:r>
                        <a:rPr kumimoji="0" lang="ru-RU" sz="1000" b="0" i="0" u="none" strike="noStrike" cap="none" normalizeH="0" baseline="0" dirty="0" err="1" smtClean="0">
                          <a:ln>
                            <a:noFill/>
                          </a:ln>
                          <a:solidFill>
                            <a:schemeClr val="tx1"/>
                          </a:solidFill>
                          <a:effectLst/>
                          <a:latin typeface="Arial" charset="0"/>
                        </a:rPr>
                        <a:t>ед</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8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46</a:t>
                      </a: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KEraeHprpYA.jpg"/>
          <p:cNvPicPr>
            <a:picLocks noChangeAspect="1" noChangeArrowheads="1"/>
          </p:cNvPicPr>
          <p:nvPr/>
        </p:nvPicPr>
        <p:blipFill>
          <a:blip r:embed="rId4" cstate="print"/>
          <a:srcRect/>
          <a:stretch>
            <a:fillRect/>
          </a:stretch>
        </p:blipFill>
        <p:spPr bwMode="auto">
          <a:xfrm>
            <a:off x="571480" y="785786"/>
            <a:ext cx="2786082" cy="1857388"/>
          </a:xfrm>
          <a:prstGeom prst="rect">
            <a:avLst/>
          </a:prstGeom>
          <a:noFill/>
        </p:spPr>
      </p:pic>
      <p:graphicFrame>
        <p:nvGraphicFramePr>
          <p:cNvPr id="7" name="Таблица 6"/>
          <p:cNvGraphicFramePr>
            <a:graphicFrameLocks noGrp="1"/>
          </p:cNvGraphicFramePr>
          <p:nvPr/>
        </p:nvGraphicFramePr>
        <p:xfrm>
          <a:off x="428605" y="3571868"/>
          <a:ext cx="6143665" cy="1428760"/>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50737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10 856,5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9 960,9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9 676,9</a:t>
                      </a:r>
                    </a:p>
                  </a:txBody>
                  <a:tcPr/>
                </a:tc>
              </a:tr>
            </a:tbl>
          </a:graphicData>
        </a:graphic>
      </p:graphicFrame>
      <p:sp>
        <p:nvSpPr>
          <p:cNvPr id="8" name="Прямоугольник 7"/>
          <p:cNvSpPr/>
          <p:nvPr/>
        </p:nvSpPr>
        <p:spPr>
          <a:xfrm rot="10800000" flipV="1">
            <a:off x="642918" y="5238151"/>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nvPr>
        </p:nvGraphicFramePr>
        <p:xfrm>
          <a:off x="500042" y="142844"/>
          <a:ext cx="6072230" cy="3077299"/>
        </p:xfrm>
        <a:graphic>
          <a:graphicData uri="http://schemas.openxmlformats.org/drawingml/2006/table">
            <a:tbl>
              <a:tblPr/>
              <a:tblGrid>
                <a:gridCol w="2928958"/>
                <a:gridCol w="785818"/>
                <a:gridCol w="785818"/>
                <a:gridCol w="785818"/>
                <a:gridCol w="785818"/>
              </a:tblGrid>
              <a:tr h="658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Младенческая смертность на 1000 родившихся,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Смертность от всех причин на 1000 чел.,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Число лиц больных наркоманией в расчете  на 10,0 тыс. населения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a:t>
                      </a:r>
                      <a:r>
                        <a:rPr kumimoji="0" lang="ru-RU" sz="1000" b="0" i="0" u="none" strike="noStrike" cap="none" normalizeH="0" baseline="0" dirty="0" err="1" smtClean="0">
                          <a:ln>
                            <a:noFill/>
                          </a:ln>
                          <a:solidFill>
                            <a:schemeClr val="tx1"/>
                          </a:solidFill>
                          <a:effectLst/>
                          <a:latin typeface="Arial" charset="0"/>
                        </a:rPr>
                        <a:t>антинаркотической</a:t>
                      </a:r>
                      <a:r>
                        <a:rPr kumimoji="0" lang="ru-RU"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err="1" smtClean="0">
                          <a:ln>
                            <a:noFill/>
                          </a:ln>
                          <a:solidFill>
                            <a:schemeClr val="tx1"/>
                          </a:solidFill>
                          <a:effectLst/>
                          <a:latin typeface="Arial" charset="0"/>
                        </a:rPr>
                        <a:t>направленности,%</a:t>
                      </a:r>
                      <a:r>
                        <a:rPr kumimoji="0" lang="ru-RU" sz="1000" b="0" i="0" u="none" strike="noStrike" cap="none" normalizeH="0" baseline="0" dirty="0" smtClean="0">
                          <a:ln>
                            <a:noFill/>
                          </a:ln>
                          <a:solidFill>
                            <a:schemeClr val="tx1"/>
                          </a:solidFill>
                          <a:effectLst/>
                          <a:latin typeface="Arial" charset="0"/>
                        </a:rPr>
                        <a: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84" name="Picture 106" descr="766389873eb8e99036ff1461750897d7"/>
          <p:cNvPicPr>
            <a:picLocks noChangeAspect="1" noChangeArrowheads="1"/>
          </p:cNvPicPr>
          <p:nvPr/>
        </p:nvPicPr>
        <p:blipFill>
          <a:blip r:embed="rId2" cstate="print"/>
          <a:srcRect/>
          <a:stretch>
            <a:fillRect/>
          </a:stretch>
        </p:blipFill>
        <p:spPr bwMode="auto">
          <a:xfrm>
            <a:off x="332656" y="3419872"/>
            <a:ext cx="3384376" cy="2304256"/>
          </a:xfrm>
          <a:prstGeom prst="rect">
            <a:avLst/>
          </a:prstGeom>
          <a:noFill/>
          <a:ln w="9525">
            <a:noFill/>
            <a:miter lim="800000"/>
            <a:headEnd/>
            <a:tailEnd/>
          </a:ln>
        </p:spPr>
      </p:pic>
      <p:pic>
        <p:nvPicPr>
          <p:cNvPr id="5" name="Picture 99" descr="89745480"/>
          <p:cNvPicPr>
            <a:picLocks noChangeAspect="1" noChangeArrowheads="1"/>
          </p:cNvPicPr>
          <p:nvPr/>
        </p:nvPicPr>
        <p:blipFill>
          <a:blip r:embed="rId3" cstate="print"/>
          <a:srcRect/>
          <a:stretch>
            <a:fillRect/>
          </a:stretch>
        </p:blipFill>
        <p:spPr bwMode="auto">
          <a:xfrm>
            <a:off x="2708920" y="5940152"/>
            <a:ext cx="3528690" cy="2376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3" y="2987675"/>
            <a:ext cx="6181725" cy="10795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pic>
        <p:nvPicPr>
          <p:cNvPr id="26629" name="Picture 14" descr="839623e2df84ebb4741affee4920dde0"/>
          <p:cNvPicPr>
            <a:picLocks noChangeAspect="1" noChangeArrowheads="1"/>
          </p:cNvPicPr>
          <p:nvPr/>
        </p:nvPicPr>
        <p:blipFill>
          <a:blip r:embed="rId2" cstate="print"/>
          <a:srcRect/>
          <a:stretch>
            <a:fillRect/>
          </a:stretch>
        </p:blipFill>
        <p:spPr bwMode="auto">
          <a:xfrm>
            <a:off x="3213100" y="684213"/>
            <a:ext cx="3095625" cy="2089150"/>
          </a:xfrm>
          <a:prstGeom prst="rect">
            <a:avLst/>
          </a:prstGeom>
          <a:noFill/>
          <a:ln w="9525">
            <a:noFill/>
            <a:miter lim="800000"/>
            <a:headEnd/>
            <a:tailEnd/>
          </a:ln>
        </p:spPr>
      </p:pic>
      <p:graphicFrame>
        <p:nvGraphicFramePr>
          <p:cNvPr id="233618" name="Group 146"/>
          <p:cNvGraphicFramePr>
            <a:graphicFrameLocks noGrp="1"/>
          </p:cNvGraphicFramePr>
          <p:nvPr>
            <p:ph sz="half" idx="2"/>
          </p:nvPr>
        </p:nvGraphicFramePr>
        <p:xfrm>
          <a:off x="333373" y="5500694"/>
          <a:ext cx="6167461" cy="3585241"/>
        </p:xfrm>
        <a:graphic>
          <a:graphicData uri="http://schemas.openxmlformats.org/drawingml/2006/table">
            <a:tbl>
              <a:tblPr/>
              <a:tblGrid>
                <a:gridCol w="3667131"/>
                <a:gridCol w="642942"/>
                <a:gridCol w="642942"/>
                <a:gridCol w="642942"/>
                <a:gridCol w="571504"/>
              </a:tblGrid>
              <a:tr h="3293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4,69</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экземпляров новых поступлений в библиотечные фонды публичных библиотек </a:t>
                      </a:r>
                      <a:r>
                        <a:rPr kumimoji="0" lang="ru-RU" sz="1000" b="0" i="0" u="none" strike="noStrike" cap="none" normalizeH="0" baseline="0" dirty="0" err="1" smtClean="0">
                          <a:ln>
                            <a:noFill/>
                          </a:ln>
                          <a:solidFill>
                            <a:schemeClr val="tx1"/>
                          </a:solidFill>
                          <a:effectLst/>
                          <a:latin typeface="Arial" charset="0"/>
                        </a:rPr>
                        <a:t>Балезинского</a:t>
                      </a:r>
                      <a:r>
                        <a:rPr kumimoji="0" lang="ru-RU" sz="1000" b="0" i="0" u="none" strike="noStrike" cap="none" normalizeH="0" baseline="0" dirty="0" smtClean="0">
                          <a:ln>
                            <a:noFill/>
                          </a:ln>
                          <a:solidFill>
                            <a:schemeClr val="tx1"/>
                          </a:solidFill>
                          <a:effectLst/>
                          <a:latin typeface="Arial" charset="0"/>
                        </a:rPr>
                        <a:t>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библиотек, подключенных к сети «Интернет» в общем количестве публичных библиотек </a:t>
                      </a:r>
                      <a:r>
                        <a:rPr kumimoji="0" lang="ru-RU" sz="1000" b="0" i="0" u="none" strike="noStrike" cap="none" normalizeH="0" baseline="0" dirty="0" err="1" smtClean="0">
                          <a:ln>
                            <a:noFill/>
                          </a:ln>
                          <a:solidFill>
                            <a:schemeClr val="tx1"/>
                          </a:solidFill>
                          <a:effectLst/>
                          <a:latin typeface="Arial" charset="0"/>
                        </a:rPr>
                        <a:t>Балезинского</a:t>
                      </a:r>
                      <a:r>
                        <a:rPr kumimoji="0" lang="ru-RU"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err="1" smtClean="0">
                          <a:ln>
                            <a:noFill/>
                          </a:ln>
                          <a:solidFill>
                            <a:schemeClr val="tx1"/>
                          </a:solidFill>
                          <a:effectLst/>
                          <a:latin typeface="Arial" charset="0"/>
                        </a:rPr>
                        <a:t>района,%</a:t>
                      </a:r>
                      <a:r>
                        <a:rPr kumimoji="0" lang="ru-RU" sz="1000" b="0" i="0" u="none" strike="noStrike" cap="none" normalizeH="0" baseline="0" dirty="0" smtClean="0">
                          <a:ln>
                            <a:noFill/>
                          </a:ln>
                          <a:solidFill>
                            <a:schemeClr val="tx1"/>
                          </a:solidFill>
                          <a:effectLst/>
                          <a:latin typeface="Arial" charset="0"/>
                        </a:rPr>
                        <a:t>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 нормативной </a:t>
                      </a:r>
                      <a:r>
                        <a:rPr kumimoji="0" lang="ru-RU" sz="1000" b="0" i="0" u="none" strike="noStrike" cap="none" normalizeH="0" baseline="0" dirty="0" err="1" smtClean="0">
                          <a:ln>
                            <a:noFill/>
                          </a:ln>
                          <a:solidFill>
                            <a:schemeClr val="tx1"/>
                          </a:solidFill>
                          <a:effectLst/>
                          <a:latin typeface="Arial" charset="0"/>
                        </a:rPr>
                        <a:t>потребности,%</a:t>
                      </a:r>
                      <a:endParaRPr kumimoji="0" lang="ru-RU" sz="10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Среднее число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REWXkui5iwg.jpg"/>
          <p:cNvPicPr>
            <a:picLocks noChangeAspect="1" noChangeArrowheads="1"/>
          </p:cNvPicPr>
          <p:nvPr/>
        </p:nvPicPr>
        <p:blipFill>
          <a:blip r:embed="rId3" cstate="print"/>
          <a:srcRect/>
          <a:stretch>
            <a:fillRect/>
          </a:stretch>
        </p:blipFill>
        <p:spPr bwMode="auto">
          <a:xfrm>
            <a:off x="214290" y="714348"/>
            <a:ext cx="2928958" cy="2143140"/>
          </a:xfrm>
          <a:prstGeom prst="rect">
            <a:avLst/>
          </a:prstGeom>
          <a:noFill/>
        </p:spPr>
      </p:pic>
      <p:graphicFrame>
        <p:nvGraphicFramePr>
          <p:cNvPr id="7" name="Таблица 6"/>
          <p:cNvGraphicFramePr>
            <a:graphicFrameLocks noGrp="1"/>
          </p:cNvGraphicFramePr>
          <p:nvPr/>
        </p:nvGraphicFramePr>
        <p:xfrm>
          <a:off x="357165" y="4000496"/>
          <a:ext cx="6286545" cy="1005840"/>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214314">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2023122 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122 860,6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117 131,4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116 805,2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121 506,8</a:t>
                      </a:r>
                    </a:p>
                  </a:txBody>
                  <a:tcPr/>
                </a:tc>
              </a:tr>
            </a:tbl>
          </a:graphicData>
        </a:graphic>
      </p:graphicFrame>
      <p:sp>
        <p:nvSpPr>
          <p:cNvPr id="8" name="Прямоугольник 7"/>
          <p:cNvSpPr/>
          <p:nvPr/>
        </p:nvSpPr>
        <p:spPr>
          <a:xfrm>
            <a:off x="500042" y="5072066"/>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nvPr>
        </p:nvGraphicFramePr>
        <p:xfrm>
          <a:off x="342900" y="366713"/>
          <a:ext cx="6086496" cy="4606470"/>
        </p:xfrm>
        <a:graphic>
          <a:graphicData uri="http://schemas.openxmlformats.org/drawingml/2006/table">
            <a:tbl>
              <a:tblPr/>
              <a:tblGrid>
                <a:gridCol w="3157538"/>
                <a:gridCol w="714380"/>
                <a:gridCol w="714380"/>
                <a:gridCol w="785818"/>
                <a:gridCol w="714380"/>
              </a:tblGrid>
              <a:tr h="533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посещаемости музейных учреждений, посещений на одного жителя в год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49,0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организованных и проведенных по форме и тематике культурно-массовых мероприятий  (стационарные выставки) (ДПИ),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проведенных мастер классов по направлениям ДПИ для населения,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70</a:t>
                      </a:r>
                      <a:endParaRPr kumimoji="0" lang="ru-RU" sz="10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VtEVh0Q7ho.jpg"/>
          <p:cNvPicPr>
            <a:picLocks noChangeAspect="1" noChangeArrowheads="1"/>
          </p:cNvPicPr>
          <p:nvPr/>
        </p:nvPicPr>
        <p:blipFill>
          <a:blip r:embed="rId2" cstate="print"/>
          <a:srcRect/>
          <a:stretch>
            <a:fillRect/>
          </a:stretch>
        </p:blipFill>
        <p:spPr bwMode="auto">
          <a:xfrm>
            <a:off x="260648" y="5220072"/>
            <a:ext cx="3500486" cy="2714644"/>
          </a:xfrm>
          <a:prstGeom prst="rect">
            <a:avLst/>
          </a:prstGeom>
          <a:noFill/>
        </p:spPr>
      </p:pic>
      <p:pic>
        <p:nvPicPr>
          <p:cNvPr id="2" name="Picture 2" descr="C:\Users\User\Desktop\рисунки бюджет для граждан 2019\78448afe846e2fe4331043034231c094.jpg"/>
          <p:cNvPicPr>
            <a:picLocks noChangeAspect="1" noChangeArrowheads="1"/>
          </p:cNvPicPr>
          <p:nvPr/>
        </p:nvPicPr>
        <p:blipFill>
          <a:blip r:embed="rId3" cstate="print"/>
          <a:srcRect/>
          <a:stretch>
            <a:fillRect/>
          </a:stretch>
        </p:blipFill>
        <p:spPr bwMode="auto">
          <a:xfrm>
            <a:off x="3810000" y="6286512"/>
            <a:ext cx="30480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2900" y="179388"/>
            <a:ext cx="6172200" cy="504825"/>
          </a:xfrm>
        </p:spPr>
        <p:txBody>
          <a:bodyPr/>
          <a:lstStyle/>
          <a:p>
            <a:pPr eaLnBrk="1" hangingPunct="1"/>
            <a:r>
              <a:rPr lang="ru-RU" sz="1400" b="1" dirty="0" smtClean="0"/>
              <a:t>Муниципальная программа «Социальная поддержка населения» </a:t>
            </a:r>
          </a:p>
        </p:txBody>
      </p:sp>
      <p:sp>
        <p:nvSpPr>
          <p:cNvPr id="28675" name="Rectangle 3"/>
          <p:cNvSpPr>
            <a:spLocks noGrp="1" noChangeArrowheads="1"/>
          </p:cNvSpPr>
          <p:nvPr>
            <p:ph type="body" sz="half" idx="1"/>
          </p:nvPr>
        </p:nvSpPr>
        <p:spPr>
          <a:xfrm>
            <a:off x="260350" y="2555875"/>
            <a:ext cx="6326188" cy="1655763"/>
          </a:xfrm>
        </p:spPr>
        <p:txBody>
          <a:bodyPr/>
          <a:lstStyle/>
          <a:p>
            <a:pPr eaLnBrk="1" hangingPunct="1">
              <a:lnSpc>
                <a:spcPct val="90000"/>
              </a:lnSpc>
              <a:buFontTx/>
              <a:buNone/>
            </a:pPr>
            <a:r>
              <a:rPr lang="ru-RU" sz="1200" b="1" dirty="0" smtClean="0"/>
              <a:t>Цель программы</a:t>
            </a:r>
            <a:r>
              <a:rPr lang="ru-RU" sz="1200" dirty="0" smtClean="0"/>
              <a:t>: реализация социальной политики в отношении детей и семей с несовершеннолетними детьми, создание условий для улучшения качества жизни, повышение социальной защищенности граждан старшего поколения и инвалидов, улучшение жилищных условий граждан, увеличение доступности жилья для населения района, социальная поддержка граждан при оплате жилого помещения и коммунальных услуг, предотвращение роста напряженности на рынке труда </a:t>
            </a:r>
            <a:r>
              <a:rPr lang="ru-RU" sz="1200" dirty="0" err="1" smtClean="0"/>
              <a:t>Балезинского</a:t>
            </a:r>
            <a:r>
              <a:rPr lang="ru-RU" sz="1200" dirty="0" smtClean="0"/>
              <a:t> района</a:t>
            </a:r>
            <a:r>
              <a:rPr lang="ru-RU" sz="1400" dirty="0" smtClean="0"/>
              <a:t>.</a:t>
            </a:r>
          </a:p>
          <a:p>
            <a:pPr eaLnBrk="1" hangingPunct="1">
              <a:lnSpc>
                <a:spcPct val="90000"/>
              </a:lnSpc>
              <a:buFontTx/>
              <a:buNone/>
            </a:pPr>
            <a:endParaRPr lang="ru-RU" sz="1200" dirty="0" smtClean="0"/>
          </a:p>
        </p:txBody>
      </p:sp>
      <p:pic>
        <p:nvPicPr>
          <p:cNvPr id="28676" name="Picture 4" descr="2(44)"/>
          <p:cNvPicPr>
            <a:picLocks noChangeAspect="1" noChangeArrowheads="1"/>
          </p:cNvPicPr>
          <p:nvPr/>
        </p:nvPicPr>
        <p:blipFill>
          <a:blip r:embed="rId2" cstate="print"/>
          <a:srcRect/>
          <a:stretch>
            <a:fillRect/>
          </a:stretch>
        </p:blipFill>
        <p:spPr bwMode="auto">
          <a:xfrm>
            <a:off x="404813" y="684213"/>
            <a:ext cx="2592387" cy="1871662"/>
          </a:xfrm>
          <a:prstGeom prst="rect">
            <a:avLst/>
          </a:prstGeom>
          <a:noFill/>
          <a:ln w="9525">
            <a:noFill/>
            <a:miter lim="800000"/>
            <a:headEnd/>
            <a:tailEnd/>
          </a:ln>
        </p:spPr>
      </p:pic>
      <p:pic>
        <p:nvPicPr>
          <p:cNvPr id="28677" name="Picture 5" descr="106282_91132_400_0"/>
          <p:cNvPicPr>
            <a:picLocks noChangeAspect="1" noChangeArrowheads="1"/>
          </p:cNvPicPr>
          <p:nvPr/>
        </p:nvPicPr>
        <p:blipFill>
          <a:blip r:embed="rId3" cstate="print"/>
          <a:srcRect/>
          <a:stretch>
            <a:fillRect/>
          </a:stretch>
        </p:blipFill>
        <p:spPr bwMode="auto">
          <a:xfrm>
            <a:off x="3644900" y="684213"/>
            <a:ext cx="2592388" cy="1871662"/>
          </a:xfrm>
          <a:prstGeom prst="rect">
            <a:avLst/>
          </a:prstGeom>
          <a:noFill/>
          <a:ln w="9525">
            <a:noFill/>
            <a:miter lim="800000"/>
            <a:headEnd/>
            <a:tailEnd/>
          </a:ln>
        </p:spPr>
      </p:pic>
      <p:graphicFrame>
        <p:nvGraphicFramePr>
          <p:cNvPr id="301172" name="Group 116"/>
          <p:cNvGraphicFramePr>
            <a:graphicFrameLocks noGrp="1"/>
          </p:cNvGraphicFramePr>
          <p:nvPr>
            <p:ph sz="half" idx="2"/>
          </p:nvPr>
        </p:nvGraphicFramePr>
        <p:xfrm>
          <a:off x="285728" y="5429255"/>
          <a:ext cx="6311922" cy="3571901"/>
        </p:xfrm>
        <a:graphic>
          <a:graphicData uri="http://schemas.openxmlformats.org/drawingml/2006/table">
            <a:tbl>
              <a:tblPr/>
              <a:tblGrid>
                <a:gridCol w="3643338"/>
                <a:gridCol w="642942"/>
                <a:gridCol w="642942"/>
                <a:gridCol w="714380"/>
                <a:gridCol w="668320"/>
              </a:tblGrid>
              <a:tr h="52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Число зарегистрированных многодетных семей, единиц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детей-сирот и детей, оставшихся без попечения родителей, переданных в отчетном году на воспитание в семью,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граждан, получивших социальную услугу в учреждениях социальной сферы,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семей, улучшивших жилищные условия, из числа малоимущих многодетных, единиц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семей, улучшивших жилищные условия, из числа ветеранов ВОВ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получателей субсидий на оплату жилого помещения и коммунальных услуг, из общего числа заявителей.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Уровень регистрируемой безработицы,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nvGraphicFramePr>
        <p:xfrm>
          <a:off x="428604" y="3857620"/>
          <a:ext cx="6286545" cy="1143008"/>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31173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83127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23 783,8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26 559,4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26 965,5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30 588,8</a:t>
                      </a:r>
                    </a:p>
                  </a:txBody>
                  <a:tcPr/>
                </a:tc>
              </a:tr>
            </a:tbl>
          </a:graphicData>
        </a:graphic>
      </p:graphicFrame>
      <p:sp>
        <p:nvSpPr>
          <p:cNvPr id="8" name="Прямоугольник 7"/>
          <p:cNvSpPr/>
          <p:nvPr/>
        </p:nvSpPr>
        <p:spPr>
          <a:xfrm>
            <a:off x="357166" y="5000628"/>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a:t>
            </a:r>
            <a:r>
              <a:rPr lang="ru-RU" sz="1200" b="1" dirty="0" err="1" smtClean="0"/>
              <a:t>Балезинский</a:t>
            </a:r>
            <a:r>
              <a:rPr lang="ru-RU" sz="1200" b="1" dirty="0" smtClean="0"/>
              <a:t> район» на 2021 год</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428596"/>
            <a:ext cx="2211406" cy="1601772"/>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42859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nvPr>
        </p:nvGraphicFramePr>
        <p:xfrm>
          <a:off x="142852" y="2428860"/>
          <a:ext cx="6715148" cy="6459948"/>
        </p:xfrm>
        <a:graphic>
          <a:graphicData uri="http://schemas.openxmlformats.org/drawingml/2006/table">
            <a:tbl>
              <a:tblPr/>
              <a:tblGrid>
                <a:gridCol w="2971290"/>
                <a:gridCol w="2409120"/>
                <a:gridCol w="543217"/>
                <a:gridCol w="791521"/>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на 2020 год, тыс.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руб.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328</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1 665,2</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2020 году плата составляет 1300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71,1</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60,0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Бесплатный проезд </a:t>
                      </a:r>
                      <a:r>
                        <a:rPr kumimoji="0" lang="ru-RU" sz="1200" b="0" i="0" u="none" strike="noStrike" cap="none" normalizeH="0" baseline="0" dirty="0" smtClean="0">
                          <a:ln>
                            <a:noFill/>
                          </a:ln>
                          <a:solidFill>
                            <a:schemeClr val="tx1"/>
                          </a:solidFill>
                          <a:effectLst/>
                          <a:latin typeface="Times New Roman" pitchFamily="18" charset="0"/>
                        </a:rPr>
                        <a:t>учащихся образовательных  школ в </a:t>
                      </a:r>
                      <a:r>
                        <a:rPr kumimoji="0" lang="ru-RU" sz="1200" b="0" i="0" u="none" strike="noStrike" cap="none" normalizeH="0" baseline="0" dirty="0" smtClean="0">
                          <a:ln>
                            <a:noFill/>
                          </a:ln>
                          <a:solidFill>
                            <a:schemeClr val="tx1"/>
                          </a:solidFill>
                          <a:effectLst/>
                          <a:latin typeface="Times New Roman" pitchFamily="18" charset="0"/>
                        </a:rPr>
                        <a:t>автобусах пригородных и внутрирайонных линий  </a:t>
                      </a:r>
                      <a:r>
                        <a:rPr kumimoji="0" lang="ru-RU" sz="1200" b="0" i="0" u="none" strike="noStrike" cap="none" normalizeH="0" baseline="0" dirty="0" smtClean="0">
                          <a:ln>
                            <a:noFill/>
                          </a:ln>
                          <a:solidFill>
                            <a:schemeClr val="tx1"/>
                          </a:solidFill>
                          <a:effectLst/>
                          <a:latin typeface="Times New Roman" pitchFamily="18" charset="0"/>
                        </a:rPr>
                        <a:t>410 </a:t>
                      </a:r>
                      <a:r>
                        <a:rPr kumimoji="0" lang="ru-RU" sz="1200" b="0" i="0" u="none" strike="noStrike" cap="none" normalizeH="0" baseline="0" dirty="0" smtClean="0">
                          <a:ln>
                            <a:noFill/>
                          </a:ln>
                          <a:solidFill>
                            <a:schemeClr val="tx1"/>
                          </a:solidFill>
                          <a:effectLst/>
                          <a:latin typeface="Times New Roman" pitchFamily="18" charset="0"/>
                        </a:rPr>
                        <a:t>рублей в месяц </a:t>
                      </a:r>
                      <a:r>
                        <a:rPr kumimoji="0" lang="ru-RU" sz="1200" b="0" i="0" u="none" strike="noStrike" cap="none" normalizeH="0" baseline="0" dirty="0" smtClean="0">
                          <a:ln>
                            <a:noFill/>
                          </a:ln>
                          <a:solidFill>
                            <a:schemeClr val="tx1"/>
                          </a:solidFill>
                          <a:effectLst/>
                          <a:latin typeface="Times New Roman" pitchFamily="18" charset="0"/>
                        </a:rPr>
                        <a:t>и 910 </a:t>
                      </a:r>
                      <a:r>
                        <a:rPr kumimoji="0" lang="ru-RU" sz="1200" b="0" i="0" u="none" strike="noStrike" cap="none" normalizeH="0" baseline="0" dirty="0" smtClean="0">
                          <a:ln>
                            <a:noFill/>
                          </a:ln>
                          <a:solidFill>
                            <a:schemeClr val="tx1"/>
                          </a:solidFill>
                          <a:effectLst/>
                          <a:latin typeface="Times New Roman" pitchFamily="18" charset="0"/>
                        </a:rPr>
                        <a:t>рублей в месяц для студентов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570 </a:t>
                      </a: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612 </a:t>
                      </a:r>
                      <a:r>
                        <a:rPr kumimoji="0" lang="ru-RU" sz="1200" b="0" i="0" u="none" strike="noStrike" cap="none" normalizeH="0" baseline="0" dirty="0" smtClean="0">
                          <a:ln>
                            <a:noFill/>
                          </a:ln>
                          <a:solidFill>
                            <a:schemeClr val="tx1"/>
                          </a:solidFill>
                          <a:effectLst/>
                          <a:latin typeface="Times New Roman" pitchFamily="18" charset="0"/>
                        </a:rPr>
                        <a:t>уч-ся </a:t>
                      </a:r>
                      <a:r>
                        <a:rPr kumimoji="0" lang="ru-RU" sz="1200" b="0" i="0" u="none" strike="noStrike" cap="none" normalizeH="0" baseline="0" dirty="0" smtClean="0">
                          <a:ln>
                            <a:noFill/>
                          </a:ln>
                          <a:solidFill>
                            <a:schemeClr val="tx1"/>
                          </a:solidFill>
                          <a:effectLst/>
                          <a:latin typeface="Times New Roman" pitchFamily="18" charset="0"/>
                        </a:rPr>
                        <a:t>школ48 </a:t>
                      </a:r>
                      <a:r>
                        <a:rPr kumimoji="0" lang="ru-RU" sz="1200" b="0" i="0" u="none" strike="noStrike" cap="none" normalizeH="0" baseline="0" dirty="0" smtClean="0">
                          <a:ln>
                            <a:noFill/>
                          </a:ln>
                          <a:solidFill>
                            <a:schemeClr val="tx1"/>
                          </a:solidFill>
                          <a:effectLst/>
                          <a:latin typeface="Times New Roman" pitchFamily="18" charset="0"/>
                        </a:rPr>
                        <a:t>студентов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12276,0</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a:t>
                      </a:r>
                      <a:r>
                        <a:rPr kumimoji="0" lang="ru-RU" sz="1200" b="0" i="0" u="none" strike="noStrike" cap="none" normalizeH="0" baseline="0" dirty="0" smtClean="0">
                          <a:ln>
                            <a:noFill/>
                          </a:ln>
                          <a:solidFill>
                            <a:schemeClr val="tx1"/>
                          </a:solidFill>
                          <a:effectLst/>
                          <a:latin typeface="Times New Roman" pitchFamily="18" charset="0"/>
                        </a:rPr>
                        <a:t>160,0</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nvPr>
        </p:nvGraphicFramePr>
        <p:xfrm>
          <a:off x="116632" y="142845"/>
          <a:ext cx="6624736" cy="8893651"/>
        </p:xfrm>
        <a:graphic>
          <a:graphicData uri="http://schemas.openxmlformats.org/drawingml/2006/table">
            <a:tbl>
              <a:tblPr/>
              <a:tblGrid>
                <a:gridCol w="2930696"/>
                <a:gridCol w="2145214"/>
                <a:gridCol w="690082"/>
                <a:gridCol w="858744"/>
              </a:tblGrid>
              <a:tr h="785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на 2019 год, </a:t>
                      </a:r>
                      <a:r>
                        <a:rPr kumimoji="0" lang="ru-RU" sz="1200" b="1" i="0" u="none" strike="noStrike" cap="none" normalizeH="0" baseline="0" dirty="0" err="1" smtClean="0">
                          <a:ln>
                            <a:noFill/>
                          </a:ln>
                          <a:solidFill>
                            <a:schemeClr val="tx1"/>
                          </a:solidFill>
                          <a:effectLst/>
                          <a:latin typeface="Arial" charset="0"/>
                        </a:rPr>
                        <a:t>тыс.руб</a:t>
                      </a:r>
                      <a:r>
                        <a:rPr kumimoji="0" lang="ru-RU" sz="1200" b="1" i="0" u="none" strike="noStrike" cap="none" normalizeH="0" baseline="0" dirty="0" smtClean="0">
                          <a:ln>
                            <a:noFill/>
                          </a:ln>
                          <a:solidFill>
                            <a:schemeClr val="tx1"/>
                          </a:solidFill>
                          <a:effectLst/>
                          <a:latin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безвозмездных субсидий многодетным семьям на улучшение жилищных условий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фактических расходов</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446,3</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1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Выплаты приемной семье и выплаты семьям опекунов на содержание подопечных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до 6 лет – 7126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от 6 лет – 7308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приемной семье за книгоиздательскую продукцию и </a:t>
                      </a:r>
                      <a:r>
                        <a:rPr kumimoji="0" lang="ru-RU" sz="1200" b="0" i="0" u="none" strike="noStrike" cap="none" normalizeH="0" baseline="0" dirty="0" err="1" smtClean="0">
                          <a:ln>
                            <a:noFill/>
                          </a:ln>
                          <a:solidFill>
                            <a:schemeClr val="tx1"/>
                          </a:solidFill>
                          <a:effectLst/>
                          <a:latin typeface="Times New Roman" pitchFamily="18" charset="0"/>
                        </a:rPr>
                        <a:t>ком.услуги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78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5 600,7</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единовременных пособий при всех формах устройства детей, лишенных родительского попечения, в семью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20 101 рублей на 1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301,5</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денежных средств на содержание усыновленных (удочеренных)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10 000 рублей на 1 ребенка ежемесячно</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1300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22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2,5</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271 </a:t>
                      </a:r>
                      <a:r>
                        <a:rPr kumimoji="0" lang="ru-RU" sz="1200" b="0" i="0" u="none" strike="noStrike" cap="none" normalizeH="0" baseline="0" dirty="0" smtClean="0">
                          <a:ln>
                            <a:noFill/>
                          </a:ln>
                          <a:solidFill>
                            <a:schemeClr val="tx1"/>
                          </a:solidFill>
                          <a:effectLst/>
                          <a:latin typeface="Times New Roman" pitchFamily="18" charset="0"/>
                        </a:rPr>
                        <a:t>семей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2 498,7</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a:t>
                      </a:r>
                      <a:r>
                        <a:rPr kumimoji="0" lang="ru-RU" sz="1200" b="0" i="0" u="none" strike="noStrike" cap="none" normalizeH="0" baseline="0" dirty="0" smtClean="0">
                          <a:ln>
                            <a:noFill/>
                          </a:ln>
                          <a:solidFill>
                            <a:schemeClr val="tx1"/>
                          </a:solidFill>
                          <a:effectLst/>
                          <a:latin typeface="Times New Roman" pitchFamily="18" charset="0"/>
                        </a:rPr>
                        <a:t>детей, оставшихся </a:t>
                      </a:r>
                      <a:r>
                        <a:rPr kumimoji="0" lang="ru-RU" sz="1200" b="0" i="0" u="none" strike="noStrike" cap="none" normalizeH="0" baseline="0" dirty="0" smtClean="0">
                          <a:ln>
                            <a:noFill/>
                          </a:ln>
                          <a:solidFill>
                            <a:schemeClr val="tx1"/>
                          </a:solidFill>
                          <a:effectLst/>
                          <a:latin typeface="Times New Roman" pitchFamily="18" charset="0"/>
                        </a:rPr>
                        <a:t>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a:t>
                      </a:r>
                      <a:r>
                        <a:rPr kumimoji="0" lang="ru-RU" sz="1200" b="0" i="0" u="none" strike="noStrike" cap="none" normalizeH="0" baseline="0" dirty="0" smtClean="0">
                          <a:ln>
                            <a:noFill/>
                          </a:ln>
                          <a:solidFill>
                            <a:schemeClr val="tx1"/>
                          </a:solidFill>
                          <a:effectLst/>
                          <a:latin typeface="Times New Roman" pitchFamily="18" charset="0"/>
                        </a:rPr>
                        <a:t>специализированного жилого фонда 9104 </a:t>
                      </a:r>
                      <a:r>
                        <a:rPr kumimoji="0" lang="ru-RU" sz="1200" b="0" i="0" u="none" strike="noStrike" cap="none" normalizeH="0" baseline="0" dirty="0" smtClean="0">
                          <a:ln>
                            <a:noFill/>
                          </a:ln>
                          <a:solidFill>
                            <a:schemeClr val="tx1"/>
                          </a:solidFill>
                          <a:effectLst/>
                          <a:latin typeface="Times New Roman" pitchFamily="18" charset="0"/>
                        </a:rPr>
                        <a:t>руб. в месяц и </a:t>
                      </a:r>
                      <a:r>
                        <a:rPr kumimoji="0" lang="ru-RU" sz="1200" b="0" i="0" u="none" strike="noStrike" cap="none" normalizeH="0" baseline="0" dirty="0" smtClean="0">
                          <a:ln>
                            <a:noFill/>
                          </a:ln>
                          <a:solidFill>
                            <a:schemeClr val="tx1"/>
                          </a:solidFill>
                          <a:effectLst/>
                          <a:latin typeface="Times New Roman" pitchFamily="18" charset="0"/>
                        </a:rPr>
                        <a:t>закрепленного жилья </a:t>
                      </a:r>
                      <a:r>
                        <a:rPr kumimoji="0" lang="ru-RU" sz="1200" b="0" i="0" u="none" strike="noStrike" cap="none" normalizeH="0" baseline="0" dirty="0" smtClean="0">
                          <a:ln>
                            <a:noFill/>
                          </a:ln>
                          <a:solidFill>
                            <a:schemeClr val="tx1"/>
                          </a:solidFill>
                          <a:effectLst/>
                          <a:latin typeface="Times New Roman" pitchFamily="18" charset="0"/>
                        </a:rPr>
                        <a:t>для детей – </a:t>
                      </a:r>
                      <a:r>
                        <a:rPr kumimoji="0" lang="ru-RU" sz="1200" b="0" i="0" u="none" strike="noStrike" cap="none" normalizeH="0" baseline="0" dirty="0" smtClean="0">
                          <a:ln>
                            <a:noFill/>
                          </a:ln>
                          <a:solidFill>
                            <a:schemeClr val="tx1"/>
                          </a:solidFill>
                          <a:effectLst/>
                          <a:latin typeface="Times New Roman" pitchFamily="18" charset="0"/>
                        </a:rPr>
                        <a:t>447 руб. за кв.м.</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порядке очередности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1 013,6</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3"/>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2"/>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обеспечение устойчивого экономического развития района, повышение доходов и обеспечение занятости населения.</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nvPr>
        </p:nvGraphicFramePr>
        <p:xfrm>
          <a:off x="214291" y="5643567"/>
          <a:ext cx="6429419" cy="2651527"/>
        </p:xfrm>
        <a:graphic>
          <a:graphicData uri="http://schemas.openxmlformats.org/drawingml/2006/table">
            <a:tbl>
              <a:tblPr/>
              <a:tblGrid>
                <a:gridCol w="3684112"/>
                <a:gridCol w="762585"/>
                <a:gridCol w="686327"/>
                <a:gridCol w="653453"/>
                <a:gridCol w="642942"/>
              </a:tblGrid>
              <a:tr h="5843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err="1" smtClean="0">
                          <a:ln>
                            <a:noFill/>
                          </a:ln>
                          <a:solidFill>
                            <a:schemeClr val="tx1"/>
                          </a:solidFill>
                          <a:effectLst/>
                          <a:latin typeface="Arial" charset="0"/>
                        </a:rPr>
                        <a:t>Валовый</a:t>
                      </a:r>
                      <a:r>
                        <a:rPr kumimoji="0" lang="ru-RU" sz="1000" b="0" i="0" u="none" strike="noStrike" cap="none" normalizeH="0" baseline="0" dirty="0" smtClean="0">
                          <a:ln>
                            <a:noFill/>
                          </a:ln>
                          <a:solidFill>
                            <a:schemeClr val="tx1"/>
                          </a:solidFill>
                          <a:effectLst/>
                          <a:latin typeface="Arial" charset="0"/>
                        </a:rPr>
                        <a:t> сбор зерна в весе после доработки, т.</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18 150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21 190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22 500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Валовое производство молока, т.</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53 324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54 950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56 631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57 420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a:t>
                      </a:r>
                      <a:r>
                        <a:rPr kumimoji="0" lang="ru-RU" sz="1000" b="0" i="0" u="none" strike="noStrike" cap="none" normalizeH="0" baseline="0" dirty="0" err="1" smtClean="0">
                          <a:ln>
                            <a:noFill/>
                          </a:ln>
                          <a:solidFill>
                            <a:schemeClr val="tx1"/>
                          </a:solidFill>
                          <a:effectLst/>
                          <a:latin typeface="Arial" charset="0"/>
                        </a:rPr>
                        <a:t>числе,%</a:t>
                      </a:r>
                      <a:endParaRPr kumimoji="0" lang="ru-RU" sz="1000" b="0" i="0" u="none" strike="noStrike" cap="none" normalizeH="0" baseline="0" dirty="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94,0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56 650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6 050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6 250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6 600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62" y="1042988"/>
            <a:ext cx="3238501" cy="1979612"/>
          </a:xfrm>
          <a:prstGeom prst="rect">
            <a:avLst/>
          </a:prstGeom>
          <a:noFill/>
          <a:ln w="9525">
            <a:noFill/>
            <a:miter lim="800000"/>
            <a:headEnd/>
            <a:tailEnd/>
          </a:ln>
        </p:spPr>
      </p:pic>
      <p:pic>
        <p:nvPicPr>
          <p:cNvPr id="1026" name="Picture 2" descr="C:\Users\User\Desktop\рисунки бюджет для граждан 2019\20180620_093612.jpg"/>
          <p:cNvPicPr>
            <a:picLocks noChangeAspect="1" noChangeArrowheads="1"/>
          </p:cNvPicPr>
          <p:nvPr/>
        </p:nvPicPr>
        <p:blipFill>
          <a:blip r:embed="rId3" cstate="print"/>
          <a:srcRect/>
          <a:stretch>
            <a:fillRect/>
          </a:stretch>
        </p:blipFill>
        <p:spPr bwMode="auto">
          <a:xfrm>
            <a:off x="142852" y="1000100"/>
            <a:ext cx="3214710" cy="2357454"/>
          </a:xfrm>
          <a:prstGeom prst="rect">
            <a:avLst/>
          </a:prstGeom>
          <a:noFill/>
        </p:spPr>
      </p:pic>
      <p:graphicFrame>
        <p:nvGraphicFramePr>
          <p:cNvPr id="7" name="Таблица 6"/>
          <p:cNvGraphicFramePr>
            <a:graphicFrameLocks noGrp="1"/>
          </p:cNvGraphicFramePr>
          <p:nvPr/>
        </p:nvGraphicFramePr>
        <p:xfrm>
          <a:off x="214293" y="4000496"/>
          <a:ext cx="6500855" cy="100584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25328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67541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p>
                  </a:txBody>
                  <a:tcPr/>
                </a:tc>
              </a:tr>
            </a:tbl>
          </a:graphicData>
        </a:graphic>
      </p:graphicFrame>
      <p:sp>
        <p:nvSpPr>
          <p:cNvPr id="8" name="Прямоугольник 7"/>
          <p:cNvSpPr/>
          <p:nvPr/>
        </p:nvSpPr>
        <p:spPr>
          <a:xfrm rot="10800000" flipV="1">
            <a:off x="428604" y="5174245"/>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nvPr>
        </p:nvGraphicFramePr>
        <p:xfrm>
          <a:off x="332656" y="265202"/>
          <a:ext cx="6086496" cy="4567412"/>
        </p:xfrm>
        <a:graphic>
          <a:graphicData uri="http://schemas.openxmlformats.org/drawingml/2006/table">
            <a:tbl>
              <a:tblPr/>
              <a:tblGrid>
                <a:gridCol w="3228976"/>
                <a:gridCol w="714380"/>
                <a:gridCol w="714380"/>
                <a:gridCol w="714380"/>
                <a:gridCol w="714380"/>
              </a:tblGrid>
              <a:tr h="5524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159,37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176,96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34,53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35,51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закупок для муниципальных нужд у субъектов малого предпринимательства, не менее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Оборот розничной торговли, млн.руб.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1 058,2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1 146,3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1 187,0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1 130,5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Обеспеченность посадочными местами в предприятиях общественного питания общедоступной сети в расчете на 1000 чел. Населения, пос.мест/1000 чел.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инвестиций в основной капитал на 1 жителя, тыс.рублей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7,785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Номинальная начисленная средняя заработная плата одного работника (в среднем за период), 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27 452.3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29 319,1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31 312,8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32 878,6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Рисунок 4" descr="depositphotos_1009451-Agriculture-landscape.jpg"/>
          <p:cNvPicPr>
            <a:picLocks noChangeAspect="1"/>
          </p:cNvPicPr>
          <p:nvPr/>
        </p:nvPicPr>
        <p:blipFill>
          <a:blip r:embed="rId2" cstate="print"/>
          <a:stretch>
            <a:fillRect/>
          </a:stretch>
        </p:blipFill>
        <p:spPr>
          <a:xfrm>
            <a:off x="1772816" y="5364088"/>
            <a:ext cx="3645024" cy="26642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0" y="3276600"/>
            <a:ext cx="6110288" cy="8636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укрепление общественного порядка</a:t>
            </a:r>
            <a:r>
              <a:rPr lang="ru-RU" sz="1200" dirty="0" smtClean="0">
                <a:latin typeface="Times New Roman" pitchFamily="18" charset="0"/>
              </a:rPr>
              <a:t> </a:t>
            </a:r>
          </a:p>
          <a:p>
            <a:pPr eaLnBrk="1" hangingPunct="1">
              <a:buFontTx/>
              <a:buNone/>
            </a:pPr>
            <a:endParaRPr lang="ru-RU" sz="1200" dirty="0" smtClean="0">
              <a:latin typeface="Times New Roman" pitchFamily="18" charset="0"/>
            </a:endParaRPr>
          </a:p>
        </p:txBody>
      </p:sp>
      <p:graphicFrame>
        <p:nvGraphicFramePr>
          <p:cNvPr id="314464" name="Group 96"/>
          <p:cNvGraphicFramePr>
            <a:graphicFrameLocks noGrp="1"/>
          </p:cNvGraphicFramePr>
          <p:nvPr>
            <p:ph sz="half" idx="2"/>
          </p:nvPr>
        </p:nvGraphicFramePr>
        <p:xfrm>
          <a:off x="285728" y="5429256"/>
          <a:ext cx="6357983" cy="3500462"/>
        </p:xfrm>
        <a:graphic>
          <a:graphicData uri="http://schemas.openxmlformats.org/drawingml/2006/table">
            <a:tbl>
              <a:tblPr/>
              <a:tblGrid>
                <a:gridCol w="3429024"/>
                <a:gridCol w="785818"/>
                <a:gridCol w="785818"/>
                <a:gridCol w="714380"/>
                <a:gridCol w="642943"/>
              </a:tblGrid>
              <a:tr h="5147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единиц</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514</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513</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512</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0" name="Picture 78" descr="93bdca82bc787cc72c4475f29e3be29e"/>
          <p:cNvPicPr>
            <a:picLocks noChangeAspect="1" noChangeArrowheads="1"/>
          </p:cNvPicPr>
          <p:nvPr/>
        </p:nvPicPr>
        <p:blipFill>
          <a:blip r:embed="rId2" cstate="print"/>
          <a:srcRect/>
          <a:stretch>
            <a:fillRect/>
          </a:stretch>
        </p:blipFill>
        <p:spPr bwMode="auto">
          <a:xfrm>
            <a:off x="549275" y="1331913"/>
            <a:ext cx="2286000" cy="1714500"/>
          </a:xfrm>
          <a:prstGeom prst="rect">
            <a:avLst/>
          </a:prstGeom>
          <a:noFill/>
          <a:ln w="9525">
            <a:noFill/>
            <a:miter lim="800000"/>
            <a:headEnd/>
            <a:tailEnd/>
          </a:ln>
        </p:spPr>
      </p:pic>
      <p:pic>
        <p:nvPicPr>
          <p:cNvPr id="34871" name="Picture 79" descr="1552818"/>
          <p:cNvPicPr>
            <a:picLocks noChangeAspect="1" noChangeArrowheads="1"/>
          </p:cNvPicPr>
          <p:nvPr/>
        </p:nvPicPr>
        <p:blipFill>
          <a:blip r:embed="rId3" cstate="print"/>
          <a:srcRect/>
          <a:stretch>
            <a:fillRect/>
          </a:stretch>
        </p:blipFill>
        <p:spPr bwMode="auto">
          <a:xfrm>
            <a:off x="3141663" y="1187450"/>
            <a:ext cx="2952750" cy="1962150"/>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214293" y="3714744"/>
          <a:ext cx="6500855" cy="1288479"/>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31172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a:t>
                      </a:r>
                    </a:p>
                    <a:p>
                      <a:pPr algn="ctr"/>
                      <a:r>
                        <a:rPr lang="ru-RU" sz="1200" dirty="0" smtClean="0">
                          <a:latin typeface="Times New Roman" pitchFamily="18" charset="0"/>
                          <a:cs typeface="Times New Roman" pitchFamily="18" charset="0"/>
                        </a:rPr>
                        <a:t>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83127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2 513,6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2 409,0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2 406,8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2 473,9</a:t>
                      </a:r>
                    </a:p>
                  </a:txBody>
                  <a:tcPr/>
                </a:tc>
              </a:tr>
            </a:tbl>
          </a:graphicData>
        </a:graphic>
      </p:graphicFrame>
      <p:sp>
        <p:nvSpPr>
          <p:cNvPr id="8" name="Прямоугольник 7"/>
          <p:cNvSpPr/>
          <p:nvPr/>
        </p:nvSpPr>
        <p:spPr>
          <a:xfrm>
            <a:off x="214290" y="5072066"/>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nvPr>
        </p:nvGraphicFramePr>
        <p:xfrm>
          <a:off x="342900" y="366713"/>
          <a:ext cx="6157934" cy="3129839"/>
        </p:xfrm>
        <a:graphic>
          <a:graphicData uri="http://schemas.openxmlformats.org/drawingml/2006/table">
            <a:tbl>
              <a:tblPr/>
              <a:tblGrid>
                <a:gridCol w="2871786"/>
                <a:gridCol w="857256"/>
                <a:gridCol w="857256"/>
                <a:gridCol w="785818"/>
                <a:gridCol w="785818"/>
              </a:tblGrid>
              <a:tr h="604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взысканных штрафов к уровню наложенных штрафов административной комиссией,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мероприятий, направленных на формирование позитивного этнического самосознания и конструктивное межэтническое взаимодействие в молодежной среде, ед.</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23</a:t>
                      </a:r>
                      <a:endParaRPr kumimoji="0" lang="ru-RU" sz="10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4" name="Picture 64" descr="img13"/>
          <p:cNvPicPr>
            <a:picLocks noChangeAspect="1" noChangeArrowheads="1"/>
          </p:cNvPicPr>
          <p:nvPr/>
        </p:nvPicPr>
        <p:blipFill>
          <a:blip r:embed="rId2" cstate="print"/>
          <a:srcRect/>
          <a:stretch>
            <a:fillRect/>
          </a:stretch>
        </p:blipFill>
        <p:spPr bwMode="auto">
          <a:xfrm>
            <a:off x="188913" y="3635375"/>
            <a:ext cx="4032250" cy="2808288"/>
          </a:xfrm>
          <a:prstGeom prst="rect">
            <a:avLst/>
          </a:prstGeom>
          <a:noFill/>
          <a:ln w="9525">
            <a:noFill/>
            <a:miter lim="800000"/>
            <a:headEnd/>
            <a:tailEnd/>
          </a:ln>
        </p:spPr>
      </p:pic>
      <p:pic>
        <p:nvPicPr>
          <p:cNvPr id="35885" name="Picture 66" descr="img4 (1)"/>
          <p:cNvPicPr>
            <a:picLocks noChangeAspect="1" noChangeArrowheads="1"/>
          </p:cNvPicPr>
          <p:nvPr/>
        </p:nvPicPr>
        <p:blipFill>
          <a:blip r:embed="rId3" cstate="print"/>
          <a:srcRect/>
          <a:stretch>
            <a:fillRect/>
          </a:stretch>
        </p:blipFill>
        <p:spPr bwMode="auto">
          <a:xfrm>
            <a:off x="2492375" y="6443663"/>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Общая площадь жилых помещений, приходящаяся в среднем на одного жителя, введенная в действие за отчетный год, кв.м.</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910" name="Picture 52" descr="e56f89a48e7155960d8a1dd102dbb498"/>
          <p:cNvPicPr>
            <a:picLocks noChangeAspect="1" noChangeArrowheads="1"/>
          </p:cNvPicPr>
          <p:nvPr/>
        </p:nvPicPr>
        <p:blipFill>
          <a:blip r:embed="rId2" cstate="print"/>
          <a:srcRect/>
          <a:stretch>
            <a:fillRect/>
          </a:stretch>
        </p:blipFill>
        <p:spPr bwMode="auto">
          <a:xfrm>
            <a:off x="260350" y="1403350"/>
            <a:ext cx="3048000" cy="1816100"/>
          </a:xfrm>
          <a:prstGeom prst="rect">
            <a:avLst/>
          </a:prstGeom>
          <a:noFill/>
          <a:ln w="9525">
            <a:noFill/>
            <a:miter lim="800000"/>
            <a:headEnd/>
            <a:tailEnd/>
          </a:ln>
        </p:spPr>
      </p:pic>
      <p:pic>
        <p:nvPicPr>
          <p:cNvPr id="36911" name="Picture 53" descr="45452f037fdc37326c9878170b971830"/>
          <p:cNvPicPr>
            <a:picLocks noChangeAspect="1" noChangeArrowheads="1"/>
          </p:cNvPicPr>
          <p:nvPr/>
        </p:nvPicPr>
        <p:blipFill>
          <a:blip r:embed="rId3" cstate="print"/>
          <a:srcRect/>
          <a:stretch>
            <a:fillRect/>
          </a:stretch>
        </p:blipFill>
        <p:spPr bwMode="auto">
          <a:xfrm>
            <a:off x="3573463" y="1403350"/>
            <a:ext cx="2592387" cy="194468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42853" y="4286248"/>
          <a:ext cx="6572295" cy="1285884"/>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350695">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93518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164 205,6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310 489,3</a:t>
                      </a:r>
                    </a:p>
                    <a:p>
                      <a:pPr algn="ct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256 896,9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164 630,1</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nvPr>
        </p:nvGraphicFramePr>
        <p:xfrm>
          <a:off x="342900" y="366713"/>
          <a:ext cx="6229372" cy="8678864"/>
        </p:xfrm>
        <a:graphic>
          <a:graphicData uri="http://schemas.openxmlformats.org/drawingml/2006/table">
            <a:tbl>
              <a:tblPr/>
              <a:tblGrid>
                <a:gridCol w="3086100"/>
                <a:gridCol w="785818"/>
                <a:gridCol w="785818"/>
                <a:gridCol w="785818"/>
                <a:gridCol w="785818"/>
              </a:tblGrid>
              <a:tr h="522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2019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муниципального района,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56" name="Picture 136" descr="4e99512bf792d5414e88709d6af21d90"/>
          <p:cNvPicPr>
            <a:picLocks noChangeAspect="1" noChangeArrowheads="1"/>
          </p:cNvPicPr>
          <p:nvPr/>
        </p:nvPicPr>
        <p:blipFill>
          <a:blip r:embed="rId2" cstate="print"/>
          <a:srcRect/>
          <a:stretch>
            <a:fillRect/>
          </a:stretch>
        </p:blipFill>
        <p:spPr bwMode="auto">
          <a:xfrm>
            <a:off x="404813" y="3995738"/>
            <a:ext cx="2573337" cy="2016125"/>
          </a:xfrm>
          <a:prstGeom prst="rect">
            <a:avLst/>
          </a:prstGeom>
          <a:noFill/>
          <a:ln w="9525">
            <a:noFill/>
            <a:miter lim="800000"/>
            <a:headEnd/>
            <a:tailEnd/>
          </a:ln>
        </p:spPr>
      </p:pic>
      <p:pic>
        <p:nvPicPr>
          <p:cNvPr id="38957" name="Picture 137" descr="e8a6b413c2ff6cebc48461414bcce79c"/>
          <p:cNvPicPr>
            <a:picLocks noChangeAspect="1" noChangeArrowheads="1"/>
          </p:cNvPicPr>
          <p:nvPr/>
        </p:nvPicPr>
        <p:blipFill>
          <a:blip r:embed="rId3" cstate="print"/>
          <a:srcRect/>
          <a:stretch>
            <a:fillRect/>
          </a:stretch>
        </p:blipFill>
        <p:spPr bwMode="auto">
          <a:xfrm>
            <a:off x="3143248" y="6072198"/>
            <a:ext cx="3048000" cy="20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82383"/>
            <a:ext cx="6264275" cy="630942"/>
          </a:xfrm>
          <a:prstGeom prst="rect">
            <a:avLst/>
          </a:prstGeom>
          <a:noFill/>
          <a:ln w="9525">
            <a:noFill/>
            <a:miter lim="800000"/>
            <a:headEnd/>
            <a:tailEnd/>
          </a:ln>
        </p:spPr>
        <p:txBody>
          <a:bodyPr wrap="square" anchor="ctr">
            <a:spAutoFit/>
          </a:bodyPr>
          <a:lstStyle/>
          <a:p>
            <a:r>
              <a:rPr lang="ru-RU" sz="1200" b="1" dirty="0">
                <a:latin typeface="Arial" charset="0"/>
                <a:cs typeface="Times New Roman" pitchFamily="18" charset="0"/>
              </a:rPr>
              <a:t>Объем 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err="1">
                <a:latin typeface="Arial" charset="0"/>
                <a:cs typeface="Times New Roman" pitchFamily="18" charset="0"/>
              </a:rPr>
              <a:t>Балезинский</a:t>
            </a:r>
            <a:r>
              <a:rPr lang="ru-RU" sz="1200" b="1" dirty="0">
                <a:latin typeface="Arial" charset="0"/>
                <a:cs typeface="Times New Roman" pitchFamily="18" charset="0"/>
              </a:rPr>
              <a:t> район» на </a:t>
            </a:r>
            <a:r>
              <a:rPr lang="ru-RU" sz="1200" b="1" dirty="0" smtClean="0">
                <a:latin typeface="Arial" charset="0"/>
                <a:cs typeface="Times New Roman" pitchFamily="18" charset="0"/>
              </a:rPr>
              <a:t>2021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338276" name="Group 356"/>
          <p:cNvGraphicFramePr>
            <a:graphicFrameLocks noGrp="1"/>
          </p:cNvGraphicFramePr>
          <p:nvPr/>
        </p:nvGraphicFramePr>
        <p:xfrm>
          <a:off x="188640" y="611568"/>
          <a:ext cx="6481763" cy="8532432"/>
        </p:xfrm>
        <a:graphic>
          <a:graphicData uri="http://schemas.openxmlformats.org/drawingml/2006/table">
            <a:tbl>
              <a:tblPr/>
              <a:tblGrid>
                <a:gridCol w="5616575"/>
                <a:gridCol w="865188"/>
              </a:tblGrid>
              <a:tr h="465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Сумма (тыс.руб.)</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 Муниципальная программа «Муниципальное хозяйство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1.1 Подпрограмма «Дорожное хозяйство и транспортное обслуживание населения»</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4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152 945,8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3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капитальный ремонт, ремонт и содержание автомобильных дорог общего пользования местного значения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23 764,0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92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предоставление иных межбюджетных трансфертов бюджетам муниципальных образований – сельских поселений Балезинского района на осуществление полномочий МО «Балезинский район» по решению вопросов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 включая создание и обеспечение функционирования парковок (парковочных мест), осуществление муниципального контроля за сохранностью автомобильных дорог местного значения в границах населенных пунктов поселения,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 в том числе: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11 855,0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«Андрейшурское» </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644,0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«Большеварыжское»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215,5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«Верх-Люкинское»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377,1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«Воегуртское»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486,8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«Исаковское»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614,5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Каменно-Задельское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243,0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«Карсовайское»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991,6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Кестымское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«Киршонское»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173,4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«Кожильское»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«Люкское»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724,4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«Пыбьинское»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343,0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«Сергинское»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411,4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«Турецкое»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МО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Эркешевское</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234,0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МО «Юндинское»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576,6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-МО «Балезинское».</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4 132,0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3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осуществление иных мероприятий в отношении автомобильных дорог общего пользования местного значения</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4 100, 0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комплекс работ по содержанию автомобильных дорог , приобретение дорожной техники</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15 128,8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-приведение в нормативное состояние сельских автомобильных дорог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98 098,0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dirty="0" smtClean="0">
                <a:latin typeface="Times New Roman" pitchFamily="18" charset="0"/>
              </a:rPr>
              <a:t>дотации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dirty="0" smtClean="0">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r>
              <a:rPr lang="ru-RU" sz="1400" b="1" dirty="0" smtClean="0">
                <a:latin typeface="Times New Roman" pitchFamily="18" charset="0"/>
              </a:rPr>
              <a:t>субвенции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2900" y="366713"/>
            <a:ext cx="6172200" cy="990577"/>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 «</a:t>
            </a:r>
            <a:r>
              <a:rPr lang="ru-RU" sz="1400" b="1" dirty="0" err="1" smtClean="0">
                <a:latin typeface="Times New Roman" pitchFamily="18" charset="0"/>
              </a:rPr>
              <a:t>Балезинский</a:t>
            </a:r>
            <a:r>
              <a:rPr lang="ru-RU" sz="1400" b="1" dirty="0" smtClean="0">
                <a:latin typeface="Times New Roman" pitchFamily="18" charset="0"/>
              </a:rPr>
              <a:t> район»</a:t>
            </a:r>
          </a:p>
        </p:txBody>
      </p:sp>
      <p:sp>
        <p:nvSpPr>
          <p:cNvPr id="40963" name="Rectangle 3"/>
          <p:cNvSpPr>
            <a:spLocks noGrp="1" noChangeArrowheads="1"/>
          </p:cNvSpPr>
          <p:nvPr>
            <p:ph type="body" sz="half" idx="1"/>
          </p:nvPr>
        </p:nvSpPr>
        <p:spPr>
          <a:xfrm>
            <a:off x="342900" y="3132138"/>
            <a:ext cx="6181725" cy="1223962"/>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p>
          <a:p>
            <a:pPr eaLnBrk="1" hangingPunct="1">
              <a:buFontTx/>
              <a:buNone/>
            </a:pPr>
            <a:endParaRPr lang="ru-RU" sz="1200"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24679" name="Group 71"/>
          <p:cNvGraphicFramePr>
            <a:graphicFrameLocks noGrp="1"/>
          </p:cNvGraphicFramePr>
          <p:nvPr>
            <p:ph sz="half" idx="2"/>
          </p:nvPr>
        </p:nvGraphicFramePr>
        <p:xfrm>
          <a:off x="620712" y="5500694"/>
          <a:ext cx="5951559" cy="3143272"/>
        </p:xfrm>
        <a:graphic>
          <a:graphicData uri="http://schemas.openxmlformats.org/drawingml/2006/table">
            <a:tbl>
              <a:tblPr/>
              <a:tblGrid>
                <a:gridCol w="2713180"/>
                <a:gridCol w="817199"/>
                <a:gridCol w="807060"/>
                <a:gridCol w="807060"/>
                <a:gridCol w="807060"/>
              </a:tblGrid>
              <a:tr h="5468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5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электрической энергии,  расчеты за которую осуществляются с использованием приборов учета, в общем объеме электрической энергии, потребляемой (используемой) на территории муниципального образования,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тепловой энергии, расчеты за которую осуществляются с использованием приборов учета, в общем объеме тепловой энергии, потребляемой (используемой) на территории муниципального образования.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44</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0998" name="Picture 53" descr="62459cfb0a7e0f9c7240046c396772fe"/>
          <p:cNvPicPr>
            <a:picLocks noChangeAspect="1" noChangeArrowheads="1"/>
          </p:cNvPicPr>
          <p:nvPr/>
        </p:nvPicPr>
        <p:blipFill>
          <a:blip r:embed="rId2" cstate="print"/>
          <a:srcRect/>
          <a:stretch>
            <a:fillRect/>
          </a:stretch>
        </p:blipFill>
        <p:spPr bwMode="auto">
          <a:xfrm>
            <a:off x="3860800" y="1331913"/>
            <a:ext cx="2286000" cy="1771650"/>
          </a:xfrm>
          <a:prstGeom prst="rect">
            <a:avLst/>
          </a:prstGeom>
          <a:noFill/>
          <a:ln w="9525">
            <a:noFill/>
            <a:miter lim="800000"/>
            <a:headEnd/>
            <a:tailEnd/>
          </a:ln>
        </p:spPr>
      </p:pic>
      <p:pic>
        <p:nvPicPr>
          <p:cNvPr id="40999" name="Picture 54" descr="i (4)"/>
          <p:cNvPicPr>
            <a:picLocks noChangeAspect="1" noChangeArrowheads="1"/>
          </p:cNvPicPr>
          <p:nvPr/>
        </p:nvPicPr>
        <p:blipFill>
          <a:blip r:embed="rId3" cstate="print"/>
          <a:srcRect/>
          <a:stretch>
            <a:fillRect/>
          </a:stretch>
        </p:blipFill>
        <p:spPr bwMode="auto">
          <a:xfrm>
            <a:off x="476250" y="1258888"/>
            <a:ext cx="2446338" cy="1800225"/>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42855" y="3974787"/>
          <a:ext cx="6572294" cy="1024420"/>
        </p:xfrm>
        <a:graphic>
          <a:graphicData uri="http://schemas.openxmlformats.org/drawingml/2006/table">
            <a:tbl>
              <a:tblPr firstRow="1" bandRow="1">
                <a:tableStyleId>{5940675A-B579-460E-94D1-54222C63F5DA}</a:tableStyleId>
              </a:tblPr>
              <a:tblGrid>
                <a:gridCol w="1359265"/>
                <a:gridCol w="1359265"/>
                <a:gridCol w="1359265"/>
                <a:gridCol w="1359265"/>
                <a:gridCol w="1135234"/>
              </a:tblGrid>
              <a:tr h="250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5010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1 546,6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530,0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p>
                  </a:txBody>
                  <a:tcPr/>
                </a:tc>
              </a:tr>
            </a:tbl>
          </a:graphicData>
        </a:graphic>
      </p:graphicFrame>
      <p:sp>
        <p:nvSpPr>
          <p:cNvPr id="8" name="Прямоугольник 7"/>
          <p:cNvSpPr/>
          <p:nvPr/>
        </p:nvSpPr>
        <p:spPr>
          <a:xfrm>
            <a:off x="357166" y="5143504"/>
            <a:ext cx="6286544"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733" name="Group 77"/>
          <p:cNvGraphicFramePr>
            <a:graphicFrameLocks noGrp="1"/>
          </p:cNvGraphicFramePr>
          <p:nvPr>
            <p:ph/>
          </p:nvPr>
        </p:nvGraphicFramePr>
        <p:xfrm>
          <a:off x="342900" y="366713"/>
          <a:ext cx="6229372" cy="4279901"/>
        </p:xfrm>
        <a:graphic>
          <a:graphicData uri="http://schemas.openxmlformats.org/drawingml/2006/table">
            <a:tbl>
              <a:tblPr/>
              <a:tblGrid>
                <a:gridCol w="2838908"/>
                <a:gridCol w="853700"/>
                <a:gridCol w="845588"/>
                <a:gridCol w="845588"/>
                <a:gridCol w="845588"/>
              </a:tblGrid>
              <a:tr h="53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2023 </a:t>
                      </a:r>
                      <a:r>
                        <a:rPr kumimoji="0" lang="ru-RU" sz="1200" b="1" i="0" u="none" strike="noStrike" cap="none" normalizeH="0" baseline="0" dirty="0" smtClean="0">
                          <a:ln>
                            <a:noFill/>
                          </a:ln>
                          <a:solidFill>
                            <a:schemeClr val="tx1"/>
                          </a:solidFill>
                          <a:effectLst/>
                          <a:latin typeface="Arial" charset="0"/>
                        </a:rPr>
                        <a:t>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холодной воды,  расчеты за которую осуществляются с использованием приборов учета, в общем объеме воды, потребляемой (используемой) на территории муниципального образования,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объема природного газа,  расчеты за который осуществляются с использованием приборов учета, в общем объеме природного газа потребляемого (используемого) на территории муниципального образования,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потерь тепловой энергии при ее передаче в общем объеме переданной тепловой энергии,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8,33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потерь воды при ее передаче в общем объеме переданной воды,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17,4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15,3</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2036" name="Picture 78" descr="i (5)"/>
          <p:cNvPicPr>
            <a:picLocks noChangeAspect="1" noChangeArrowheads="1"/>
          </p:cNvPicPr>
          <p:nvPr/>
        </p:nvPicPr>
        <p:blipFill>
          <a:blip r:embed="rId2" cstate="print"/>
          <a:srcRect/>
          <a:stretch>
            <a:fillRect/>
          </a:stretch>
        </p:blipFill>
        <p:spPr bwMode="auto">
          <a:xfrm>
            <a:off x="1916113" y="5003800"/>
            <a:ext cx="2840037"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a:t>
            </a:r>
            <a:r>
              <a:rPr lang="ru-RU" sz="1200" dirty="0" err="1" smtClean="0">
                <a:latin typeface="Times New Roman" pitchFamily="18" charset="0"/>
              </a:rPr>
              <a:t>Балезинский</a:t>
            </a:r>
            <a:r>
              <a:rPr lang="ru-RU" sz="1200" dirty="0" smtClean="0">
                <a:latin typeface="Times New Roman" pitchFamily="18" charset="0"/>
              </a:rPr>
              <a:t> район» своих полномочий</a:t>
            </a:r>
          </a:p>
          <a:p>
            <a:pPr eaLnBrk="1" hangingPunct="1">
              <a:buFontTx/>
              <a:buNone/>
            </a:pPr>
            <a:endParaRPr lang="ru-RU" sz="1200" dirty="0" smtClean="0">
              <a:latin typeface="Times New Roman" pitchFamily="18" charset="0"/>
            </a:endParaRPr>
          </a:p>
        </p:txBody>
      </p:sp>
      <p:pic>
        <p:nvPicPr>
          <p:cNvPr id="43013" name="Рисунок 5" descr="c128ac5dc3c65b4c00aad0bd6ea2bf49.JPG"/>
          <p:cNvPicPr>
            <a:picLocks noChangeAspect="1"/>
          </p:cNvPicPr>
          <p:nvPr/>
        </p:nvPicPr>
        <p:blipFill>
          <a:blip r:embed="rId2" cstate="print"/>
          <a:srcRect/>
          <a:stretch>
            <a:fillRect/>
          </a:stretch>
        </p:blipFill>
        <p:spPr bwMode="auto">
          <a:xfrm>
            <a:off x="500042" y="714348"/>
            <a:ext cx="2786062" cy="2071688"/>
          </a:xfrm>
          <a:prstGeom prst="rect">
            <a:avLst/>
          </a:prstGeom>
          <a:noFill/>
          <a:ln w="9525">
            <a:noFill/>
            <a:miter lim="800000"/>
            <a:headEnd/>
            <a:tailEnd/>
          </a:ln>
        </p:spPr>
      </p:pic>
      <p:pic>
        <p:nvPicPr>
          <p:cNvPr id="1026" name="Picture 2" descr="C:\Users\User\Desktop\рисунки бюджет для граждан 2019\2bf384253844ddcec7e1184f487d412a.JPG"/>
          <p:cNvPicPr>
            <a:picLocks noChangeAspect="1" noChangeArrowheads="1"/>
          </p:cNvPicPr>
          <p:nvPr/>
        </p:nvPicPr>
        <p:blipFill>
          <a:blip r:embed="rId3" cstate="print"/>
          <a:srcRect/>
          <a:stretch>
            <a:fillRect/>
          </a:stretch>
        </p:blipFill>
        <p:spPr bwMode="auto">
          <a:xfrm>
            <a:off x="3500438" y="785786"/>
            <a:ext cx="3214710" cy="2286016"/>
          </a:xfrm>
          <a:prstGeom prst="rect">
            <a:avLst/>
          </a:prstGeom>
          <a:noFill/>
        </p:spPr>
      </p:pic>
      <p:graphicFrame>
        <p:nvGraphicFramePr>
          <p:cNvPr id="6" name="Таблица 5"/>
          <p:cNvGraphicFramePr>
            <a:graphicFrameLocks noGrp="1"/>
          </p:cNvGraphicFramePr>
          <p:nvPr/>
        </p:nvGraphicFramePr>
        <p:xfrm>
          <a:off x="404663" y="3782184"/>
          <a:ext cx="6264698" cy="1005840"/>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353494">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58261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34 945,4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33 824,9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29 432,8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32 630,9</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8" name="Таблица 7"/>
          <p:cNvGraphicFramePr>
            <a:graphicFrameLocks noGrp="1"/>
          </p:cNvGraphicFramePr>
          <p:nvPr/>
        </p:nvGraphicFramePr>
        <p:xfrm>
          <a:off x="188639" y="5331413"/>
          <a:ext cx="6408712" cy="378547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жителей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удовлетворенных качеством и доступностью государственных и муниципальных услуг, предоставляемых органами МСУ в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nvPr>
        </p:nvGraphicFramePr>
        <p:xfrm>
          <a:off x="342900" y="366713"/>
          <a:ext cx="6157933" cy="7445648"/>
        </p:xfrm>
        <a:graphic>
          <a:graphicData uri="http://schemas.openxmlformats.org/drawingml/2006/table">
            <a:tbl>
              <a:tblPr/>
              <a:tblGrid>
                <a:gridCol w="3228976"/>
                <a:gridCol w="785818"/>
                <a:gridCol w="714380"/>
                <a:gridCol w="714380"/>
                <a:gridCol w="714379"/>
              </a:tblGrid>
              <a:tr h="4835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Отсутствие нарушений нормативных сроков предоставления муниципальных услуг, шт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граждан, использующих механизм получения муниципальных услуг в электронной </a:t>
                      </a:r>
                      <a:r>
                        <a:rPr kumimoji="0" lang="ru-RU" sz="1000" b="0" i="0" u="none" strike="noStrike" cap="none" normalizeH="0" baseline="0" dirty="0" err="1" smtClean="0">
                          <a:ln>
                            <a:noFill/>
                          </a:ln>
                          <a:solidFill>
                            <a:schemeClr val="tx1"/>
                          </a:solidFill>
                          <a:effectLst/>
                          <a:latin typeface="Arial" charset="0"/>
                        </a:rPr>
                        <a:t>форме,%</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работников органов МСУ со стороны населения (по итогам анкетирования) не менее 60%,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от использования имущества и земельных </a:t>
                      </a:r>
                      <a:r>
                        <a:rPr kumimoji="0" lang="ru-RU" sz="1000" b="0" i="0" u="none" strike="noStrike" cap="none" normalizeH="0" baseline="0" dirty="0" err="1" smtClean="0">
                          <a:ln>
                            <a:noFill/>
                          </a:ln>
                          <a:solidFill>
                            <a:schemeClr val="tx1"/>
                          </a:solidFill>
                          <a:effectLst/>
                          <a:latin typeface="Arial" charset="0"/>
                        </a:rPr>
                        <a:t>ресурсов,%</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944" name="Group 120"/>
          <p:cNvGraphicFramePr>
            <a:graphicFrameLocks noGrp="1"/>
          </p:cNvGraphicFramePr>
          <p:nvPr>
            <p:ph/>
          </p:nvPr>
        </p:nvGraphicFramePr>
        <p:xfrm>
          <a:off x="357166" y="142845"/>
          <a:ext cx="6072230" cy="4108256"/>
        </p:xfrm>
        <a:graphic>
          <a:graphicData uri="http://schemas.openxmlformats.org/drawingml/2006/table">
            <a:tbl>
              <a:tblPr/>
              <a:tblGrid>
                <a:gridCol w="2286016"/>
                <a:gridCol w="1000132"/>
                <a:gridCol w="928694"/>
                <a:gridCol w="928694"/>
                <a:gridCol w="928694"/>
              </a:tblGrid>
              <a:tr h="463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Администрации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Администрации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57694bb3d1b925b6acc2f827164d38cf.jpg"/>
          <p:cNvPicPr>
            <a:picLocks noChangeAspect="1"/>
          </p:cNvPicPr>
          <p:nvPr/>
        </p:nvPicPr>
        <p:blipFill>
          <a:blip r:embed="rId2" cstate="print"/>
          <a:stretch>
            <a:fillRect/>
          </a:stretch>
        </p:blipFill>
        <p:spPr>
          <a:xfrm>
            <a:off x="1196752" y="5436096"/>
            <a:ext cx="3960440" cy="230425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446550"/>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a:t>
            </a:r>
            <a:r>
              <a:rPr lang="ru-RU" sz="1200" dirty="0" err="1" smtClean="0"/>
              <a:t>Балезинский</a:t>
            </a:r>
            <a:r>
              <a:rPr lang="ru-RU" sz="1200" dirty="0" smtClean="0"/>
              <a:t> район» при сохранении долгосрочной сбалансированности и устойчивости бюджета муниципального образования «</a:t>
            </a:r>
            <a:r>
              <a:rPr lang="ru-RU" sz="1200" dirty="0" err="1" smtClean="0"/>
              <a:t>Балезинский</a:t>
            </a:r>
            <a:r>
              <a:rPr lang="ru-RU" sz="1200" dirty="0" smtClean="0"/>
              <a:t> район»,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nvGraphicFramePr>
        <p:xfrm>
          <a:off x="285727" y="3929058"/>
          <a:ext cx="6429423" cy="1071570"/>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29224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7932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39 011,1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28 841,7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27 882,8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27 889,3</a:t>
                      </a:r>
                    </a:p>
                  </a:txBody>
                  <a:tcPr/>
                </a:tc>
              </a:tr>
            </a:tbl>
          </a:graphicData>
        </a:graphic>
      </p:graphicFrame>
      <p:sp>
        <p:nvSpPr>
          <p:cNvPr id="6" name="Прямоугольник 5"/>
          <p:cNvSpPr/>
          <p:nvPr/>
        </p:nvSpPr>
        <p:spPr>
          <a:xfrm>
            <a:off x="285728" y="5143504"/>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nvGraphicFramePr>
        <p:xfrm>
          <a:off x="285728" y="5572132"/>
          <a:ext cx="6429422" cy="3290488"/>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консолидированного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306 420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315 613</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325 081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334 833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к доходам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2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к расходам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формируемых в рамках муниципальных программ в общем объеме расходов бюджета МО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342900" y="214283"/>
            <a:ext cx="6172200" cy="571503"/>
          </a:xfrm>
        </p:spPr>
        <p:txBody>
          <a:bodyPr/>
          <a:lstStyle/>
          <a:p>
            <a:pPr eaLnBrk="1" hangingPunct="1"/>
            <a:r>
              <a:rPr lang="ru-RU" sz="1600" b="1" smtClean="0">
                <a:latin typeface="Times New Roman" pitchFamily="18" charset="0"/>
              </a:rPr>
              <a:t>МЕЖБЮДЖЕТНЫЕ ОТНОШЕНИЯ В БАЛЕЗИНСКОМ РАЙОНЕ</a:t>
            </a:r>
            <a:r>
              <a:rPr lang="ru-RU" sz="1600" smtClean="0">
                <a:latin typeface="Times New Roman" pitchFamily="18" charset="0"/>
              </a:rPr>
              <a:t/>
            </a:r>
            <a:br>
              <a:rPr lang="ru-RU" sz="1600" smtClean="0">
                <a:latin typeface="Times New Roman" pitchFamily="18" charset="0"/>
              </a:rPr>
            </a:br>
            <a:endParaRPr lang="ru-RU" sz="1600" smtClean="0">
              <a:latin typeface="Times New Roman" pitchFamily="18" charset="0"/>
            </a:endParaRPr>
          </a:p>
        </p:txBody>
      </p:sp>
      <p:sp>
        <p:nvSpPr>
          <p:cNvPr id="48131" name="Rectangle 14"/>
          <p:cNvSpPr>
            <a:spLocks noGrp="1" noChangeArrowheads="1"/>
          </p:cNvSpPr>
          <p:nvPr>
            <p:ph type="body" sz="half" idx="1"/>
          </p:nvPr>
        </p:nvSpPr>
        <p:spPr>
          <a:xfrm>
            <a:off x="342900" y="642910"/>
            <a:ext cx="6038850" cy="2489228"/>
          </a:xfrm>
        </p:spPr>
        <p:txBody>
          <a:bodyPr/>
          <a:lstStyle/>
          <a:p>
            <a:pPr algn="just" eaLnBrk="1" hangingPunct="1">
              <a:buFontTx/>
              <a:buNone/>
            </a:pPr>
            <a:r>
              <a:rPr lang="ru-RU" sz="1400" b="1" dirty="0" smtClean="0">
                <a:latin typeface="Times New Roman" pitchFamily="18" charset="0"/>
              </a:rPr>
              <a:t>           </a:t>
            </a:r>
            <a:r>
              <a:rPr lang="ru-RU" sz="1400" dirty="0" smtClean="0">
                <a:latin typeface="Times New Roman" pitchFamily="18" charset="0"/>
              </a:rPr>
              <a:t>Формирование межбюджетных отношений в </a:t>
            </a:r>
            <a:r>
              <a:rPr lang="ru-RU" sz="1400" dirty="0" err="1" smtClean="0">
                <a:latin typeface="Times New Roman" pitchFamily="18" charset="0"/>
              </a:rPr>
              <a:t>Балезинском</a:t>
            </a:r>
            <a:r>
              <a:rPr lang="ru-RU" sz="1400" dirty="0" smtClean="0">
                <a:latin typeface="Times New Roman" pitchFamily="18" charset="0"/>
              </a:rPr>
              <a:t> районе на 2019 год и плановый период 2020 и 2021 годов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a:t>
            </a:r>
            <a:r>
              <a:rPr lang="ru-RU" sz="1400" dirty="0" err="1" smtClean="0">
                <a:latin typeface="Times New Roman" pitchFamily="18" charset="0"/>
              </a:rPr>
              <a:t>Балезинский</a:t>
            </a:r>
            <a:r>
              <a:rPr lang="ru-RU" sz="1400" dirty="0" smtClean="0">
                <a:latin typeface="Times New Roman" pitchFamily="18" charset="0"/>
              </a:rPr>
              <a:t> район» от 25.09.2014 года № 22-161 «О порядке предоставления иных межбюджетных трансфертов из бюджета муниципального образования «</a:t>
            </a:r>
            <a:r>
              <a:rPr lang="ru-RU" sz="1400" dirty="0" err="1" smtClean="0">
                <a:latin typeface="Times New Roman" pitchFamily="18" charset="0"/>
              </a:rPr>
              <a:t>Балезинский</a:t>
            </a:r>
            <a:r>
              <a:rPr lang="ru-RU" sz="1400" dirty="0" smtClean="0">
                <a:latin typeface="Times New Roman" pitchFamily="18" charset="0"/>
              </a:rPr>
              <a:t> район» бюджетам поселений, входящих в состав муниципального образования «</a:t>
            </a:r>
            <a:r>
              <a:rPr lang="ru-RU" sz="1400" dirty="0" err="1" smtClean="0">
                <a:latin typeface="Times New Roman" pitchFamily="18" charset="0"/>
              </a:rPr>
              <a:t>Балезинский</a:t>
            </a:r>
            <a:r>
              <a:rPr lang="ru-RU" sz="1400" dirty="0" smtClean="0">
                <a:latin typeface="Times New Roman" pitchFamily="18" charset="0"/>
              </a:rPr>
              <a:t> район».</a:t>
            </a:r>
          </a:p>
          <a:p>
            <a:pPr algn="ctr" eaLnBrk="1" hangingPunct="1">
              <a:buFontTx/>
              <a:buNone/>
            </a:pPr>
            <a:r>
              <a:rPr lang="ru-RU" sz="1400" b="1" dirty="0" smtClean="0">
                <a:latin typeface="Times New Roman" pitchFamily="18" charset="0"/>
              </a:rPr>
              <a:t>Межбюджетные трансферты бюджетам поселений </a:t>
            </a:r>
          </a:p>
          <a:p>
            <a:pPr algn="ctr" eaLnBrk="1" hangingPunct="1">
              <a:buFontTx/>
              <a:buNone/>
            </a:pPr>
            <a:r>
              <a:rPr lang="ru-RU" sz="1400" b="1" dirty="0" smtClean="0">
                <a:latin typeface="Times New Roman" pitchFamily="18" charset="0"/>
              </a:rPr>
              <a:t>на 2021 год (тыс.руб.)</a:t>
            </a:r>
          </a:p>
          <a:p>
            <a:pPr algn="ctr" eaLnBrk="1" hangingPunct="1">
              <a:buFontTx/>
              <a:buNone/>
            </a:pPr>
            <a:endParaRPr lang="ru-RU" sz="1400" b="1" dirty="0" smtClean="0">
              <a:latin typeface="Times New Roman" pitchFamily="18" charset="0"/>
            </a:endParaRPr>
          </a:p>
          <a:p>
            <a:pPr algn="just" eaLnBrk="1" hangingPunct="1">
              <a:buFontTx/>
              <a:buNone/>
            </a:pPr>
            <a:r>
              <a:rPr lang="ru-RU" sz="1400" b="1" dirty="0" smtClean="0">
                <a:latin typeface="Times New Roman" pitchFamily="18" charset="0"/>
              </a:rPr>
              <a:t>   </a:t>
            </a:r>
          </a:p>
        </p:txBody>
      </p:sp>
      <p:pic>
        <p:nvPicPr>
          <p:cNvPr id="48132" name="Picture 17" descr="1841f806d4b92cf30896686e29f9614c"/>
          <p:cNvPicPr>
            <a:picLocks noChangeAspect="1" noChangeArrowheads="1"/>
          </p:cNvPicPr>
          <p:nvPr/>
        </p:nvPicPr>
        <p:blipFill>
          <a:blip r:embed="rId2" cstate="print"/>
          <a:srcRect/>
          <a:stretch>
            <a:fillRect/>
          </a:stretch>
        </p:blipFill>
        <p:spPr bwMode="auto">
          <a:xfrm>
            <a:off x="1142984" y="7500958"/>
            <a:ext cx="2143140" cy="1500198"/>
          </a:xfrm>
          <a:prstGeom prst="rect">
            <a:avLst/>
          </a:prstGeom>
          <a:noFill/>
          <a:ln w="9525">
            <a:noFill/>
            <a:miter lim="800000"/>
            <a:headEnd/>
            <a:tailEnd/>
          </a:ln>
        </p:spPr>
      </p:pic>
      <p:pic>
        <p:nvPicPr>
          <p:cNvPr id="48133" name="Picture 18" descr="PWChiaosp0o"/>
          <p:cNvPicPr>
            <a:picLocks noChangeAspect="1" noChangeArrowheads="1"/>
          </p:cNvPicPr>
          <p:nvPr/>
        </p:nvPicPr>
        <p:blipFill>
          <a:blip r:embed="rId3" cstate="print"/>
          <a:srcRect/>
          <a:stretch>
            <a:fillRect/>
          </a:stretch>
        </p:blipFill>
        <p:spPr bwMode="auto">
          <a:xfrm>
            <a:off x="4000504" y="7643834"/>
            <a:ext cx="2166940" cy="1357322"/>
          </a:xfrm>
          <a:prstGeom prst="rect">
            <a:avLst/>
          </a:prstGeom>
          <a:noFill/>
          <a:ln w="9525">
            <a:noFill/>
            <a:miter lim="800000"/>
            <a:headEnd/>
            <a:tailEnd/>
          </a:ln>
        </p:spPr>
      </p:pic>
      <p:graphicFrame>
        <p:nvGraphicFramePr>
          <p:cNvPr id="234585" name="Group 89"/>
          <p:cNvGraphicFramePr>
            <a:graphicFrameLocks noGrp="1"/>
          </p:cNvGraphicFramePr>
          <p:nvPr>
            <p:ph sz="half" idx="2"/>
          </p:nvPr>
        </p:nvGraphicFramePr>
        <p:xfrm>
          <a:off x="404813" y="3357554"/>
          <a:ext cx="6110287" cy="3282076"/>
        </p:xfrm>
        <a:graphic>
          <a:graphicData uri="http://schemas.openxmlformats.org/drawingml/2006/table">
            <a:tbl>
              <a:tblPr/>
              <a:tblGrid>
                <a:gridCol w="2952750"/>
                <a:gridCol w="792162"/>
                <a:gridCol w="792163"/>
                <a:gridCol w="792162"/>
                <a:gridCol w="781050"/>
              </a:tblGrid>
              <a:tr h="857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(прогноз)</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(проект)</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(проект)</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(проект)</a:t>
                      </a:r>
                      <a:endParaRPr kumimoji="0" lang="ru-RU" sz="1200" b="1"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Иные межбюджетные трансферты бюджетам поселений на дорожную деятельность</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9 850,0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11 855,0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1 511,5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1 511,5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Иные межбюджетные трансферты бюджетам поселений на обеспечение пожарной безопасности</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689,1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664,6</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Дотации на выравнивание бюджетной обеспеченности поселений:</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5 922,0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6 039,4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6 808,1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7 240,7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т.ч. за счет  субвенций из бюджета УР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1 891,0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Иные дотации</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20 088,0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12 816,6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11 345,0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10 954,7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42900" y="107950"/>
            <a:ext cx="6172200" cy="792163"/>
          </a:xfrm>
        </p:spPr>
        <p:txBody>
          <a:bodyPr/>
          <a:lstStyle/>
          <a:p>
            <a:pPr eaLnBrk="1" hangingPunct="1"/>
            <a:r>
              <a:rPr lang="ru-RU" sz="1600" b="1" dirty="0" smtClean="0">
                <a:latin typeface="Times New Roman" pitchFamily="18" charset="0"/>
              </a:rPr>
              <a:t>Основные параметры консолидированного бюджета </a:t>
            </a:r>
            <a:r>
              <a:rPr lang="ru-RU" sz="1600" b="1" dirty="0" err="1" smtClean="0">
                <a:latin typeface="Times New Roman" pitchFamily="18" charset="0"/>
              </a:rPr>
              <a:t>Балезинского</a:t>
            </a:r>
            <a:r>
              <a:rPr lang="ru-RU" sz="1600" b="1" dirty="0" smtClean="0">
                <a:latin typeface="Times New Roman" pitchFamily="18" charset="0"/>
              </a:rPr>
              <a:t> района на 2021 год</a:t>
            </a:r>
            <a:r>
              <a:rPr lang="ru-RU" sz="1600" dirty="0" smtClean="0">
                <a:latin typeface="Times New Roman" pitchFamily="18" charset="0"/>
              </a:rPr>
              <a:t> </a:t>
            </a:r>
          </a:p>
        </p:txBody>
      </p:sp>
      <p:graphicFrame>
        <p:nvGraphicFramePr>
          <p:cNvPr id="239680" name="Group 64"/>
          <p:cNvGraphicFramePr>
            <a:graphicFrameLocks noGrp="1"/>
          </p:cNvGraphicFramePr>
          <p:nvPr>
            <p:ph idx="1"/>
          </p:nvPr>
        </p:nvGraphicFramePr>
        <p:xfrm>
          <a:off x="342900" y="827088"/>
          <a:ext cx="6172200" cy="8139111"/>
        </p:xfrm>
        <a:graphic>
          <a:graphicData uri="http://schemas.openxmlformats.org/drawingml/2006/table">
            <a:tbl>
              <a:tblPr/>
              <a:tblGrid>
                <a:gridCol w="2798763"/>
                <a:gridCol w="1150937"/>
                <a:gridCol w="1152624"/>
                <a:gridCol w="1069876"/>
              </a:tblGrid>
              <a:tr h="995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Консолидированный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 района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Бюджеты поселений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18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1 114 894,6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1 113 702,1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62 821,2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4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РАСХОДЫ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1 114 894,6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1 113 702,1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62 821,2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ДЕФИЦИТ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9182" name="Picture 53" descr="depositphotos_7402859-Russian-rubles-banknotes-and-coins"/>
          <p:cNvPicPr>
            <a:picLocks noChangeAspect="1" noChangeArrowheads="1"/>
          </p:cNvPicPr>
          <p:nvPr/>
        </p:nvPicPr>
        <p:blipFill>
          <a:blip r:embed="rId2" cstate="print"/>
          <a:srcRect/>
          <a:stretch>
            <a:fillRect/>
          </a:stretch>
        </p:blipFill>
        <p:spPr bwMode="auto">
          <a:xfrm>
            <a:off x="404813" y="2125663"/>
            <a:ext cx="2519362" cy="2014537"/>
          </a:xfrm>
          <a:prstGeom prst="rect">
            <a:avLst/>
          </a:prstGeom>
          <a:noFill/>
          <a:ln w="9525">
            <a:noFill/>
            <a:miter lim="800000"/>
            <a:headEnd/>
            <a:tailEnd/>
          </a:ln>
        </p:spPr>
      </p:pic>
      <p:pic>
        <p:nvPicPr>
          <p:cNvPr id="49183" name="Picture 57" descr="S001h49138745858477636300"/>
          <p:cNvPicPr>
            <a:picLocks noChangeAspect="1" noChangeArrowheads="1"/>
          </p:cNvPicPr>
          <p:nvPr/>
        </p:nvPicPr>
        <p:blipFill>
          <a:blip r:embed="rId3" cstate="print"/>
          <a:srcRect/>
          <a:stretch>
            <a:fillRect/>
          </a:stretch>
        </p:blipFill>
        <p:spPr bwMode="auto">
          <a:xfrm>
            <a:off x="476250" y="4500563"/>
            <a:ext cx="2592388" cy="2160587"/>
          </a:xfrm>
          <a:prstGeom prst="rect">
            <a:avLst/>
          </a:prstGeom>
          <a:noFill/>
          <a:ln w="9525">
            <a:noFill/>
            <a:miter lim="800000"/>
            <a:headEnd/>
            <a:tailEnd/>
          </a:ln>
        </p:spPr>
      </p:pic>
      <p:pic>
        <p:nvPicPr>
          <p:cNvPr id="49184" name="Picture 65" descr="fb4402242_7521794"/>
          <p:cNvPicPr>
            <a:picLocks noChangeAspect="1" noChangeArrowheads="1"/>
          </p:cNvPicPr>
          <p:nvPr/>
        </p:nvPicPr>
        <p:blipFill>
          <a:blip r:embed="rId4" cstate="print"/>
          <a:srcRect/>
          <a:stretch>
            <a:fillRect/>
          </a:stretch>
        </p:blipFill>
        <p:spPr bwMode="auto">
          <a:xfrm>
            <a:off x="476250" y="7021513"/>
            <a:ext cx="2374900"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2900" y="214283"/>
            <a:ext cx="6172200" cy="357190"/>
          </a:xfrm>
        </p:spPr>
        <p:txBody>
          <a:bodyPr/>
          <a:lstStyle/>
          <a:p>
            <a:pPr eaLnBrk="1" hangingPunct="1"/>
            <a:r>
              <a:rPr lang="ru-RU" sz="1400" b="1" dirty="0" smtClean="0">
                <a:latin typeface="Times New Roman" pitchFamily="18" charset="0"/>
              </a:rPr>
              <a:t>Источники внутреннего финансирования дефицита бюджета (тыс.руб.)</a:t>
            </a:r>
          </a:p>
        </p:txBody>
      </p:sp>
      <p:pic>
        <p:nvPicPr>
          <p:cNvPr id="50179" name="Picture 44" descr="img87"/>
          <p:cNvPicPr>
            <a:picLocks noChangeAspect="1" noChangeArrowheads="1"/>
          </p:cNvPicPr>
          <p:nvPr/>
        </p:nvPicPr>
        <p:blipFill>
          <a:blip r:embed="rId2" cstate="print">
            <a:lum bright="20000"/>
          </a:blip>
          <a:srcRect/>
          <a:stretch>
            <a:fillRect/>
          </a:stretch>
        </p:blipFill>
        <p:spPr bwMode="auto">
          <a:xfrm>
            <a:off x="0" y="755650"/>
            <a:ext cx="6858000" cy="8388350"/>
          </a:xfrm>
          <a:prstGeom prst="rect">
            <a:avLst/>
          </a:prstGeom>
          <a:noFill/>
          <a:ln w="9525">
            <a:noFill/>
            <a:miter lim="800000"/>
            <a:headEnd/>
            <a:tailEnd/>
          </a:ln>
        </p:spPr>
      </p:pic>
      <p:graphicFrame>
        <p:nvGraphicFramePr>
          <p:cNvPr id="340068" name="Group 100"/>
          <p:cNvGraphicFramePr>
            <a:graphicFrameLocks noGrp="1"/>
          </p:cNvGraphicFramePr>
          <p:nvPr>
            <p:ph idx="1"/>
          </p:nvPr>
        </p:nvGraphicFramePr>
        <p:xfrm>
          <a:off x="342900" y="571473"/>
          <a:ext cx="6172200" cy="3449129"/>
        </p:xfrm>
        <a:graphic>
          <a:graphicData uri="http://schemas.openxmlformats.org/drawingml/2006/table">
            <a:tbl>
              <a:tblPr/>
              <a:tblGrid>
                <a:gridCol w="2870076"/>
                <a:gridCol w="912937"/>
                <a:gridCol w="800100"/>
                <a:gridCol w="800100"/>
                <a:gridCol w="788987"/>
              </a:tblGrid>
              <a:tr h="785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(прогноз)</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(проект)</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2022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(проект)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2023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(проект)</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7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Получение бюджетами муниципальных районов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130 495,2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65 247,6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57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районов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-130 495,2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-65 247,6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60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районов кредитов от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-1 678,2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-1 764,3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12 765,0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1 600,0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1 678,2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1 764,3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11 165,0</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6" name="Text Box 101"/>
          <p:cNvSpPr txBox="1">
            <a:spLocks noChangeArrowheads="1"/>
          </p:cNvSpPr>
          <p:nvPr/>
        </p:nvSpPr>
        <p:spPr bwMode="auto">
          <a:xfrm>
            <a:off x="404813" y="4500562"/>
            <a:ext cx="5976937" cy="3323987"/>
          </a:xfrm>
          <a:prstGeom prst="rect">
            <a:avLst/>
          </a:prstGeom>
          <a:noFill/>
          <a:ln w="9525">
            <a:noFill/>
            <a:miter lim="800000"/>
            <a:headEnd/>
            <a:tailEnd/>
          </a:ln>
        </p:spPr>
        <p:txBody>
          <a:bodyPr wrap="square">
            <a:spAutoFit/>
          </a:bodyPr>
          <a:lstStyle/>
          <a:p>
            <a:endParaRPr lang="ru-RU" dirty="0" smtClean="0"/>
          </a:p>
          <a:p>
            <a:endParaRPr lang="ru-RU" dirty="0" smtClean="0"/>
          </a:p>
          <a:p>
            <a:r>
              <a:rPr lang="ru-RU" dirty="0" smtClean="0"/>
              <a:t>Открытые </a:t>
            </a:r>
            <a:r>
              <a:rPr lang="ru-RU" dirty="0"/>
              <a:t>информационные ресурсы Удмуртской Республики и МО «</a:t>
            </a:r>
            <a:r>
              <a:rPr lang="ru-RU" dirty="0" err="1"/>
              <a:t>Балезинский</a:t>
            </a:r>
            <a:r>
              <a:rPr lang="ru-RU" dirty="0"/>
              <a:t> район»</a:t>
            </a:r>
          </a:p>
          <a:p>
            <a:endParaRPr lang="ru-RU" dirty="0"/>
          </a:p>
          <a:p>
            <a:pPr algn="just"/>
            <a:r>
              <a:rPr lang="ru-RU" dirty="0" smtClean="0"/>
              <a:t>- Глава </a:t>
            </a:r>
            <a:r>
              <a:rPr lang="ru-RU" dirty="0"/>
              <a:t>и Правительство УР - </a:t>
            </a:r>
            <a:r>
              <a:rPr lang="ru-RU" dirty="0">
                <a:solidFill>
                  <a:schemeClr val="accent1"/>
                </a:solidFill>
                <a:hlinkClick r:id="rId3"/>
              </a:rPr>
              <a:t>http://www.udmurt.ru</a:t>
            </a:r>
            <a:endParaRPr lang="ru-RU" dirty="0">
              <a:solidFill>
                <a:schemeClr val="accent1"/>
              </a:solidFill>
            </a:endParaRPr>
          </a:p>
          <a:p>
            <a:pPr algn="just"/>
            <a:r>
              <a:rPr lang="ru-RU" dirty="0" smtClean="0"/>
              <a:t>- Государственный </a:t>
            </a:r>
            <a:r>
              <a:rPr lang="ru-RU" dirty="0"/>
              <a:t>Совет УР – </a:t>
            </a:r>
            <a:r>
              <a:rPr lang="ru-RU" dirty="0">
                <a:hlinkClick r:id="rId4"/>
              </a:rPr>
              <a:t>http://</a:t>
            </a:r>
            <a:r>
              <a:rPr lang="ru-RU" dirty="0" smtClean="0">
                <a:hlinkClick r:id="rId4"/>
              </a:rPr>
              <a:t>www.udmgossovet.ru</a:t>
            </a:r>
            <a:endParaRPr lang="ru-RU" dirty="0"/>
          </a:p>
          <a:p>
            <a:pPr algn="just"/>
            <a:r>
              <a:rPr lang="ru-RU" dirty="0" smtClean="0"/>
              <a:t>- Министерство </a:t>
            </a:r>
            <a:r>
              <a:rPr lang="ru-RU" dirty="0"/>
              <a:t>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http://www.mfur.ru/budget%20for%20citizens</a:t>
            </a:r>
            <a:r>
              <a:rPr lang="ru-RU" dirty="0" smtClean="0">
                <a:hlinkClick r:id="rId6"/>
              </a:rPr>
              <a:t>/</a:t>
            </a:r>
            <a:endParaRPr lang="ru-RU" dirty="0"/>
          </a:p>
          <a:p>
            <a:pPr algn="just"/>
            <a:r>
              <a:rPr lang="ru-RU" dirty="0" smtClean="0"/>
              <a:t>- Бесплатная </a:t>
            </a:r>
            <a:r>
              <a:rPr lang="ru-RU" dirty="0"/>
              <a:t>юридическая помощь в УР - </a:t>
            </a:r>
            <a:r>
              <a:rPr lang="ru-RU" dirty="0">
                <a:hlinkClick r:id="rId7"/>
              </a:rPr>
              <a:t>http://uodms.udmurt.ru/jurpomosh</a:t>
            </a:r>
            <a:r>
              <a:rPr lang="ru-RU" dirty="0" smtClean="0">
                <a:hlinkClick r:id="rId7"/>
              </a:rPr>
              <a:t>/</a:t>
            </a:r>
            <a:endParaRPr lang="ru-RU" dirty="0"/>
          </a:p>
          <a:p>
            <a:pPr algn="just"/>
            <a:r>
              <a:rPr lang="ru-RU" dirty="0" smtClean="0"/>
              <a:t>- Официальный </a:t>
            </a:r>
            <a:r>
              <a:rPr lang="ru-RU" dirty="0"/>
              <a:t>сайт МО «</a:t>
            </a:r>
            <a:r>
              <a:rPr lang="ru-RU" dirty="0" err="1"/>
              <a:t>Балезинский</a:t>
            </a:r>
            <a:r>
              <a:rPr lang="ru-RU" dirty="0"/>
              <a:t> район -</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50207" name="Text Box 102"/>
          <p:cNvSpPr txBox="1">
            <a:spLocks noChangeArrowheads="1"/>
          </p:cNvSpPr>
          <p:nvPr/>
        </p:nvSpPr>
        <p:spPr bwMode="auto">
          <a:xfrm>
            <a:off x="620713" y="7812088"/>
            <a:ext cx="5761037" cy="646331"/>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err="1"/>
              <a:t>Балезинский</a:t>
            </a:r>
            <a:r>
              <a:rPr lang="ru-RU" sz="1200" b="1" dirty="0"/>
              <a:t> район»</a:t>
            </a:r>
          </a:p>
          <a:p>
            <a:r>
              <a:rPr lang="ru-RU" sz="1200" b="1" dirty="0"/>
              <a:t>Адрес 427550 п.Балезино, ул.Кирова,2</a:t>
            </a:r>
          </a:p>
          <a:p>
            <a:r>
              <a:rPr lang="ru-RU" sz="1200" b="1" dirty="0"/>
              <a:t>Тел.  </a:t>
            </a:r>
            <a:r>
              <a:rPr lang="ru-RU" sz="1200" b="1" smtClean="0"/>
              <a:t>5-21-93, </a:t>
            </a:r>
            <a:r>
              <a:rPr lang="en-US" sz="1200" b="1" dirty="0"/>
              <a:t>E-mail: finance@balezino.com</a:t>
            </a:r>
            <a:r>
              <a:rPr lang="ru-RU" sz="1200" b="1"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В составе </a:t>
            </a:r>
            <a:r>
              <a:rPr lang="ru-RU" sz="1400" dirty="0" err="1" smtClean="0">
                <a:latin typeface="Times New Roman" pitchFamily="18" charset="0"/>
              </a:rPr>
              <a:t>Балезинского</a:t>
            </a:r>
            <a:r>
              <a:rPr lang="ru-RU" sz="1400" dirty="0" smtClean="0">
                <a:latin typeface="Times New Roman" pitchFamily="18" charset="0"/>
              </a:rPr>
              <a:t> района функционирует 17 сельских поселений. Численность населения – 30,4 тыс. человек. Плотность населения на 1 квадратный километр составляет 12,5 человек.</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a:t>Национальный состав: удмуртов – 54,4 %, русских – 33,5 %, татар –9,7 % , других национальностей – 2,4 </a:t>
            </a:r>
            <a:r>
              <a:rPr lang="ru-RU" dirty="0" smtClean="0"/>
              <a:t>%.</a:t>
            </a:r>
            <a:endParaRPr lang="ru-RU" dirty="0"/>
          </a:p>
          <a:p>
            <a:pPr marL="342900" indent="-342900" algn="l">
              <a:spcBef>
                <a:spcPct val="20000"/>
              </a:spcBef>
              <a:buFontTx/>
              <a:buChar char="•"/>
            </a:pPr>
            <a:r>
              <a:rPr lang="ru-RU" dirty="0"/>
              <a:t>В районном центре – п. Балезино проживает </a:t>
            </a:r>
            <a:r>
              <a:rPr lang="ru-RU" dirty="0" smtClean="0"/>
              <a:t>14,7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Внутри района из 16 сельских поселений 14 также связаны с районным центром автомобильными дорогами с твёрдым покрытием. Кроме 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nvPr>
        </p:nvGraphicFramePr>
        <p:xfrm>
          <a:off x="333375" y="2051720"/>
          <a:ext cx="6335985" cy="6999786"/>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2019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2020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2021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2022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30,12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0,90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Номинальная начисленная среднемесячная заработная плата одного работника по организациям, не относящимся к субъектам малого предпринимательства, 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25947,3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27392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29319,1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31312,8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32878,44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кругу крупных  и средних организаций,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7139,9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4283,9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4547,9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4810,6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5128,3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79,6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58,4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2768,0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2974,7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3087,8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3208,1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Индекс производства продукции сельского хозяйства,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98,4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99,3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1023,5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1165,7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1206,5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1252,3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1303,7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113,9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средним предприятиям,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1337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1341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1401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1501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1727,4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3375" y="900113"/>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4868863" y="46831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420938" y="323850"/>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2021 год и на плановый период 2022и 2023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a:t>
            </a:r>
            <a:r>
              <a:rPr lang="ru-RU" sz="1400" dirty="0" err="1" smtClean="0">
                <a:latin typeface="Times New Roman" pitchFamily="18" charset="0"/>
              </a:rPr>
              <a:t>Балезинский</a:t>
            </a:r>
            <a:r>
              <a:rPr lang="ru-RU" sz="1400" dirty="0" smtClean="0">
                <a:latin typeface="Times New Roman" pitchFamily="18" charset="0"/>
              </a:rPr>
              <a:t> район» от 19 октября 2020 года №  18</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603951"/>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Стратегическая </a:t>
            </a:r>
            <a:r>
              <a:rPr lang="ru-RU" sz="1400" b="1" dirty="0" err="1" smtClean="0">
                <a:latin typeface="Times New Roman" pitchFamily="18" charset="0"/>
              </a:rPr>
              <a:t>приоритизация</a:t>
            </a:r>
            <a:r>
              <a:rPr lang="ru-RU" sz="1400" b="1" dirty="0" smtClean="0">
                <a:latin typeface="Times New Roman" pitchFamily="18" charset="0"/>
              </a:rPr>
              <a:t> расходов, гарантированное исполнение социальных обязательств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Обеспечение достижения целей и показателей региональных проектов, разработанных в рамках реализации Указов Президента РФ от 7 мая 2018 г.  № 204 и от 21 июля 2020 года № 474</a:t>
            </a:r>
          </a:p>
          <a:p>
            <a:pPr algn="just" eaLnBrk="1" hangingPunct="1">
              <a:buFontTx/>
              <a:buNone/>
            </a:pPr>
            <a:r>
              <a:rPr lang="ru-RU" sz="1400" b="1" dirty="0" smtClean="0">
                <a:latin typeface="Times New Roman" pitchFamily="18" charset="0"/>
              </a:rPr>
              <a:t>Недопущение необоснованного роста муниципального долга  и неисполнения долговых обязательств</a:t>
            </a:r>
          </a:p>
          <a:p>
            <a:pPr algn="just" eaLnBrk="1" hangingPunct="1">
              <a:buFontTx/>
              <a:buNone/>
            </a:pPr>
            <a:r>
              <a:rPr lang="ru-RU" sz="1400" b="1" dirty="0" smtClean="0">
                <a:latin typeface="Times New Roman" pitchFamily="18" charset="0"/>
              </a:rPr>
              <a:t>Формирование основных характеристик бюджета с учетом ожидаемого исполнения за 2020 год, сохранения достигнутых в 2020 году  «дорожных карт» по заработной плате работников образования и культуры, индексации ФОТ категорий работников, которые не попадают под действие «дорожных карт»,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Снижения рисков возникновения просроченной кредиторской задолженности</a:t>
            </a:r>
          </a:p>
          <a:p>
            <a:pPr algn="just" eaLnBrk="1" hangingPunct="1">
              <a:buFontTx/>
              <a:buNone/>
            </a:pPr>
            <a:r>
              <a:rPr lang="ru-RU" sz="1400" b="1" dirty="0" smtClean="0">
                <a:latin typeface="Times New Roman" pitchFamily="18" charset="0"/>
              </a:rPr>
              <a:t>Обеспечение открытости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a:t>
            </a:r>
            <a:r>
              <a:rPr lang="ru-RU" sz="1400" b="1" dirty="0" err="1" smtClean="0">
                <a:latin typeface="Times New Roman" pitchFamily="18" charset="0"/>
              </a:rPr>
              <a:t>Балезинский</a:t>
            </a:r>
            <a:r>
              <a:rPr lang="ru-RU" sz="1400" b="1" dirty="0" smtClean="0">
                <a:latin typeface="Times New Roman" pitchFamily="18" charset="0"/>
              </a:rPr>
              <a:t> район»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Повышения качества формирования и обоснованность прогноза доходов и расходов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практики общественного участия в управлении муниципальными финансами посредством развития инициативного </a:t>
            </a:r>
            <a:r>
              <a:rPr lang="ru-RU" sz="1400" b="1" dirty="0" err="1" smtClean="0">
                <a:latin typeface="Times New Roman" pitchFamily="18" charset="0"/>
              </a:rPr>
              <a:t>бюджетирования</a:t>
            </a:r>
            <a:r>
              <a:rPr lang="ru-RU" sz="1400" b="1" dirty="0" smtClean="0">
                <a:latin typeface="Times New Roman" pitchFamily="18" charset="0"/>
              </a:rPr>
              <a:t> и самообложения граждан</a:t>
            </a:r>
          </a:p>
          <a:p>
            <a:pPr algn="just" eaLnBrk="1" hangingPunct="1">
              <a:buFontTx/>
              <a:buNone/>
            </a:pPr>
            <a:r>
              <a:rPr lang="ru-RU" sz="1400" b="1" dirty="0" smtClean="0">
                <a:latin typeface="Times New Roman" pitchFamily="18" charset="0"/>
              </a:rPr>
              <a:t>Укрепление доходной базы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Повышение качества администрирования доходов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налоговой базы на основе повышения инвестиционной привлекательности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endParaRPr lang="ru-RU" sz="1400" dirty="0" smtClean="0">
              <a:latin typeface="Times New Roman" pitchFamily="18" charset="0"/>
            </a:endParaRPr>
          </a:p>
          <a:p>
            <a:pPr algn="just" eaLnBrk="1" hangingPunct="1">
              <a:buFontTx/>
              <a:buNone/>
            </a:pPr>
            <a:r>
              <a:rPr lang="ru-RU" sz="14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5"/>
            <a:ext cx="6172200" cy="504055"/>
          </a:xfrm>
        </p:spPr>
        <p:txBody>
          <a:bodyPr/>
          <a:lstStyle/>
          <a:p>
            <a:r>
              <a:rPr lang="ru-RU" sz="1600" b="1" dirty="0" smtClean="0"/>
              <a:t/>
            </a:r>
            <a:br>
              <a:rPr lang="ru-RU" sz="1600" b="1" dirty="0" smtClean="0"/>
            </a:br>
            <a:r>
              <a:rPr lang="ru-RU" sz="1600" b="1" dirty="0" smtClean="0"/>
              <a:t/>
            </a:r>
            <a:br>
              <a:rPr lang="ru-RU" sz="1600" b="1" dirty="0" smtClean="0"/>
            </a:br>
            <a:r>
              <a:rPr lang="ru-RU" sz="1200" b="1" dirty="0" smtClean="0"/>
              <a:t>Рейтинг открытости деятельности органов местного самоуправления по управлению общественными финансами за 2019 год</a:t>
            </a:r>
            <a:r>
              <a:rPr lang="ru-RU" sz="1600" b="1" dirty="0" smtClean="0"/>
              <a:t/>
            </a:r>
            <a:br>
              <a:rPr lang="ru-RU" sz="1600" b="1" dirty="0" smtClean="0"/>
            </a:br>
            <a:endParaRPr lang="ru-RU" sz="1600" b="1" dirty="0"/>
          </a:p>
        </p:txBody>
      </p:sp>
      <p:graphicFrame>
        <p:nvGraphicFramePr>
          <p:cNvPr id="4" name="Содержимое 3"/>
          <p:cNvGraphicFramePr>
            <a:graphicFrameLocks noGrp="1"/>
          </p:cNvGraphicFramePr>
          <p:nvPr>
            <p:ph idx="1"/>
          </p:nvPr>
        </p:nvGraphicFramePr>
        <p:xfrm>
          <a:off x="342900" y="700960"/>
          <a:ext cx="5648866" cy="8008620"/>
        </p:xfrm>
        <a:graphic>
          <a:graphicData uri="http://schemas.openxmlformats.org/drawingml/2006/table">
            <a:tbl>
              <a:tblPr firstRow="1" bandRow="1">
                <a:tableStyleId>{5940675A-B579-460E-94D1-54222C63F5DA}</a:tableStyleId>
              </a:tblPr>
              <a:tblGrid>
                <a:gridCol w="709836"/>
                <a:gridCol w="1852930"/>
                <a:gridCol w="1543050"/>
                <a:gridCol w="1543050"/>
              </a:tblGrid>
              <a:tr h="342648">
                <a:tc>
                  <a:txBody>
                    <a:bodyPr/>
                    <a:lstStyle/>
                    <a:p>
                      <a:r>
                        <a:rPr lang="ru-RU" sz="1100" b="1" dirty="0" smtClean="0"/>
                        <a:t>№ </a:t>
                      </a:r>
                      <a:r>
                        <a:rPr lang="ru-RU" sz="1100" b="1" dirty="0" err="1" smtClean="0"/>
                        <a:t>п</a:t>
                      </a:r>
                      <a:r>
                        <a:rPr lang="ru-RU" sz="1100" b="1" dirty="0" smtClean="0"/>
                        <a:t>/</a:t>
                      </a:r>
                      <a:r>
                        <a:rPr lang="ru-RU" sz="1100" b="1" dirty="0" err="1" smtClean="0"/>
                        <a:t>п</a:t>
                      </a:r>
                      <a:endParaRPr lang="ru-RU" sz="1100" b="1" dirty="0"/>
                    </a:p>
                  </a:txBody>
                  <a:tcPr>
                    <a:solidFill>
                      <a:schemeClr val="accent1"/>
                    </a:solidFill>
                  </a:tcPr>
                </a:tc>
                <a:tc>
                  <a:txBody>
                    <a:bodyPr/>
                    <a:lstStyle/>
                    <a:p>
                      <a:r>
                        <a:rPr lang="ru-RU" sz="1100" b="1" dirty="0" smtClean="0"/>
                        <a:t>Наименование МО в УР</a:t>
                      </a:r>
                      <a:endParaRPr lang="ru-RU" sz="1100" b="1" dirty="0"/>
                    </a:p>
                  </a:txBody>
                  <a:tcPr>
                    <a:solidFill>
                      <a:schemeClr val="accent1"/>
                    </a:solidFill>
                  </a:tcPr>
                </a:tc>
                <a:tc>
                  <a:txBody>
                    <a:bodyPr/>
                    <a:lstStyle/>
                    <a:p>
                      <a:r>
                        <a:rPr lang="ru-RU" sz="1100" b="1" dirty="0" smtClean="0"/>
                        <a:t>Место в рейтинге</a:t>
                      </a:r>
                      <a:endParaRPr lang="ru-RU" sz="1100" b="1" dirty="0"/>
                    </a:p>
                  </a:txBody>
                  <a:tcPr>
                    <a:solidFill>
                      <a:schemeClr val="accent1"/>
                    </a:solidFill>
                  </a:tcPr>
                </a:tc>
                <a:tc>
                  <a:txBody>
                    <a:bodyPr/>
                    <a:lstStyle/>
                    <a:p>
                      <a:r>
                        <a:rPr lang="ru-RU" sz="1100" b="1" dirty="0" smtClean="0"/>
                        <a:t>Итоговая оценка</a:t>
                      </a:r>
                    </a:p>
                    <a:p>
                      <a:r>
                        <a:rPr lang="ru-RU" sz="1100" b="1" dirty="0" smtClean="0"/>
                        <a:t>(баллов)</a:t>
                      </a:r>
                      <a:endParaRPr lang="ru-RU" sz="1100" b="1" dirty="0"/>
                    </a:p>
                  </a:txBody>
                  <a:tcPr>
                    <a:solidFill>
                      <a:schemeClr val="accent1"/>
                    </a:solidFill>
                  </a:tcPr>
                </a:tc>
              </a:tr>
              <a:tr h="182473">
                <a:tc>
                  <a:txBody>
                    <a:bodyPr/>
                    <a:lstStyle/>
                    <a:p>
                      <a:r>
                        <a:rPr lang="ru-RU" sz="1050" b="1" dirty="0" smtClean="0"/>
                        <a:t>1.</a:t>
                      </a:r>
                      <a:endParaRPr lang="ru-RU" sz="1050" b="1" dirty="0"/>
                    </a:p>
                  </a:txBody>
                  <a:tcPr>
                    <a:solidFill>
                      <a:srgbClr val="FFFFCC"/>
                    </a:solidFill>
                  </a:tcPr>
                </a:tc>
                <a:tc>
                  <a:txBody>
                    <a:bodyPr/>
                    <a:lstStyle/>
                    <a:p>
                      <a:r>
                        <a:rPr lang="ru-RU" sz="1050" b="1" dirty="0" smtClean="0"/>
                        <a:t>Сарапул</a:t>
                      </a:r>
                      <a:endParaRPr lang="ru-RU" sz="1050" b="1" dirty="0"/>
                    </a:p>
                  </a:txBody>
                  <a:tcPr>
                    <a:solidFill>
                      <a:srgbClr val="FFFFCC"/>
                    </a:solidFill>
                  </a:tcPr>
                </a:tc>
                <a:tc>
                  <a:txBody>
                    <a:bodyPr/>
                    <a:lstStyle/>
                    <a:p>
                      <a:r>
                        <a:rPr lang="ru-RU" sz="1050" b="1" dirty="0" smtClean="0"/>
                        <a:t>1</a:t>
                      </a:r>
                      <a:endParaRPr lang="ru-RU" sz="1050" b="1" dirty="0"/>
                    </a:p>
                  </a:txBody>
                  <a:tcPr>
                    <a:solidFill>
                      <a:srgbClr val="FFFFCC"/>
                    </a:solidFill>
                  </a:tcPr>
                </a:tc>
                <a:tc>
                  <a:txBody>
                    <a:bodyPr/>
                    <a:lstStyle/>
                    <a:p>
                      <a:r>
                        <a:rPr lang="ru-RU" sz="1050" b="1" dirty="0" smtClean="0"/>
                        <a:t>78</a:t>
                      </a:r>
                      <a:endParaRPr lang="ru-RU" sz="1050" b="1" dirty="0"/>
                    </a:p>
                  </a:txBody>
                  <a:tcPr>
                    <a:solidFill>
                      <a:srgbClr val="FFFFCC"/>
                    </a:solidFill>
                  </a:tcPr>
                </a:tc>
              </a:tr>
              <a:tr h="219045">
                <a:tc>
                  <a:txBody>
                    <a:bodyPr/>
                    <a:lstStyle/>
                    <a:p>
                      <a:r>
                        <a:rPr lang="ru-RU" sz="1050" b="1" dirty="0" smtClean="0"/>
                        <a:t>2.</a:t>
                      </a:r>
                      <a:endParaRPr lang="ru-RU" sz="1050" b="1" dirty="0"/>
                    </a:p>
                  </a:txBody>
                  <a:tcPr>
                    <a:solidFill>
                      <a:srgbClr val="FFFFCC"/>
                    </a:solidFill>
                  </a:tcPr>
                </a:tc>
                <a:tc>
                  <a:txBody>
                    <a:bodyPr/>
                    <a:lstStyle/>
                    <a:p>
                      <a:r>
                        <a:rPr lang="ru-RU" sz="1050" b="1" dirty="0" err="1" smtClean="0"/>
                        <a:t>Камбарский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76</a:t>
                      </a:r>
                      <a:endParaRPr lang="ru-RU" sz="1050" b="1" dirty="0"/>
                    </a:p>
                  </a:txBody>
                  <a:tcPr>
                    <a:solidFill>
                      <a:srgbClr val="FFFFCC"/>
                    </a:solidFill>
                  </a:tcPr>
                </a:tc>
              </a:tr>
              <a:tr h="183609">
                <a:tc>
                  <a:txBody>
                    <a:bodyPr/>
                    <a:lstStyle/>
                    <a:p>
                      <a:r>
                        <a:rPr lang="ru-RU" sz="1050" b="1" dirty="0" smtClean="0"/>
                        <a:t>3.</a:t>
                      </a:r>
                      <a:endParaRPr lang="ru-RU" sz="1050" b="1" dirty="0"/>
                    </a:p>
                  </a:txBody>
                  <a:tcPr>
                    <a:solidFill>
                      <a:srgbClr val="FFFFCC"/>
                    </a:solidFill>
                  </a:tcPr>
                </a:tc>
                <a:tc>
                  <a:txBody>
                    <a:bodyPr/>
                    <a:lstStyle/>
                    <a:p>
                      <a:r>
                        <a:rPr lang="ru-RU" sz="1050" b="1" dirty="0" err="1" smtClean="0"/>
                        <a:t>Можгинский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76</a:t>
                      </a:r>
                      <a:endParaRPr lang="ru-RU" sz="1050" b="1" dirty="0"/>
                    </a:p>
                  </a:txBody>
                  <a:tcPr>
                    <a:solidFill>
                      <a:srgbClr val="FFFFCC"/>
                    </a:solidFill>
                  </a:tcPr>
                </a:tc>
              </a:tr>
              <a:tr h="148173">
                <a:tc>
                  <a:txBody>
                    <a:bodyPr/>
                    <a:lstStyle/>
                    <a:p>
                      <a:r>
                        <a:rPr lang="ru-RU" sz="1050" b="1" dirty="0" smtClean="0"/>
                        <a:t>4.</a:t>
                      </a:r>
                      <a:endParaRPr lang="ru-RU" sz="1050" b="1" dirty="0"/>
                    </a:p>
                  </a:txBody>
                  <a:tcPr>
                    <a:solidFill>
                      <a:srgbClr val="FFFFCC"/>
                    </a:solidFill>
                  </a:tcPr>
                </a:tc>
                <a:tc>
                  <a:txBody>
                    <a:bodyPr/>
                    <a:lstStyle/>
                    <a:p>
                      <a:r>
                        <a:rPr lang="ru-RU" sz="1050" b="1" dirty="0" err="1" smtClean="0"/>
                        <a:t>Увинский</a:t>
                      </a:r>
                      <a:endParaRPr lang="ru-RU" sz="1050" b="1" dirty="0"/>
                    </a:p>
                  </a:txBody>
                  <a:tcPr>
                    <a:solidFill>
                      <a:srgbClr val="FFFFCC"/>
                    </a:solidFill>
                  </a:tcPr>
                </a:tc>
                <a:tc>
                  <a:txBody>
                    <a:bodyPr/>
                    <a:lstStyle/>
                    <a:p>
                      <a:r>
                        <a:rPr lang="ru-RU" sz="1050" b="1" dirty="0" smtClean="0"/>
                        <a:t>2-4</a:t>
                      </a:r>
                      <a:endParaRPr lang="ru-RU" sz="1050" b="1" dirty="0"/>
                    </a:p>
                  </a:txBody>
                  <a:tcPr>
                    <a:solidFill>
                      <a:srgbClr val="FFFFCC"/>
                    </a:solidFill>
                  </a:tcPr>
                </a:tc>
                <a:tc>
                  <a:txBody>
                    <a:bodyPr/>
                    <a:lstStyle/>
                    <a:p>
                      <a:r>
                        <a:rPr lang="ru-RU" sz="1050" b="1" dirty="0" smtClean="0"/>
                        <a:t>74</a:t>
                      </a:r>
                      <a:endParaRPr lang="ru-RU" sz="1050" b="1" dirty="0"/>
                    </a:p>
                  </a:txBody>
                  <a:tcPr>
                    <a:solidFill>
                      <a:srgbClr val="FFFFCC"/>
                    </a:solidFill>
                  </a:tcPr>
                </a:tc>
              </a:tr>
              <a:tr h="184745">
                <a:tc>
                  <a:txBody>
                    <a:bodyPr/>
                    <a:lstStyle/>
                    <a:p>
                      <a:r>
                        <a:rPr lang="ru-RU" sz="1050" b="1" dirty="0" smtClean="0"/>
                        <a:t>5.</a:t>
                      </a:r>
                      <a:endParaRPr lang="ru-RU" sz="1050" b="1" dirty="0"/>
                    </a:p>
                  </a:txBody>
                  <a:tcPr>
                    <a:solidFill>
                      <a:srgbClr val="FFFFCC"/>
                    </a:solidFill>
                  </a:tcPr>
                </a:tc>
                <a:tc>
                  <a:txBody>
                    <a:bodyPr/>
                    <a:lstStyle/>
                    <a:p>
                      <a:r>
                        <a:rPr lang="ru-RU" sz="1050" b="1" dirty="0" err="1" smtClean="0"/>
                        <a:t>Глазовский</a:t>
                      </a:r>
                      <a:endParaRPr lang="ru-RU" sz="1050" b="1" dirty="0"/>
                    </a:p>
                  </a:txBody>
                  <a:tcPr>
                    <a:solidFill>
                      <a:srgbClr val="FFFFCC"/>
                    </a:solidFill>
                  </a:tcPr>
                </a:tc>
                <a:tc>
                  <a:txBody>
                    <a:bodyPr/>
                    <a:lstStyle/>
                    <a:p>
                      <a:r>
                        <a:rPr lang="ru-RU" sz="1050" b="1" dirty="0" smtClean="0"/>
                        <a:t>5-6</a:t>
                      </a:r>
                      <a:endParaRPr lang="ru-RU" sz="1050" b="1" dirty="0"/>
                    </a:p>
                  </a:txBody>
                  <a:tcPr>
                    <a:solidFill>
                      <a:srgbClr val="FFFFCC"/>
                    </a:solidFill>
                  </a:tcPr>
                </a:tc>
                <a:tc>
                  <a:txBody>
                    <a:bodyPr/>
                    <a:lstStyle/>
                    <a:p>
                      <a:r>
                        <a:rPr lang="ru-RU" sz="1050" b="1" dirty="0" smtClean="0"/>
                        <a:t>75</a:t>
                      </a:r>
                      <a:endParaRPr lang="ru-RU" sz="1050" b="1" dirty="0"/>
                    </a:p>
                  </a:txBody>
                  <a:tcPr>
                    <a:solidFill>
                      <a:srgbClr val="FFFFCC"/>
                    </a:solidFill>
                  </a:tcPr>
                </a:tc>
              </a:tr>
              <a:tr h="149309">
                <a:tc>
                  <a:txBody>
                    <a:bodyPr/>
                    <a:lstStyle/>
                    <a:p>
                      <a:r>
                        <a:rPr lang="ru-RU" sz="1050" b="1" dirty="0" smtClean="0"/>
                        <a:t>6.</a:t>
                      </a:r>
                      <a:endParaRPr lang="ru-RU" sz="1050" b="1" dirty="0"/>
                    </a:p>
                  </a:txBody>
                  <a:tcPr>
                    <a:solidFill>
                      <a:srgbClr val="FFFFCC"/>
                    </a:solidFill>
                  </a:tcPr>
                </a:tc>
                <a:tc>
                  <a:txBody>
                    <a:bodyPr/>
                    <a:lstStyle/>
                    <a:p>
                      <a:r>
                        <a:rPr lang="ru-RU" sz="1050" b="1" dirty="0" err="1" smtClean="0"/>
                        <a:t>Малопургинский</a:t>
                      </a:r>
                      <a:endParaRPr lang="ru-RU" sz="1050" b="1" dirty="0"/>
                    </a:p>
                  </a:txBody>
                  <a:tcPr>
                    <a:solidFill>
                      <a:srgbClr val="FFFFCC"/>
                    </a:solidFill>
                  </a:tcPr>
                </a:tc>
                <a:tc>
                  <a:txBody>
                    <a:bodyPr/>
                    <a:lstStyle/>
                    <a:p>
                      <a:r>
                        <a:rPr lang="ru-RU" sz="1050" b="1" dirty="0" smtClean="0"/>
                        <a:t>5-6</a:t>
                      </a:r>
                      <a:endParaRPr lang="ru-RU" sz="1050" b="1" dirty="0"/>
                    </a:p>
                  </a:txBody>
                  <a:tcPr>
                    <a:solidFill>
                      <a:srgbClr val="FFFFCC"/>
                    </a:solidFill>
                  </a:tcPr>
                </a:tc>
                <a:tc>
                  <a:txBody>
                    <a:bodyPr/>
                    <a:lstStyle/>
                    <a:p>
                      <a:r>
                        <a:rPr lang="ru-RU" sz="1050" b="1" dirty="0" smtClean="0"/>
                        <a:t>75</a:t>
                      </a:r>
                      <a:endParaRPr lang="ru-RU" sz="1050" b="1" dirty="0"/>
                    </a:p>
                  </a:txBody>
                  <a:tcPr>
                    <a:solidFill>
                      <a:srgbClr val="FFFFCC"/>
                    </a:solidFill>
                  </a:tcPr>
                </a:tc>
              </a:tr>
              <a:tr h="185881">
                <a:tc>
                  <a:txBody>
                    <a:bodyPr/>
                    <a:lstStyle/>
                    <a:p>
                      <a:r>
                        <a:rPr lang="ru-RU" sz="1050" b="1" dirty="0" smtClean="0"/>
                        <a:t>7.</a:t>
                      </a:r>
                      <a:endParaRPr lang="ru-RU" sz="1050" b="1" dirty="0"/>
                    </a:p>
                  </a:txBody>
                  <a:tcPr>
                    <a:solidFill>
                      <a:srgbClr val="FFFFCC"/>
                    </a:solidFill>
                  </a:tcPr>
                </a:tc>
                <a:tc>
                  <a:txBody>
                    <a:bodyPr/>
                    <a:lstStyle/>
                    <a:p>
                      <a:r>
                        <a:rPr lang="ru-RU" sz="1050" b="1" dirty="0" err="1" smtClean="0"/>
                        <a:t>Вавожский</a:t>
                      </a:r>
                      <a:endParaRPr lang="ru-RU" sz="1050" b="1" dirty="0"/>
                    </a:p>
                  </a:txBody>
                  <a:tcPr>
                    <a:solidFill>
                      <a:srgbClr val="FFFFCC"/>
                    </a:solidFill>
                  </a:tcPr>
                </a:tc>
                <a:tc>
                  <a:txBody>
                    <a:bodyPr/>
                    <a:lstStyle/>
                    <a:p>
                      <a:r>
                        <a:rPr lang="ru-RU" sz="1050" b="1" dirty="0" smtClean="0"/>
                        <a:t>7</a:t>
                      </a:r>
                      <a:endParaRPr lang="ru-RU" sz="1050" b="1" dirty="0"/>
                    </a:p>
                  </a:txBody>
                  <a:tcPr>
                    <a:solidFill>
                      <a:srgbClr val="FFFFCC"/>
                    </a:solidFill>
                  </a:tcPr>
                </a:tc>
                <a:tc>
                  <a:txBody>
                    <a:bodyPr/>
                    <a:lstStyle/>
                    <a:p>
                      <a:r>
                        <a:rPr lang="ru-RU" sz="1050" b="1" dirty="0" smtClean="0"/>
                        <a:t>73</a:t>
                      </a:r>
                      <a:endParaRPr lang="ru-RU" sz="1050" b="1" dirty="0"/>
                    </a:p>
                  </a:txBody>
                  <a:tcPr>
                    <a:solidFill>
                      <a:srgbClr val="FFFFCC"/>
                    </a:solidFill>
                  </a:tcPr>
                </a:tc>
              </a:tr>
              <a:tr h="150445">
                <a:tc>
                  <a:txBody>
                    <a:bodyPr/>
                    <a:lstStyle/>
                    <a:p>
                      <a:r>
                        <a:rPr lang="ru-RU" sz="1050" b="1" dirty="0" smtClean="0"/>
                        <a:t>8.</a:t>
                      </a:r>
                      <a:endParaRPr lang="ru-RU" sz="1050" b="1" dirty="0"/>
                    </a:p>
                  </a:txBody>
                  <a:tcPr>
                    <a:solidFill>
                      <a:srgbClr val="FFFFCC"/>
                    </a:solidFill>
                  </a:tcPr>
                </a:tc>
                <a:tc>
                  <a:txBody>
                    <a:bodyPr/>
                    <a:lstStyle/>
                    <a:p>
                      <a:r>
                        <a:rPr lang="ru-RU" sz="1050" b="1" dirty="0" smtClean="0"/>
                        <a:t>Глазов</a:t>
                      </a:r>
                      <a:endParaRPr lang="ru-RU" sz="1050" b="1" dirty="0"/>
                    </a:p>
                  </a:txBody>
                  <a:tcPr>
                    <a:solidFill>
                      <a:srgbClr val="FFFFCC"/>
                    </a:solidFill>
                  </a:tcPr>
                </a:tc>
                <a:tc>
                  <a:txBody>
                    <a:bodyPr/>
                    <a:lstStyle/>
                    <a:p>
                      <a:r>
                        <a:rPr lang="ru-RU" sz="1050" b="1" dirty="0" smtClean="0"/>
                        <a:t>8</a:t>
                      </a:r>
                      <a:endParaRPr lang="ru-RU" sz="1050" b="1" dirty="0"/>
                    </a:p>
                  </a:txBody>
                  <a:tcPr>
                    <a:solidFill>
                      <a:srgbClr val="FFFFCC"/>
                    </a:solidFill>
                  </a:tcPr>
                </a:tc>
                <a:tc>
                  <a:txBody>
                    <a:bodyPr/>
                    <a:lstStyle/>
                    <a:p>
                      <a:r>
                        <a:rPr lang="ru-RU" sz="1050" b="1" dirty="0" smtClean="0"/>
                        <a:t>72</a:t>
                      </a:r>
                      <a:endParaRPr lang="ru-RU" sz="1050" b="1" dirty="0"/>
                    </a:p>
                  </a:txBody>
                  <a:tcPr>
                    <a:solidFill>
                      <a:srgbClr val="FFFFCC"/>
                    </a:solidFill>
                  </a:tcPr>
                </a:tc>
              </a:tr>
              <a:tr h="187017">
                <a:tc>
                  <a:txBody>
                    <a:bodyPr/>
                    <a:lstStyle/>
                    <a:p>
                      <a:r>
                        <a:rPr lang="ru-RU" sz="1050" b="1" dirty="0" smtClean="0"/>
                        <a:t>9.</a:t>
                      </a:r>
                      <a:endParaRPr lang="ru-RU" sz="1050" b="1" dirty="0"/>
                    </a:p>
                  </a:txBody>
                  <a:tcPr>
                    <a:solidFill>
                      <a:srgbClr val="FF6699"/>
                    </a:solidFill>
                  </a:tcPr>
                </a:tc>
                <a:tc>
                  <a:txBody>
                    <a:bodyPr/>
                    <a:lstStyle/>
                    <a:p>
                      <a:r>
                        <a:rPr lang="ru-RU" sz="1050" b="1" dirty="0" err="1" smtClean="0"/>
                        <a:t>Балезинский</a:t>
                      </a:r>
                      <a:endParaRPr lang="ru-RU" sz="1050" b="1" dirty="0"/>
                    </a:p>
                  </a:txBody>
                  <a:tcPr>
                    <a:solidFill>
                      <a:srgbClr val="FF6699"/>
                    </a:solidFill>
                  </a:tcPr>
                </a:tc>
                <a:tc>
                  <a:txBody>
                    <a:bodyPr/>
                    <a:lstStyle/>
                    <a:p>
                      <a:r>
                        <a:rPr lang="ru-RU" sz="1050" b="1" dirty="0" smtClean="0"/>
                        <a:t>9-10</a:t>
                      </a:r>
                      <a:endParaRPr lang="ru-RU" sz="1050" b="1" dirty="0"/>
                    </a:p>
                  </a:txBody>
                  <a:tcPr>
                    <a:solidFill>
                      <a:srgbClr val="FF6699"/>
                    </a:solidFill>
                  </a:tcPr>
                </a:tc>
                <a:tc>
                  <a:txBody>
                    <a:bodyPr/>
                    <a:lstStyle/>
                    <a:p>
                      <a:r>
                        <a:rPr lang="ru-RU" sz="1050" b="1" dirty="0" smtClean="0"/>
                        <a:t>71</a:t>
                      </a:r>
                      <a:endParaRPr lang="ru-RU" sz="1050" b="1" dirty="0"/>
                    </a:p>
                  </a:txBody>
                  <a:tcPr>
                    <a:solidFill>
                      <a:srgbClr val="FF6699"/>
                    </a:solidFill>
                  </a:tcPr>
                </a:tc>
              </a:tr>
              <a:tr h="151581">
                <a:tc>
                  <a:txBody>
                    <a:bodyPr/>
                    <a:lstStyle/>
                    <a:p>
                      <a:r>
                        <a:rPr lang="ru-RU" sz="1050" b="1" dirty="0" smtClean="0"/>
                        <a:t>10.</a:t>
                      </a:r>
                      <a:endParaRPr lang="ru-RU" sz="1050" b="1" dirty="0"/>
                    </a:p>
                  </a:txBody>
                  <a:tcPr>
                    <a:solidFill>
                      <a:srgbClr val="FFFFCC"/>
                    </a:solidFill>
                  </a:tcPr>
                </a:tc>
                <a:tc>
                  <a:txBody>
                    <a:bodyPr/>
                    <a:lstStyle/>
                    <a:p>
                      <a:r>
                        <a:rPr lang="ru-RU" sz="1050" b="1" dirty="0" err="1" smtClean="0"/>
                        <a:t>Завьяловский</a:t>
                      </a:r>
                      <a:endParaRPr lang="ru-RU" sz="1050" b="1" dirty="0"/>
                    </a:p>
                  </a:txBody>
                  <a:tcPr>
                    <a:solidFill>
                      <a:srgbClr val="FFFFCC"/>
                    </a:solidFill>
                  </a:tcPr>
                </a:tc>
                <a:tc>
                  <a:txBody>
                    <a:bodyPr/>
                    <a:lstStyle/>
                    <a:p>
                      <a:r>
                        <a:rPr lang="ru-RU" sz="1050" b="1" dirty="0" smtClean="0"/>
                        <a:t>9-10</a:t>
                      </a:r>
                      <a:endParaRPr lang="ru-RU" sz="1050" b="1" dirty="0"/>
                    </a:p>
                  </a:txBody>
                  <a:tcPr>
                    <a:solidFill>
                      <a:srgbClr val="FFFFCC"/>
                    </a:solidFill>
                  </a:tcPr>
                </a:tc>
                <a:tc>
                  <a:txBody>
                    <a:bodyPr/>
                    <a:lstStyle/>
                    <a:p>
                      <a:r>
                        <a:rPr lang="ru-RU" sz="1050" b="1" dirty="0" smtClean="0"/>
                        <a:t>71</a:t>
                      </a:r>
                      <a:endParaRPr lang="ru-RU" sz="1050" b="1" dirty="0"/>
                    </a:p>
                  </a:txBody>
                  <a:tcPr>
                    <a:solidFill>
                      <a:srgbClr val="FFFFCC"/>
                    </a:solidFill>
                  </a:tcPr>
                </a:tc>
              </a:tr>
              <a:tr h="188153">
                <a:tc>
                  <a:txBody>
                    <a:bodyPr/>
                    <a:lstStyle/>
                    <a:p>
                      <a:r>
                        <a:rPr lang="ru-RU" sz="1050" b="1" dirty="0" smtClean="0"/>
                        <a:t>11.</a:t>
                      </a:r>
                      <a:endParaRPr lang="ru-RU" sz="1050" b="1" dirty="0"/>
                    </a:p>
                  </a:txBody>
                  <a:tcPr>
                    <a:solidFill>
                      <a:srgbClr val="FFFFCC"/>
                    </a:solidFill>
                  </a:tcPr>
                </a:tc>
                <a:tc>
                  <a:txBody>
                    <a:bodyPr/>
                    <a:lstStyle/>
                    <a:p>
                      <a:r>
                        <a:rPr lang="ru-RU" sz="1050" b="1" dirty="0" err="1" smtClean="0"/>
                        <a:t>Селтинский</a:t>
                      </a:r>
                      <a:endParaRPr lang="ru-RU" sz="1050" b="1" dirty="0"/>
                    </a:p>
                  </a:txBody>
                  <a:tcPr>
                    <a:solidFill>
                      <a:srgbClr val="FFFFCC"/>
                    </a:solidFill>
                  </a:tcPr>
                </a:tc>
                <a:tc>
                  <a:txBody>
                    <a:bodyPr/>
                    <a:lstStyle/>
                    <a:p>
                      <a:r>
                        <a:rPr lang="ru-RU" sz="1050" b="1" dirty="0" smtClean="0"/>
                        <a:t>11-12</a:t>
                      </a:r>
                      <a:endParaRPr lang="ru-RU" sz="1050" b="1" dirty="0"/>
                    </a:p>
                  </a:txBody>
                  <a:tcPr>
                    <a:solidFill>
                      <a:srgbClr val="FFFFCC"/>
                    </a:solidFill>
                  </a:tcPr>
                </a:tc>
                <a:tc>
                  <a:txBody>
                    <a:bodyPr/>
                    <a:lstStyle/>
                    <a:p>
                      <a:r>
                        <a:rPr lang="ru-RU" sz="1050" b="1" dirty="0" smtClean="0"/>
                        <a:t>69</a:t>
                      </a:r>
                      <a:endParaRPr lang="ru-RU" sz="1050" b="1" dirty="0"/>
                    </a:p>
                  </a:txBody>
                  <a:tcPr>
                    <a:solidFill>
                      <a:srgbClr val="FFFFCC"/>
                    </a:solidFill>
                  </a:tcPr>
                </a:tc>
              </a:tr>
              <a:tr h="152717">
                <a:tc>
                  <a:txBody>
                    <a:bodyPr/>
                    <a:lstStyle/>
                    <a:p>
                      <a:r>
                        <a:rPr lang="ru-RU" sz="1050" b="1" dirty="0" smtClean="0"/>
                        <a:t>12</a:t>
                      </a:r>
                      <a:endParaRPr lang="ru-RU" sz="1050" b="1" dirty="0"/>
                    </a:p>
                  </a:txBody>
                  <a:tcPr>
                    <a:solidFill>
                      <a:srgbClr val="FFFFCC"/>
                    </a:solidFill>
                  </a:tcPr>
                </a:tc>
                <a:tc>
                  <a:txBody>
                    <a:bodyPr/>
                    <a:lstStyle/>
                    <a:p>
                      <a:r>
                        <a:rPr lang="ru-RU" sz="1050" b="1" dirty="0" smtClean="0"/>
                        <a:t>Ижевск</a:t>
                      </a:r>
                      <a:endParaRPr lang="ru-RU" sz="1050" b="1" dirty="0"/>
                    </a:p>
                  </a:txBody>
                  <a:tcPr>
                    <a:solidFill>
                      <a:srgbClr val="FFFFCC"/>
                    </a:solidFill>
                  </a:tcPr>
                </a:tc>
                <a:tc>
                  <a:txBody>
                    <a:bodyPr/>
                    <a:lstStyle/>
                    <a:p>
                      <a:r>
                        <a:rPr lang="ru-RU" sz="1050" b="1" dirty="0" smtClean="0"/>
                        <a:t>11-12</a:t>
                      </a:r>
                      <a:endParaRPr lang="ru-RU" sz="1050" b="1" dirty="0"/>
                    </a:p>
                  </a:txBody>
                  <a:tcPr>
                    <a:solidFill>
                      <a:srgbClr val="FFFFCC"/>
                    </a:solidFill>
                  </a:tcPr>
                </a:tc>
                <a:tc>
                  <a:txBody>
                    <a:bodyPr/>
                    <a:lstStyle/>
                    <a:p>
                      <a:r>
                        <a:rPr lang="ru-RU" sz="1050" b="1" dirty="0" smtClean="0"/>
                        <a:t>69</a:t>
                      </a:r>
                      <a:endParaRPr lang="ru-RU" sz="1050" b="1" dirty="0"/>
                    </a:p>
                  </a:txBody>
                  <a:tcPr>
                    <a:solidFill>
                      <a:srgbClr val="FFFFCC"/>
                    </a:solidFill>
                  </a:tcPr>
                </a:tc>
              </a:tr>
              <a:tr h="189289">
                <a:tc>
                  <a:txBody>
                    <a:bodyPr/>
                    <a:lstStyle/>
                    <a:p>
                      <a:r>
                        <a:rPr lang="ru-RU" sz="1050" b="1" dirty="0" smtClean="0"/>
                        <a:t>13.</a:t>
                      </a:r>
                      <a:endParaRPr lang="ru-RU" sz="1050" b="1" dirty="0"/>
                    </a:p>
                  </a:txBody>
                  <a:tcPr>
                    <a:solidFill>
                      <a:srgbClr val="FFFFCC"/>
                    </a:solidFill>
                  </a:tcPr>
                </a:tc>
                <a:tc>
                  <a:txBody>
                    <a:bodyPr/>
                    <a:lstStyle/>
                    <a:p>
                      <a:r>
                        <a:rPr lang="ru-RU" sz="1050" b="1" dirty="0" err="1" smtClean="0"/>
                        <a:t>Сюмсинский</a:t>
                      </a:r>
                      <a:endParaRPr lang="ru-RU" sz="1050" b="1" dirty="0"/>
                    </a:p>
                  </a:txBody>
                  <a:tcPr>
                    <a:solidFill>
                      <a:srgbClr val="FFFFCC"/>
                    </a:solidFill>
                  </a:tcPr>
                </a:tc>
                <a:tc>
                  <a:txBody>
                    <a:bodyPr/>
                    <a:lstStyle/>
                    <a:p>
                      <a:r>
                        <a:rPr lang="ru-RU" sz="1050" b="1" dirty="0" smtClean="0"/>
                        <a:t>13</a:t>
                      </a:r>
                      <a:endParaRPr lang="ru-RU" sz="1050" b="1" dirty="0"/>
                    </a:p>
                  </a:txBody>
                  <a:tcPr>
                    <a:solidFill>
                      <a:srgbClr val="FFFFCC"/>
                    </a:solidFill>
                  </a:tcPr>
                </a:tc>
                <a:tc>
                  <a:txBody>
                    <a:bodyPr/>
                    <a:lstStyle/>
                    <a:p>
                      <a:r>
                        <a:rPr lang="ru-RU" sz="1050" b="1" dirty="0" smtClean="0"/>
                        <a:t>68</a:t>
                      </a:r>
                      <a:endParaRPr lang="ru-RU" sz="1050" b="1" dirty="0"/>
                    </a:p>
                  </a:txBody>
                  <a:tcPr>
                    <a:solidFill>
                      <a:srgbClr val="FFFFCC"/>
                    </a:solidFill>
                  </a:tcPr>
                </a:tc>
              </a:tr>
              <a:tr h="225861">
                <a:tc>
                  <a:txBody>
                    <a:bodyPr/>
                    <a:lstStyle/>
                    <a:p>
                      <a:r>
                        <a:rPr lang="ru-RU" sz="1050" b="1" dirty="0" smtClean="0"/>
                        <a:t>14.</a:t>
                      </a:r>
                      <a:endParaRPr lang="ru-RU" sz="1050" b="1" dirty="0"/>
                    </a:p>
                  </a:txBody>
                  <a:tcPr>
                    <a:solidFill>
                      <a:srgbClr val="FFFFCC"/>
                    </a:solidFill>
                  </a:tcPr>
                </a:tc>
                <a:tc>
                  <a:txBody>
                    <a:bodyPr/>
                    <a:lstStyle/>
                    <a:p>
                      <a:r>
                        <a:rPr lang="ru-RU" sz="1050" b="1" dirty="0" err="1" smtClean="0"/>
                        <a:t>Алнашский</a:t>
                      </a:r>
                      <a:endParaRPr lang="ru-RU" sz="1050" b="1" dirty="0"/>
                    </a:p>
                  </a:txBody>
                  <a:tcPr>
                    <a:solidFill>
                      <a:srgbClr val="FFFFCC"/>
                    </a:solidFill>
                  </a:tcPr>
                </a:tc>
                <a:tc>
                  <a:txBody>
                    <a:bodyPr/>
                    <a:lstStyle/>
                    <a:p>
                      <a:r>
                        <a:rPr lang="ru-RU" sz="1050" b="1" dirty="0" smtClean="0"/>
                        <a:t>14-15</a:t>
                      </a:r>
                      <a:endParaRPr lang="ru-RU" sz="1050" b="1" dirty="0"/>
                    </a:p>
                  </a:txBody>
                  <a:tcPr>
                    <a:solidFill>
                      <a:srgbClr val="FFFFCC"/>
                    </a:solidFill>
                  </a:tcPr>
                </a:tc>
                <a:tc>
                  <a:txBody>
                    <a:bodyPr/>
                    <a:lstStyle/>
                    <a:p>
                      <a:r>
                        <a:rPr lang="ru-RU" sz="1050" b="1" dirty="0" smtClean="0"/>
                        <a:t>66</a:t>
                      </a:r>
                      <a:endParaRPr lang="ru-RU" sz="1050" b="1" dirty="0"/>
                    </a:p>
                  </a:txBody>
                  <a:tcPr>
                    <a:solidFill>
                      <a:srgbClr val="FFFFCC"/>
                    </a:solidFill>
                  </a:tcPr>
                </a:tc>
              </a:tr>
              <a:tr h="190425">
                <a:tc>
                  <a:txBody>
                    <a:bodyPr/>
                    <a:lstStyle/>
                    <a:p>
                      <a:r>
                        <a:rPr lang="ru-RU" sz="1050" b="1" dirty="0" smtClean="0"/>
                        <a:t>15.</a:t>
                      </a:r>
                      <a:endParaRPr lang="ru-RU" sz="1050" b="1" dirty="0"/>
                    </a:p>
                  </a:txBody>
                  <a:tcPr>
                    <a:solidFill>
                      <a:srgbClr val="FFFFCC"/>
                    </a:solidFill>
                  </a:tcPr>
                </a:tc>
                <a:tc>
                  <a:txBody>
                    <a:bodyPr/>
                    <a:lstStyle/>
                    <a:p>
                      <a:r>
                        <a:rPr lang="ru-RU" sz="1050" b="1" dirty="0" smtClean="0"/>
                        <a:t>Воткинск</a:t>
                      </a:r>
                      <a:endParaRPr lang="ru-RU" sz="1050" b="1" dirty="0"/>
                    </a:p>
                  </a:txBody>
                  <a:tcPr>
                    <a:solidFill>
                      <a:srgbClr val="FFFFCC"/>
                    </a:solidFill>
                  </a:tcPr>
                </a:tc>
                <a:tc>
                  <a:txBody>
                    <a:bodyPr/>
                    <a:lstStyle/>
                    <a:p>
                      <a:r>
                        <a:rPr lang="ru-RU" sz="1050" b="1" dirty="0" smtClean="0"/>
                        <a:t>14-15</a:t>
                      </a:r>
                      <a:endParaRPr lang="ru-RU" sz="1050" b="1" dirty="0"/>
                    </a:p>
                  </a:txBody>
                  <a:tcPr>
                    <a:solidFill>
                      <a:srgbClr val="FFFFCC"/>
                    </a:solidFill>
                  </a:tcPr>
                </a:tc>
                <a:tc>
                  <a:txBody>
                    <a:bodyPr/>
                    <a:lstStyle/>
                    <a:p>
                      <a:r>
                        <a:rPr lang="ru-RU" sz="1050" b="1" dirty="0" smtClean="0"/>
                        <a:t>66</a:t>
                      </a:r>
                      <a:endParaRPr lang="ru-RU" sz="1050" b="1" dirty="0"/>
                    </a:p>
                  </a:txBody>
                  <a:tcPr>
                    <a:solidFill>
                      <a:srgbClr val="FFFFCC"/>
                    </a:solidFill>
                  </a:tcPr>
                </a:tc>
              </a:tr>
              <a:tr h="154989">
                <a:tc>
                  <a:txBody>
                    <a:bodyPr/>
                    <a:lstStyle/>
                    <a:p>
                      <a:r>
                        <a:rPr lang="ru-RU" sz="1050" b="1" dirty="0" smtClean="0"/>
                        <a:t>16.</a:t>
                      </a:r>
                      <a:endParaRPr lang="ru-RU" sz="1050" b="1" dirty="0"/>
                    </a:p>
                  </a:txBody>
                  <a:tcPr>
                    <a:solidFill>
                      <a:srgbClr val="FFFFCC"/>
                    </a:solidFill>
                  </a:tcPr>
                </a:tc>
                <a:tc>
                  <a:txBody>
                    <a:bodyPr/>
                    <a:lstStyle/>
                    <a:p>
                      <a:r>
                        <a:rPr lang="ru-RU" sz="1050" b="1" dirty="0" err="1" smtClean="0"/>
                        <a:t>Кизнерский</a:t>
                      </a:r>
                      <a:endParaRPr lang="ru-RU" sz="1050" b="1" dirty="0"/>
                    </a:p>
                  </a:txBody>
                  <a:tcPr>
                    <a:solidFill>
                      <a:srgbClr val="FFFFCC"/>
                    </a:solidFill>
                  </a:tcPr>
                </a:tc>
                <a:tc>
                  <a:txBody>
                    <a:bodyPr/>
                    <a:lstStyle/>
                    <a:p>
                      <a:r>
                        <a:rPr lang="ru-RU" sz="1050" b="1" dirty="0" smtClean="0"/>
                        <a:t>16-17</a:t>
                      </a:r>
                      <a:endParaRPr lang="ru-RU" sz="1050" b="1" dirty="0"/>
                    </a:p>
                  </a:txBody>
                  <a:tcPr>
                    <a:solidFill>
                      <a:srgbClr val="FFFFCC"/>
                    </a:solidFill>
                  </a:tcPr>
                </a:tc>
                <a:tc>
                  <a:txBody>
                    <a:bodyPr/>
                    <a:lstStyle/>
                    <a:p>
                      <a:r>
                        <a:rPr lang="ru-RU" sz="1050" b="1" dirty="0" smtClean="0"/>
                        <a:t>65</a:t>
                      </a:r>
                      <a:endParaRPr lang="ru-RU" sz="1050" b="1" dirty="0"/>
                    </a:p>
                  </a:txBody>
                  <a:tcPr>
                    <a:solidFill>
                      <a:srgbClr val="FFFFCC"/>
                    </a:solidFill>
                  </a:tcPr>
                </a:tc>
              </a:tr>
              <a:tr h="191561">
                <a:tc>
                  <a:txBody>
                    <a:bodyPr/>
                    <a:lstStyle/>
                    <a:p>
                      <a:r>
                        <a:rPr lang="ru-RU" sz="1050" b="1" dirty="0" smtClean="0"/>
                        <a:t>17.</a:t>
                      </a:r>
                      <a:endParaRPr lang="ru-RU" sz="1050" b="1" dirty="0"/>
                    </a:p>
                  </a:txBody>
                  <a:tcPr>
                    <a:solidFill>
                      <a:srgbClr val="FFFFCC"/>
                    </a:solidFill>
                  </a:tcPr>
                </a:tc>
                <a:tc>
                  <a:txBody>
                    <a:bodyPr/>
                    <a:lstStyle/>
                    <a:p>
                      <a:r>
                        <a:rPr lang="ru-RU" sz="1050" b="1" dirty="0" err="1" smtClean="0"/>
                        <a:t>Киясовский</a:t>
                      </a:r>
                      <a:endParaRPr lang="ru-RU" sz="1050" b="1" dirty="0"/>
                    </a:p>
                  </a:txBody>
                  <a:tcPr>
                    <a:solidFill>
                      <a:srgbClr val="FFFFCC"/>
                    </a:solidFill>
                  </a:tcPr>
                </a:tc>
                <a:tc>
                  <a:txBody>
                    <a:bodyPr/>
                    <a:lstStyle/>
                    <a:p>
                      <a:r>
                        <a:rPr lang="ru-RU" sz="1050" b="1" dirty="0" smtClean="0"/>
                        <a:t>16-17</a:t>
                      </a:r>
                      <a:endParaRPr lang="ru-RU" sz="1050" b="1" dirty="0"/>
                    </a:p>
                  </a:txBody>
                  <a:tcPr>
                    <a:solidFill>
                      <a:srgbClr val="FFFFCC"/>
                    </a:solidFill>
                  </a:tcPr>
                </a:tc>
                <a:tc>
                  <a:txBody>
                    <a:bodyPr/>
                    <a:lstStyle/>
                    <a:p>
                      <a:r>
                        <a:rPr lang="ru-RU" sz="1050" b="1" dirty="0" smtClean="0"/>
                        <a:t>65</a:t>
                      </a:r>
                      <a:endParaRPr lang="ru-RU" sz="1050" b="1" dirty="0"/>
                    </a:p>
                  </a:txBody>
                  <a:tcPr>
                    <a:solidFill>
                      <a:srgbClr val="FFFFCC"/>
                    </a:solidFill>
                  </a:tcPr>
                </a:tc>
              </a:tr>
              <a:tr h="156125">
                <a:tc>
                  <a:txBody>
                    <a:bodyPr/>
                    <a:lstStyle/>
                    <a:p>
                      <a:r>
                        <a:rPr lang="ru-RU" sz="1050" b="1" dirty="0" smtClean="0"/>
                        <a:t>18.</a:t>
                      </a:r>
                      <a:endParaRPr lang="ru-RU" sz="1050" b="1" dirty="0"/>
                    </a:p>
                  </a:txBody>
                  <a:tcPr>
                    <a:solidFill>
                      <a:srgbClr val="FFFFCC"/>
                    </a:solidFill>
                  </a:tcPr>
                </a:tc>
                <a:tc>
                  <a:txBody>
                    <a:bodyPr/>
                    <a:lstStyle/>
                    <a:p>
                      <a:r>
                        <a:rPr lang="ru-RU" sz="1050" b="1" dirty="0" err="1" smtClean="0"/>
                        <a:t>Кезский</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92697">
                <a:tc>
                  <a:txBody>
                    <a:bodyPr/>
                    <a:lstStyle/>
                    <a:p>
                      <a:r>
                        <a:rPr lang="ru-RU" sz="1050" b="1" dirty="0" smtClean="0"/>
                        <a:t>19.</a:t>
                      </a:r>
                      <a:endParaRPr lang="ru-RU" sz="1050" b="1" dirty="0"/>
                    </a:p>
                  </a:txBody>
                  <a:tcPr>
                    <a:solidFill>
                      <a:srgbClr val="FFFFCC"/>
                    </a:solidFill>
                  </a:tcPr>
                </a:tc>
                <a:tc>
                  <a:txBody>
                    <a:bodyPr/>
                    <a:lstStyle/>
                    <a:p>
                      <a:r>
                        <a:rPr lang="ru-RU" sz="1050" b="1" dirty="0" err="1" smtClean="0"/>
                        <a:t>Юкаменский</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57261">
                <a:tc>
                  <a:txBody>
                    <a:bodyPr/>
                    <a:lstStyle/>
                    <a:p>
                      <a:r>
                        <a:rPr lang="ru-RU" sz="1050" b="1" dirty="0" smtClean="0"/>
                        <a:t>20.</a:t>
                      </a:r>
                      <a:endParaRPr lang="ru-RU" sz="1050" b="1" dirty="0"/>
                    </a:p>
                  </a:txBody>
                  <a:tcPr>
                    <a:solidFill>
                      <a:srgbClr val="FFFFCC"/>
                    </a:solidFill>
                  </a:tcPr>
                </a:tc>
                <a:tc>
                  <a:txBody>
                    <a:bodyPr/>
                    <a:lstStyle/>
                    <a:p>
                      <a:r>
                        <a:rPr lang="ru-RU" sz="1050" b="1" dirty="0" smtClean="0"/>
                        <a:t>Можга</a:t>
                      </a:r>
                      <a:endParaRPr lang="ru-RU" sz="1050" b="1" dirty="0"/>
                    </a:p>
                  </a:txBody>
                  <a:tcPr>
                    <a:solidFill>
                      <a:srgbClr val="FFFFCC"/>
                    </a:solidFill>
                  </a:tcPr>
                </a:tc>
                <a:tc>
                  <a:txBody>
                    <a:bodyPr/>
                    <a:lstStyle/>
                    <a:p>
                      <a:r>
                        <a:rPr lang="ru-RU" sz="1050" b="1" dirty="0" smtClean="0"/>
                        <a:t>18-20</a:t>
                      </a:r>
                      <a:endParaRPr lang="ru-RU" sz="1050" b="1" dirty="0"/>
                    </a:p>
                  </a:txBody>
                  <a:tcPr>
                    <a:solidFill>
                      <a:srgbClr val="FFFFCC"/>
                    </a:solidFill>
                  </a:tcPr>
                </a:tc>
                <a:tc>
                  <a:txBody>
                    <a:bodyPr/>
                    <a:lstStyle/>
                    <a:p>
                      <a:r>
                        <a:rPr lang="ru-RU" sz="1050" b="1" dirty="0" smtClean="0"/>
                        <a:t>64</a:t>
                      </a:r>
                      <a:endParaRPr lang="ru-RU" sz="1050" b="1" dirty="0"/>
                    </a:p>
                  </a:txBody>
                  <a:tcPr>
                    <a:solidFill>
                      <a:srgbClr val="FFFFCC"/>
                    </a:solidFill>
                  </a:tcPr>
                </a:tc>
              </a:tr>
              <a:tr h="193833">
                <a:tc>
                  <a:txBody>
                    <a:bodyPr/>
                    <a:lstStyle/>
                    <a:p>
                      <a:r>
                        <a:rPr lang="ru-RU" sz="1050" b="1" dirty="0" smtClean="0"/>
                        <a:t>21.</a:t>
                      </a:r>
                      <a:endParaRPr lang="ru-RU" sz="1050" b="1" dirty="0"/>
                    </a:p>
                  </a:txBody>
                  <a:tcPr>
                    <a:solidFill>
                      <a:srgbClr val="FFFFCC"/>
                    </a:solidFill>
                  </a:tcPr>
                </a:tc>
                <a:tc>
                  <a:txBody>
                    <a:bodyPr/>
                    <a:lstStyle/>
                    <a:p>
                      <a:r>
                        <a:rPr lang="ru-RU" sz="1050" b="1" dirty="0" err="1" smtClean="0"/>
                        <a:t>Воткинский</a:t>
                      </a:r>
                      <a:endParaRPr lang="ru-RU" sz="1050" b="1" dirty="0"/>
                    </a:p>
                  </a:txBody>
                  <a:tcPr>
                    <a:solidFill>
                      <a:srgbClr val="FFFFCC"/>
                    </a:solidFill>
                  </a:tcPr>
                </a:tc>
                <a:tc>
                  <a:txBody>
                    <a:bodyPr/>
                    <a:lstStyle/>
                    <a:p>
                      <a:r>
                        <a:rPr lang="ru-RU" sz="1050" b="1" dirty="0" smtClean="0"/>
                        <a:t>21-22</a:t>
                      </a:r>
                      <a:endParaRPr lang="ru-RU" sz="1050" b="1" dirty="0"/>
                    </a:p>
                  </a:txBody>
                  <a:tcPr>
                    <a:solidFill>
                      <a:srgbClr val="FFFFCC"/>
                    </a:solidFill>
                  </a:tcPr>
                </a:tc>
                <a:tc>
                  <a:txBody>
                    <a:bodyPr/>
                    <a:lstStyle/>
                    <a:p>
                      <a:r>
                        <a:rPr lang="ru-RU" sz="1050" b="1" dirty="0" smtClean="0"/>
                        <a:t>62</a:t>
                      </a:r>
                      <a:endParaRPr lang="ru-RU" sz="1050" b="1" dirty="0"/>
                    </a:p>
                  </a:txBody>
                  <a:tcPr>
                    <a:solidFill>
                      <a:srgbClr val="FFFFCC"/>
                    </a:solidFill>
                  </a:tcPr>
                </a:tc>
              </a:tr>
              <a:tr h="158397">
                <a:tc>
                  <a:txBody>
                    <a:bodyPr/>
                    <a:lstStyle/>
                    <a:p>
                      <a:r>
                        <a:rPr lang="ru-RU" sz="1050" b="1" dirty="0" smtClean="0"/>
                        <a:t>22. </a:t>
                      </a:r>
                      <a:endParaRPr lang="ru-RU" sz="1050" b="1" dirty="0"/>
                    </a:p>
                  </a:txBody>
                  <a:tcPr>
                    <a:solidFill>
                      <a:srgbClr val="FFFFCC"/>
                    </a:solidFill>
                  </a:tcPr>
                </a:tc>
                <a:tc>
                  <a:txBody>
                    <a:bodyPr/>
                    <a:lstStyle/>
                    <a:p>
                      <a:r>
                        <a:rPr lang="ru-RU" sz="1050" b="1" dirty="0" err="1" smtClean="0"/>
                        <a:t>Шарканский</a:t>
                      </a:r>
                      <a:endParaRPr lang="ru-RU" sz="1050" b="1" dirty="0"/>
                    </a:p>
                  </a:txBody>
                  <a:tcPr>
                    <a:solidFill>
                      <a:srgbClr val="FFFFCC"/>
                    </a:solidFill>
                  </a:tcPr>
                </a:tc>
                <a:tc>
                  <a:txBody>
                    <a:bodyPr/>
                    <a:lstStyle/>
                    <a:p>
                      <a:r>
                        <a:rPr lang="ru-RU" sz="1050" b="1" dirty="0" smtClean="0"/>
                        <a:t>21-22</a:t>
                      </a:r>
                      <a:endParaRPr lang="ru-RU" sz="1050" b="1" dirty="0"/>
                    </a:p>
                  </a:txBody>
                  <a:tcPr>
                    <a:solidFill>
                      <a:srgbClr val="FFFFCC"/>
                    </a:solidFill>
                  </a:tcPr>
                </a:tc>
                <a:tc>
                  <a:txBody>
                    <a:bodyPr/>
                    <a:lstStyle/>
                    <a:p>
                      <a:r>
                        <a:rPr lang="ru-RU" sz="1050" b="1" dirty="0" smtClean="0"/>
                        <a:t>62</a:t>
                      </a:r>
                      <a:endParaRPr lang="ru-RU" sz="1050" b="1" dirty="0"/>
                    </a:p>
                  </a:txBody>
                  <a:tcPr>
                    <a:solidFill>
                      <a:srgbClr val="FFFFCC"/>
                    </a:solidFill>
                  </a:tcPr>
                </a:tc>
              </a:tr>
              <a:tr h="194969">
                <a:tc>
                  <a:txBody>
                    <a:bodyPr/>
                    <a:lstStyle/>
                    <a:p>
                      <a:r>
                        <a:rPr lang="ru-RU" sz="1050" b="1" dirty="0" smtClean="0"/>
                        <a:t>23.</a:t>
                      </a:r>
                      <a:endParaRPr lang="ru-RU" sz="1050" b="1" dirty="0"/>
                    </a:p>
                  </a:txBody>
                  <a:tcPr>
                    <a:solidFill>
                      <a:srgbClr val="FFFFCC"/>
                    </a:solidFill>
                  </a:tcPr>
                </a:tc>
                <a:tc>
                  <a:txBody>
                    <a:bodyPr/>
                    <a:lstStyle/>
                    <a:p>
                      <a:r>
                        <a:rPr lang="ru-RU" sz="1050" b="1" dirty="0" err="1" smtClean="0"/>
                        <a:t>Игринский</a:t>
                      </a:r>
                      <a:endParaRPr lang="ru-RU" sz="1050" b="1" dirty="0"/>
                    </a:p>
                  </a:txBody>
                  <a:tcPr>
                    <a:solidFill>
                      <a:srgbClr val="FFFFCC"/>
                    </a:solidFill>
                  </a:tcPr>
                </a:tc>
                <a:tc>
                  <a:txBody>
                    <a:bodyPr/>
                    <a:lstStyle/>
                    <a:p>
                      <a:r>
                        <a:rPr lang="ru-RU" sz="1050" b="1" dirty="0" smtClean="0"/>
                        <a:t>23-24</a:t>
                      </a:r>
                      <a:endParaRPr lang="ru-RU" sz="1050" b="1" dirty="0"/>
                    </a:p>
                  </a:txBody>
                  <a:tcPr>
                    <a:solidFill>
                      <a:srgbClr val="FFFFCC"/>
                    </a:solidFill>
                  </a:tcPr>
                </a:tc>
                <a:tc>
                  <a:txBody>
                    <a:bodyPr/>
                    <a:lstStyle/>
                    <a:p>
                      <a:r>
                        <a:rPr lang="ru-RU" sz="1050" b="1" dirty="0" smtClean="0"/>
                        <a:t>58</a:t>
                      </a:r>
                      <a:endParaRPr lang="ru-RU" sz="1050" b="1" dirty="0"/>
                    </a:p>
                  </a:txBody>
                  <a:tcPr>
                    <a:solidFill>
                      <a:srgbClr val="FFFFCC"/>
                    </a:solidFill>
                  </a:tcPr>
                </a:tc>
              </a:tr>
              <a:tr h="231541">
                <a:tc>
                  <a:txBody>
                    <a:bodyPr/>
                    <a:lstStyle/>
                    <a:p>
                      <a:r>
                        <a:rPr lang="ru-RU" sz="1050" b="1" dirty="0" smtClean="0"/>
                        <a:t>24.</a:t>
                      </a:r>
                      <a:endParaRPr lang="ru-RU" sz="1050" b="1" dirty="0"/>
                    </a:p>
                  </a:txBody>
                  <a:tcPr>
                    <a:solidFill>
                      <a:srgbClr val="FFFFCC"/>
                    </a:solidFill>
                  </a:tcPr>
                </a:tc>
                <a:tc>
                  <a:txBody>
                    <a:bodyPr/>
                    <a:lstStyle/>
                    <a:p>
                      <a:r>
                        <a:rPr lang="ru-RU" sz="1050" b="1" dirty="0" err="1" smtClean="0"/>
                        <a:t>Сарапульский</a:t>
                      </a:r>
                      <a:endParaRPr lang="ru-RU" sz="1050" b="1" dirty="0"/>
                    </a:p>
                  </a:txBody>
                  <a:tcPr>
                    <a:solidFill>
                      <a:srgbClr val="FFFFCC"/>
                    </a:solidFill>
                  </a:tcPr>
                </a:tc>
                <a:tc>
                  <a:txBody>
                    <a:bodyPr/>
                    <a:lstStyle/>
                    <a:p>
                      <a:r>
                        <a:rPr lang="ru-RU" sz="1050" b="1" dirty="0" smtClean="0"/>
                        <a:t>23-24</a:t>
                      </a:r>
                      <a:endParaRPr lang="ru-RU" sz="1050" b="1" dirty="0"/>
                    </a:p>
                  </a:txBody>
                  <a:tcPr>
                    <a:solidFill>
                      <a:srgbClr val="FFFFCC"/>
                    </a:solidFill>
                  </a:tcPr>
                </a:tc>
                <a:tc>
                  <a:txBody>
                    <a:bodyPr/>
                    <a:lstStyle/>
                    <a:p>
                      <a:r>
                        <a:rPr lang="ru-RU" sz="1050" b="1" dirty="0" smtClean="0"/>
                        <a:t>58</a:t>
                      </a:r>
                      <a:endParaRPr lang="ru-RU" sz="1050" b="1" dirty="0"/>
                    </a:p>
                  </a:txBody>
                  <a:tcPr>
                    <a:solidFill>
                      <a:srgbClr val="FFFFCC"/>
                    </a:solidFill>
                  </a:tcPr>
                </a:tc>
              </a:tr>
              <a:tr h="196105">
                <a:tc>
                  <a:txBody>
                    <a:bodyPr/>
                    <a:lstStyle/>
                    <a:p>
                      <a:r>
                        <a:rPr lang="ru-RU" sz="1050" b="1" dirty="0" smtClean="0"/>
                        <a:t>25.</a:t>
                      </a:r>
                      <a:endParaRPr lang="ru-RU" sz="1050" b="1" dirty="0"/>
                    </a:p>
                  </a:txBody>
                  <a:tcPr>
                    <a:solidFill>
                      <a:srgbClr val="FFFFCC"/>
                    </a:solidFill>
                  </a:tcPr>
                </a:tc>
                <a:tc>
                  <a:txBody>
                    <a:bodyPr/>
                    <a:lstStyle/>
                    <a:p>
                      <a:r>
                        <a:rPr lang="ru-RU" sz="1050" b="1" dirty="0" smtClean="0"/>
                        <a:t>Красногорский </a:t>
                      </a:r>
                      <a:endParaRPr lang="ru-RU" sz="1050" b="1" dirty="0"/>
                    </a:p>
                  </a:txBody>
                  <a:tcPr>
                    <a:solidFill>
                      <a:srgbClr val="FFFFCC"/>
                    </a:solidFill>
                  </a:tcPr>
                </a:tc>
                <a:tc>
                  <a:txBody>
                    <a:bodyPr/>
                    <a:lstStyle/>
                    <a:p>
                      <a:r>
                        <a:rPr lang="ru-RU" sz="1050" b="1" dirty="0" smtClean="0"/>
                        <a:t>25</a:t>
                      </a:r>
                      <a:endParaRPr lang="ru-RU" sz="1050" b="1" dirty="0"/>
                    </a:p>
                  </a:txBody>
                  <a:tcPr>
                    <a:solidFill>
                      <a:srgbClr val="FFFFCC"/>
                    </a:solidFill>
                  </a:tcPr>
                </a:tc>
                <a:tc>
                  <a:txBody>
                    <a:bodyPr/>
                    <a:lstStyle/>
                    <a:p>
                      <a:r>
                        <a:rPr lang="ru-RU" sz="1050" b="1" dirty="0" smtClean="0"/>
                        <a:t>51</a:t>
                      </a:r>
                      <a:endParaRPr lang="ru-RU" sz="1050" b="1" dirty="0"/>
                    </a:p>
                  </a:txBody>
                  <a:tcPr>
                    <a:solidFill>
                      <a:srgbClr val="FFFFCC"/>
                    </a:solidFill>
                  </a:tcPr>
                </a:tc>
              </a:tr>
              <a:tr h="232677">
                <a:tc>
                  <a:txBody>
                    <a:bodyPr/>
                    <a:lstStyle/>
                    <a:p>
                      <a:r>
                        <a:rPr lang="ru-RU" sz="1100" b="1" dirty="0" smtClean="0"/>
                        <a:t>26.</a:t>
                      </a:r>
                      <a:endParaRPr lang="ru-RU" sz="1100" b="1" dirty="0"/>
                    </a:p>
                  </a:txBody>
                  <a:tcPr>
                    <a:solidFill>
                      <a:srgbClr val="FFFFCC"/>
                    </a:solidFill>
                  </a:tcPr>
                </a:tc>
                <a:tc>
                  <a:txBody>
                    <a:bodyPr/>
                    <a:lstStyle/>
                    <a:p>
                      <a:r>
                        <a:rPr lang="ru-RU" sz="1100" b="1" dirty="0" err="1" smtClean="0"/>
                        <a:t>Як-Бодьинский</a:t>
                      </a:r>
                      <a:endParaRPr lang="ru-RU" sz="1100" b="1" dirty="0"/>
                    </a:p>
                  </a:txBody>
                  <a:tcPr>
                    <a:solidFill>
                      <a:srgbClr val="FFFFCC"/>
                    </a:solidFill>
                  </a:tcPr>
                </a:tc>
                <a:tc>
                  <a:txBody>
                    <a:bodyPr/>
                    <a:lstStyle/>
                    <a:p>
                      <a:r>
                        <a:rPr lang="ru-RU" sz="1100" b="1" dirty="0" smtClean="0"/>
                        <a:t>26</a:t>
                      </a:r>
                      <a:endParaRPr lang="ru-RU" sz="1100" b="1" dirty="0"/>
                    </a:p>
                  </a:txBody>
                  <a:tcPr>
                    <a:solidFill>
                      <a:srgbClr val="FFFFCC"/>
                    </a:solidFill>
                  </a:tcPr>
                </a:tc>
                <a:tc>
                  <a:txBody>
                    <a:bodyPr/>
                    <a:lstStyle/>
                    <a:p>
                      <a:r>
                        <a:rPr lang="ru-RU" sz="1100" b="1" dirty="0" smtClean="0"/>
                        <a:t>46</a:t>
                      </a:r>
                      <a:endParaRPr lang="ru-RU" sz="1100" b="1" dirty="0"/>
                    </a:p>
                  </a:txBody>
                  <a:tcPr>
                    <a:solidFill>
                      <a:srgbClr val="FFFFCC"/>
                    </a:solidFill>
                  </a:tcPr>
                </a:tc>
              </a:tr>
              <a:tr h="189621">
                <a:tc>
                  <a:txBody>
                    <a:bodyPr/>
                    <a:lstStyle/>
                    <a:p>
                      <a:r>
                        <a:rPr lang="ru-RU" sz="1100" b="1" dirty="0" smtClean="0"/>
                        <a:t>27.</a:t>
                      </a:r>
                      <a:endParaRPr lang="ru-RU" sz="1100" b="1" dirty="0"/>
                    </a:p>
                  </a:txBody>
                  <a:tcPr>
                    <a:solidFill>
                      <a:srgbClr val="FFFFCC"/>
                    </a:solidFill>
                  </a:tcPr>
                </a:tc>
                <a:tc>
                  <a:txBody>
                    <a:bodyPr/>
                    <a:lstStyle/>
                    <a:p>
                      <a:r>
                        <a:rPr lang="ru-RU" sz="1100" b="1" dirty="0" err="1" smtClean="0"/>
                        <a:t>Граховский</a:t>
                      </a:r>
                      <a:endParaRPr lang="ru-RU" sz="1100" b="1" dirty="0"/>
                    </a:p>
                  </a:txBody>
                  <a:tcPr>
                    <a:solidFill>
                      <a:srgbClr val="FFFFCC"/>
                    </a:solidFill>
                  </a:tcPr>
                </a:tc>
                <a:tc>
                  <a:txBody>
                    <a:bodyPr/>
                    <a:lstStyle/>
                    <a:p>
                      <a:r>
                        <a:rPr lang="ru-RU" sz="1100" b="1" dirty="0" smtClean="0"/>
                        <a:t>27</a:t>
                      </a:r>
                      <a:endParaRPr lang="ru-RU" sz="1100" b="1" dirty="0"/>
                    </a:p>
                  </a:txBody>
                  <a:tcPr>
                    <a:solidFill>
                      <a:srgbClr val="FFFFCC"/>
                    </a:solidFill>
                  </a:tcPr>
                </a:tc>
                <a:tc>
                  <a:txBody>
                    <a:bodyPr/>
                    <a:lstStyle/>
                    <a:p>
                      <a:r>
                        <a:rPr lang="ru-RU" sz="1100" b="1" dirty="0" smtClean="0"/>
                        <a:t>44</a:t>
                      </a:r>
                      <a:endParaRPr lang="ru-RU" sz="1100" b="1" dirty="0"/>
                    </a:p>
                  </a:txBody>
                  <a:tcPr>
                    <a:solidFill>
                      <a:srgbClr val="FFFFCC"/>
                    </a:solidFill>
                  </a:tcPr>
                </a:tc>
              </a:tr>
              <a:tr h="218573">
                <a:tc>
                  <a:txBody>
                    <a:bodyPr/>
                    <a:lstStyle/>
                    <a:p>
                      <a:r>
                        <a:rPr lang="ru-RU" sz="1100" b="1" dirty="0" smtClean="0"/>
                        <a:t>28.</a:t>
                      </a:r>
                      <a:endParaRPr lang="ru-RU" sz="1100" b="1" dirty="0"/>
                    </a:p>
                  </a:txBody>
                  <a:tcPr>
                    <a:solidFill>
                      <a:srgbClr val="FFFFCC"/>
                    </a:solidFill>
                  </a:tcPr>
                </a:tc>
                <a:tc>
                  <a:txBody>
                    <a:bodyPr/>
                    <a:lstStyle/>
                    <a:p>
                      <a:r>
                        <a:rPr lang="ru-RU" sz="1100" b="1" dirty="0" err="1" smtClean="0"/>
                        <a:t>Каракулинский</a:t>
                      </a:r>
                      <a:endParaRPr lang="ru-RU" sz="1100" b="1" dirty="0"/>
                    </a:p>
                  </a:txBody>
                  <a:tcPr>
                    <a:solidFill>
                      <a:srgbClr val="FFFFCC"/>
                    </a:solidFill>
                  </a:tcPr>
                </a:tc>
                <a:tc>
                  <a:txBody>
                    <a:bodyPr/>
                    <a:lstStyle/>
                    <a:p>
                      <a:r>
                        <a:rPr lang="ru-RU" sz="1100" b="1" dirty="0" smtClean="0"/>
                        <a:t>28</a:t>
                      </a:r>
                      <a:endParaRPr lang="ru-RU" sz="1100" b="1" dirty="0"/>
                    </a:p>
                  </a:txBody>
                  <a:tcPr>
                    <a:solidFill>
                      <a:srgbClr val="FFFFCC"/>
                    </a:solidFill>
                  </a:tcPr>
                </a:tc>
                <a:tc>
                  <a:txBody>
                    <a:bodyPr/>
                    <a:lstStyle/>
                    <a:p>
                      <a:r>
                        <a:rPr lang="ru-RU" sz="1100" b="1" dirty="0" smtClean="0"/>
                        <a:t>35</a:t>
                      </a:r>
                      <a:endParaRPr lang="ru-RU" sz="1100" b="1" dirty="0"/>
                    </a:p>
                  </a:txBody>
                  <a:tcPr>
                    <a:solidFill>
                      <a:srgbClr val="FFFFCC"/>
                    </a:solidFill>
                  </a:tcPr>
                </a:tc>
              </a:tr>
              <a:tr h="175517">
                <a:tc>
                  <a:txBody>
                    <a:bodyPr/>
                    <a:lstStyle/>
                    <a:p>
                      <a:r>
                        <a:rPr lang="ru-RU" sz="1100" b="1" dirty="0" smtClean="0"/>
                        <a:t>29.</a:t>
                      </a:r>
                      <a:endParaRPr lang="ru-RU" sz="1100" b="1" dirty="0"/>
                    </a:p>
                  </a:txBody>
                  <a:tcPr>
                    <a:solidFill>
                      <a:srgbClr val="FFFFCC"/>
                    </a:solidFill>
                  </a:tcPr>
                </a:tc>
                <a:tc>
                  <a:txBody>
                    <a:bodyPr/>
                    <a:lstStyle/>
                    <a:p>
                      <a:r>
                        <a:rPr lang="ru-RU" sz="1100" b="1" dirty="0" err="1" smtClean="0"/>
                        <a:t>Дебесский</a:t>
                      </a:r>
                      <a:r>
                        <a:rPr lang="ru-RU" sz="1100" b="1" dirty="0" smtClean="0"/>
                        <a:t> </a:t>
                      </a:r>
                      <a:endParaRPr lang="ru-RU" sz="1100" b="1" dirty="0"/>
                    </a:p>
                  </a:txBody>
                  <a:tcPr>
                    <a:solidFill>
                      <a:srgbClr val="FFFFCC"/>
                    </a:solidFill>
                  </a:tcPr>
                </a:tc>
                <a:tc>
                  <a:txBody>
                    <a:bodyPr/>
                    <a:lstStyle/>
                    <a:p>
                      <a:r>
                        <a:rPr lang="ru-RU" sz="1100" b="1" dirty="0" smtClean="0"/>
                        <a:t>29</a:t>
                      </a:r>
                      <a:endParaRPr lang="ru-RU" sz="1100" b="1" dirty="0"/>
                    </a:p>
                  </a:txBody>
                  <a:tcPr>
                    <a:solidFill>
                      <a:srgbClr val="FFFFCC"/>
                    </a:solidFill>
                  </a:tcPr>
                </a:tc>
                <a:tc>
                  <a:txBody>
                    <a:bodyPr/>
                    <a:lstStyle/>
                    <a:p>
                      <a:r>
                        <a:rPr lang="ru-RU" sz="1100" b="1" dirty="0" smtClean="0"/>
                        <a:t>30</a:t>
                      </a:r>
                      <a:endParaRPr lang="ru-RU" sz="1100" b="1" dirty="0"/>
                    </a:p>
                  </a:txBody>
                  <a:tcPr>
                    <a:solidFill>
                      <a:srgbClr val="FFFFCC"/>
                    </a:solidFill>
                  </a:tcPr>
                </a:tc>
              </a:tr>
              <a:tr h="132461">
                <a:tc>
                  <a:txBody>
                    <a:bodyPr/>
                    <a:lstStyle/>
                    <a:p>
                      <a:r>
                        <a:rPr lang="ru-RU" sz="1100" b="1" dirty="0" smtClean="0"/>
                        <a:t>30.</a:t>
                      </a:r>
                      <a:endParaRPr lang="ru-RU" sz="1100" b="1" dirty="0"/>
                    </a:p>
                  </a:txBody>
                  <a:tcPr>
                    <a:solidFill>
                      <a:srgbClr val="FFFFCC"/>
                    </a:solidFill>
                  </a:tcPr>
                </a:tc>
                <a:tc>
                  <a:txBody>
                    <a:bodyPr/>
                    <a:lstStyle/>
                    <a:p>
                      <a:r>
                        <a:rPr lang="ru-RU" sz="1100" b="1" dirty="0" err="1" smtClean="0"/>
                        <a:t>Ярский</a:t>
                      </a:r>
                      <a:endParaRPr lang="ru-RU" sz="1100" b="1" dirty="0"/>
                    </a:p>
                  </a:txBody>
                  <a:tcPr>
                    <a:solidFill>
                      <a:srgbClr val="FFFFCC"/>
                    </a:solidFill>
                  </a:tcPr>
                </a:tc>
                <a:tc>
                  <a:txBody>
                    <a:bodyPr/>
                    <a:lstStyle/>
                    <a:p>
                      <a:r>
                        <a:rPr lang="ru-RU" sz="1100" b="1" dirty="0" smtClean="0"/>
                        <a:t>30</a:t>
                      </a:r>
                      <a:endParaRPr lang="ru-RU" sz="1100" b="1" dirty="0"/>
                    </a:p>
                  </a:txBody>
                  <a:tcPr>
                    <a:solidFill>
                      <a:srgbClr val="FFFFCC"/>
                    </a:solidFill>
                  </a:tcPr>
                </a:tc>
                <a:tc>
                  <a:txBody>
                    <a:bodyPr/>
                    <a:lstStyle/>
                    <a:p>
                      <a:r>
                        <a:rPr lang="ru-RU" sz="1100" b="1" dirty="0" smtClean="0"/>
                        <a:t>26</a:t>
                      </a:r>
                      <a:endParaRPr lang="ru-RU" sz="1100" b="1" dirty="0"/>
                    </a:p>
                  </a:txBody>
                  <a:tcPr>
                    <a:solidFill>
                      <a:srgbClr val="FFFFC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5"/>
            <a:ext cx="6172200" cy="504055"/>
          </a:xfrm>
        </p:spPr>
        <p:txBody>
          <a:bodyPr/>
          <a:lstStyle/>
          <a:p>
            <a:r>
              <a:rPr lang="ru-RU" sz="1600" b="1" dirty="0" smtClean="0"/>
              <a:t/>
            </a:r>
            <a:br>
              <a:rPr lang="ru-RU" sz="1600" b="1" dirty="0" smtClean="0"/>
            </a:br>
            <a:r>
              <a:rPr lang="ru-RU" sz="1200" b="1" dirty="0" smtClean="0"/>
              <a:t/>
            </a:r>
            <a:br>
              <a:rPr lang="ru-RU" sz="1200" b="1" dirty="0" smtClean="0"/>
            </a:br>
            <a:r>
              <a:rPr lang="ru-RU" sz="1100" b="1" dirty="0" smtClean="0"/>
              <a:t>Результаты мониторинга  и оценки качества управления муниципальными финансами  муниципальных образований  в Удмуртской Республике по итогам 2019 года</a:t>
            </a:r>
            <a:r>
              <a:rPr lang="ru-RU" sz="1600" b="1" dirty="0" smtClean="0"/>
              <a:t/>
            </a:r>
            <a:br>
              <a:rPr lang="ru-RU" sz="1600" b="1" dirty="0" smtClean="0"/>
            </a:br>
            <a:endParaRPr lang="ru-RU" sz="1600" b="1" dirty="0"/>
          </a:p>
        </p:txBody>
      </p:sp>
      <p:graphicFrame>
        <p:nvGraphicFramePr>
          <p:cNvPr id="4" name="Содержимое 3"/>
          <p:cNvGraphicFramePr>
            <a:graphicFrameLocks noGrp="1"/>
          </p:cNvGraphicFramePr>
          <p:nvPr>
            <p:ph idx="1"/>
          </p:nvPr>
        </p:nvGraphicFramePr>
        <p:xfrm>
          <a:off x="404664" y="755576"/>
          <a:ext cx="6192688" cy="9013858"/>
        </p:xfrm>
        <a:graphic>
          <a:graphicData uri="http://schemas.openxmlformats.org/drawingml/2006/table">
            <a:tbl>
              <a:tblPr firstRow="1" bandRow="1">
                <a:tableStyleId>{5940675A-B579-460E-94D1-54222C63F5DA}</a:tableStyleId>
              </a:tblPr>
              <a:tblGrid>
                <a:gridCol w="1411843"/>
                <a:gridCol w="1900525"/>
                <a:gridCol w="1368152"/>
                <a:gridCol w="1512168"/>
              </a:tblGrid>
              <a:tr h="342648">
                <a:tc>
                  <a:txBody>
                    <a:bodyPr/>
                    <a:lstStyle/>
                    <a:p>
                      <a:pPr algn="ctr"/>
                      <a:r>
                        <a:rPr lang="ru-RU" sz="900" b="1" dirty="0" smtClean="0"/>
                        <a:t>Наименование МО в УР</a:t>
                      </a:r>
                      <a:endParaRPr lang="ru-RU" sz="900" b="1" dirty="0"/>
                    </a:p>
                  </a:txBody>
                  <a:tcPr>
                    <a:solidFill>
                      <a:schemeClr val="accent1"/>
                    </a:solidFill>
                  </a:tcPr>
                </a:tc>
                <a:tc>
                  <a:txBody>
                    <a:bodyPr/>
                    <a:lstStyle/>
                    <a:p>
                      <a:pPr algn="ctr"/>
                      <a:r>
                        <a:rPr lang="ru-RU" sz="900" b="1" dirty="0" smtClean="0"/>
                        <a:t>Комплексная оценка качества управления муниципальными финансами с учетом индикаторов соблюдения бюджетного законодательства</a:t>
                      </a:r>
                      <a:endParaRPr lang="ru-RU" sz="900" b="1" dirty="0"/>
                    </a:p>
                  </a:txBody>
                  <a:tcPr>
                    <a:solidFill>
                      <a:schemeClr val="accent1"/>
                    </a:solidFill>
                  </a:tcPr>
                </a:tc>
                <a:tc>
                  <a:txBody>
                    <a:bodyPr/>
                    <a:lstStyle/>
                    <a:p>
                      <a:pPr algn="ctr"/>
                      <a:r>
                        <a:rPr lang="ru-RU" sz="900" b="1" dirty="0" smtClean="0"/>
                        <a:t>Степень качества управления финансами (</a:t>
                      </a:r>
                      <a:r>
                        <a:rPr lang="en-US" sz="900" b="1" dirty="0" smtClean="0"/>
                        <a:t>II – </a:t>
                      </a:r>
                      <a:r>
                        <a:rPr lang="ru-RU" sz="900" b="1" dirty="0" smtClean="0"/>
                        <a:t>МО, которым необходимо принять меры по повышению качества управления </a:t>
                      </a:r>
                      <a:r>
                        <a:rPr lang="ru-RU" sz="900" b="1" dirty="0" err="1" smtClean="0"/>
                        <a:t>мун.финансами</a:t>
                      </a:r>
                      <a:r>
                        <a:rPr lang="ru-RU" sz="900" b="1" dirty="0" smtClean="0"/>
                        <a:t>, </a:t>
                      </a:r>
                      <a:r>
                        <a:rPr lang="en-US" sz="900" b="1" dirty="0" smtClean="0"/>
                        <a:t> III –</a:t>
                      </a:r>
                      <a:r>
                        <a:rPr lang="ru-RU" sz="900" b="1" dirty="0" smtClean="0"/>
                        <a:t> МО с ненадлежащим качеством управления </a:t>
                      </a:r>
                      <a:r>
                        <a:rPr lang="ru-RU" sz="900" b="1" dirty="0" err="1" smtClean="0"/>
                        <a:t>мун.финансами</a:t>
                      </a:r>
                      <a:r>
                        <a:rPr lang="ru-RU" sz="900" b="1" dirty="0" smtClean="0"/>
                        <a:t> )</a:t>
                      </a:r>
                      <a:endParaRPr lang="en-US" sz="900" b="1" dirty="0" smtClean="0"/>
                    </a:p>
                    <a:p>
                      <a:pPr algn="ctr"/>
                      <a:endParaRPr lang="ru-RU" sz="900" b="1" dirty="0"/>
                    </a:p>
                  </a:txBody>
                  <a:tcPr>
                    <a:solidFill>
                      <a:schemeClr val="accent1"/>
                    </a:solidFill>
                  </a:tcPr>
                </a:tc>
                <a:tc>
                  <a:txBody>
                    <a:bodyPr/>
                    <a:lstStyle/>
                    <a:p>
                      <a:pPr algn="ctr"/>
                      <a:r>
                        <a:rPr lang="ru-RU" sz="900" b="1" dirty="0" smtClean="0"/>
                        <a:t>Рейтинг муниципальных образований по качеству управления муниципальными финансами </a:t>
                      </a:r>
                      <a:endParaRPr lang="ru-RU" sz="900" b="1" dirty="0"/>
                    </a:p>
                  </a:txBody>
                  <a:tcPr>
                    <a:solidFill>
                      <a:schemeClr val="accent1"/>
                    </a:solidFill>
                  </a:tcPr>
                </a:tc>
              </a:tr>
              <a:tr h="182473">
                <a:tc>
                  <a:txBody>
                    <a:bodyPr/>
                    <a:lstStyle/>
                    <a:p>
                      <a:r>
                        <a:rPr lang="ru-RU" sz="900" b="1" dirty="0" smtClean="0"/>
                        <a:t>Сарапул</a:t>
                      </a:r>
                      <a:endParaRPr lang="ru-RU" sz="900" b="1" dirty="0"/>
                    </a:p>
                  </a:txBody>
                  <a:tcPr>
                    <a:solidFill>
                      <a:srgbClr val="FFFFCC"/>
                    </a:solidFill>
                  </a:tcPr>
                </a:tc>
                <a:tc>
                  <a:txBody>
                    <a:bodyPr/>
                    <a:lstStyle/>
                    <a:p>
                      <a:r>
                        <a:rPr lang="ru-RU" sz="900" b="1" dirty="0" smtClean="0"/>
                        <a:t>76,827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a:t>
                      </a:r>
                      <a:endParaRPr lang="ru-RU" sz="900" b="1" dirty="0"/>
                    </a:p>
                  </a:txBody>
                  <a:tcPr>
                    <a:solidFill>
                      <a:srgbClr val="FFFFCC"/>
                    </a:solidFill>
                  </a:tcPr>
                </a:tc>
              </a:tr>
              <a:tr h="219045">
                <a:tc>
                  <a:txBody>
                    <a:bodyPr/>
                    <a:lstStyle/>
                    <a:p>
                      <a:r>
                        <a:rPr lang="ru-RU" sz="900" b="1" dirty="0" smtClean="0"/>
                        <a:t>Воткинск</a:t>
                      </a:r>
                      <a:endParaRPr lang="ru-RU" sz="900" b="1" dirty="0"/>
                    </a:p>
                  </a:txBody>
                  <a:tcPr>
                    <a:solidFill>
                      <a:srgbClr val="FFFFCC"/>
                    </a:solidFill>
                  </a:tcPr>
                </a:tc>
                <a:tc>
                  <a:txBody>
                    <a:bodyPr/>
                    <a:lstStyle/>
                    <a:p>
                      <a:r>
                        <a:rPr lang="ru-RU" sz="900" b="1" dirty="0" smtClean="0"/>
                        <a:t>76,771</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2</a:t>
                      </a:r>
                      <a:endParaRPr lang="ru-RU" sz="900" b="1" dirty="0"/>
                    </a:p>
                  </a:txBody>
                  <a:tcPr>
                    <a:solidFill>
                      <a:srgbClr val="FFFFCC"/>
                    </a:solidFill>
                  </a:tcPr>
                </a:tc>
              </a:tr>
              <a:tr h="183609">
                <a:tc>
                  <a:txBody>
                    <a:bodyPr/>
                    <a:lstStyle/>
                    <a:p>
                      <a:r>
                        <a:rPr lang="ru-RU" sz="900" b="1" dirty="0" err="1" smtClean="0"/>
                        <a:t>Увинскмий</a:t>
                      </a:r>
                      <a:endParaRPr lang="ru-RU" sz="900" b="1" dirty="0"/>
                    </a:p>
                  </a:txBody>
                  <a:tcPr>
                    <a:solidFill>
                      <a:srgbClr val="FFFFCC"/>
                    </a:solidFill>
                  </a:tcPr>
                </a:tc>
                <a:tc>
                  <a:txBody>
                    <a:bodyPr/>
                    <a:lstStyle/>
                    <a:p>
                      <a:r>
                        <a:rPr lang="ru-RU" sz="900" b="1" dirty="0" smtClean="0"/>
                        <a:t>76,209</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3</a:t>
                      </a:r>
                      <a:endParaRPr lang="ru-RU" sz="900" b="1" dirty="0"/>
                    </a:p>
                  </a:txBody>
                  <a:tcPr>
                    <a:solidFill>
                      <a:srgbClr val="FFFFCC"/>
                    </a:solidFill>
                  </a:tcPr>
                </a:tc>
              </a:tr>
              <a:tr h="148173">
                <a:tc>
                  <a:txBody>
                    <a:bodyPr/>
                    <a:lstStyle/>
                    <a:p>
                      <a:r>
                        <a:rPr lang="ru-RU" sz="900" b="1" dirty="0" err="1" smtClean="0"/>
                        <a:t>Завьяловский</a:t>
                      </a:r>
                      <a:endParaRPr lang="ru-RU" sz="900" b="1" dirty="0"/>
                    </a:p>
                  </a:txBody>
                  <a:tcPr>
                    <a:solidFill>
                      <a:srgbClr val="FFFFCC"/>
                    </a:solidFill>
                  </a:tcPr>
                </a:tc>
                <a:tc>
                  <a:txBody>
                    <a:bodyPr/>
                    <a:lstStyle/>
                    <a:p>
                      <a:r>
                        <a:rPr lang="ru-RU" sz="900" b="1" dirty="0" smtClean="0"/>
                        <a:t>75,885</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4</a:t>
                      </a:r>
                      <a:endParaRPr lang="ru-RU" sz="900" b="1" dirty="0"/>
                    </a:p>
                  </a:txBody>
                  <a:tcPr>
                    <a:solidFill>
                      <a:srgbClr val="FFFFCC"/>
                    </a:solidFill>
                  </a:tcPr>
                </a:tc>
              </a:tr>
              <a:tr h="184745">
                <a:tc>
                  <a:txBody>
                    <a:bodyPr/>
                    <a:lstStyle/>
                    <a:p>
                      <a:r>
                        <a:rPr lang="ru-RU" sz="900" b="1" dirty="0" err="1" smtClean="0"/>
                        <a:t>Малопургинский</a:t>
                      </a:r>
                      <a:endParaRPr lang="ru-RU" sz="900" b="1" dirty="0"/>
                    </a:p>
                  </a:txBody>
                  <a:tcPr>
                    <a:solidFill>
                      <a:srgbClr val="FFFFCC"/>
                    </a:solidFill>
                  </a:tcPr>
                </a:tc>
                <a:tc>
                  <a:txBody>
                    <a:bodyPr/>
                    <a:lstStyle/>
                    <a:p>
                      <a:r>
                        <a:rPr lang="ru-RU" sz="900" b="1" dirty="0" smtClean="0"/>
                        <a:t>74,554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5</a:t>
                      </a:r>
                      <a:endParaRPr lang="ru-RU" sz="900" b="1" dirty="0"/>
                    </a:p>
                  </a:txBody>
                  <a:tcPr>
                    <a:solidFill>
                      <a:srgbClr val="FFFFCC"/>
                    </a:solidFill>
                  </a:tcPr>
                </a:tc>
              </a:tr>
              <a:tr h="149309">
                <a:tc>
                  <a:txBody>
                    <a:bodyPr/>
                    <a:lstStyle/>
                    <a:p>
                      <a:r>
                        <a:rPr lang="ru-RU" sz="900" b="1" dirty="0" err="1" smtClean="0"/>
                        <a:t>Можгинскимй</a:t>
                      </a:r>
                      <a:endParaRPr lang="ru-RU" sz="900" b="1" dirty="0"/>
                    </a:p>
                  </a:txBody>
                  <a:tcPr>
                    <a:solidFill>
                      <a:srgbClr val="FFFFCC"/>
                    </a:solidFill>
                  </a:tcPr>
                </a:tc>
                <a:tc>
                  <a:txBody>
                    <a:bodyPr/>
                    <a:lstStyle/>
                    <a:p>
                      <a:r>
                        <a:rPr lang="ru-RU" sz="900" b="1" dirty="0" smtClean="0"/>
                        <a:t>73,778</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6</a:t>
                      </a:r>
                      <a:endParaRPr lang="ru-RU" sz="900" b="1" dirty="0"/>
                    </a:p>
                  </a:txBody>
                  <a:tcPr>
                    <a:solidFill>
                      <a:srgbClr val="FFFFCC"/>
                    </a:solidFill>
                  </a:tcPr>
                </a:tc>
              </a:tr>
              <a:tr h="185881">
                <a:tc>
                  <a:txBody>
                    <a:bodyPr/>
                    <a:lstStyle/>
                    <a:p>
                      <a:r>
                        <a:rPr lang="ru-RU" sz="900" b="1" dirty="0" smtClean="0"/>
                        <a:t>Ижевск</a:t>
                      </a:r>
                      <a:endParaRPr lang="ru-RU" sz="900" b="1" dirty="0"/>
                    </a:p>
                  </a:txBody>
                  <a:tcPr>
                    <a:solidFill>
                      <a:srgbClr val="FFFFCC"/>
                    </a:solidFill>
                  </a:tcPr>
                </a:tc>
                <a:tc>
                  <a:txBody>
                    <a:bodyPr/>
                    <a:lstStyle/>
                    <a:p>
                      <a:r>
                        <a:rPr lang="ru-RU" sz="900" b="1" dirty="0" smtClean="0"/>
                        <a:t>72,950</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7</a:t>
                      </a:r>
                      <a:endParaRPr lang="ru-RU" sz="900" b="1" dirty="0"/>
                    </a:p>
                  </a:txBody>
                  <a:tcPr>
                    <a:solidFill>
                      <a:srgbClr val="FFFFCC"/>
                    </a:solidFill>
                  </a:tcPr>
                </a:tc>
              </a:tr>
              <a:tr h="150445">
                <a:tc>
                  <a:txBody>
                    <a:bodyPr/>
                    <a:lstStyle/>
                    <a:p>
                      <a:r>
                        <a:rPr lang="ru-RU" sz="900" b="1" dirty="0" err="1" smtClean="0"/>
                        <a:t>Глазовский</a:t>
                      </a:r>
                      <a:endParaRPr lang="ru-RU" sz="900" b="1" dirty="0"/>
                    </a:p>
                  </a:txBody>
                  <a:tcPr>
                    <a:solidFill>
                      <a:srgbClr val="FFFFCC"/>
                    </a:solidFill>
                  </a:tcPr>
                </a:tc>
                <a:tc>
                  <a:txBody>
                    <a:bodyPr/>
                    <a:lstStyle/>
                    <a:p>
                      <a:r>
                        <a:rPr lang="ru-RU" sz="900" b="1" dirty="0" smtClean="0"/>
                        <a:t>72,827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8</a:t>
                      </a:r>
                      <a:endParaRPr lang="ru-RU" sz="900" b="1" dirty="0"/>
                    </a:p>
                  </a:txBody>
                  <a:tcPr>
                    <a:solidFill>
                      <a:srgbClr val="FFFFCC"/>
                    </a:solidFill>
                  </a:tcPr>
                </a:tc>
              </a:tr>
              <a:tr h="187017">
                <a:tc>
                  <a:txBody>
                    <a:bodyPr/>
                    <a:lstStyle/>
                    <a:p>
                      <a:r>
                        <a:rPr lang="ru-RU" sz="900" b="1" dirty="0" smtClean="0"/>
                        <a:t>Можга</a:t>
                      </a:r>
                      <a:endParaRPr lang="ru-RU" sz="900" b="1" dirty="0"/>
                    </a:p>
                  </a:txBody>
                  <a:tcPr>
                    <a:solidFill>
                      <a:srgbClr val="FFFFCC"/>
                    </a:solidFill>
                  </a:tcPr>
                </a:tc>
                <a:tc>
                  <a:txBody>
                    <a:bodyPr/>
                    <a:lstStyle/>
                    <a:p>
                      <a:r>
                        <a:rPr lang="ru-RU" sz="900" b="1" dirty="0" smtClean="0"/>
                        <a:t>71,994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9</a:t>
                      </a:r>
                      <a:endParaRPr lang="ru-RU" sz="900" b="1" dirty="0"/>
                    </a:p>
                  </a:txBody>
                  <a:tcPr>
                    <a:solidFill>
                      <a:srgbClr val="FFFFCC"/>
                    </a:solidFill>
                  </a:tcPr>
                </a:tc>
              </a:tr>
              <a:tr h="151581">
                <a:tc>
                  <a:txBody>
                    <a:bodyPr/>
                    <a:lstStyle/>
                    <a:p>
                      <a:r>
                        <a:rPr lang="ru-RU" sz="900" b="1" dirty="0" smtClean="0"/>
                        <a:t>Глазов</a:t>
                      </a:r>
                      <a:endParaRPr lang="ru-RU" sz="900" b="1" dirty="0"/>
                    </a:p>
                  </a:txBody>
                  <a:tcPr>
                    <a:solidFill>
                      <a:srgbClr val="FFFFCC"/>
                    </a:solidFill>
                  </a:tcPr>
                </a:tc>
                <a:tc>
                  <a:txBody>
                    <a:bodyPr/>
                    <a:lstStyle/>
                    <a:p>
                      <a:r>
                        <a:rPr lang="ru-RU" sz="900" b="1" dirty="0" smtClean="0"/>
                        <a:t>71,824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10</a:t>
                      </a:r>
                      <a:endParaRPr lang="ru-RU" sz="900" b="1" dirty="0"/>
                    </a:p>
                  </a:txBody>
                  <a:tcPr>
                    <a:solidFill>
                      <a:srgbClr val="FFFFCC"/>
                    </a:solidFill>
                  </a:tcPr>
                </a:tc>
              </a:tr>
              <a:tr h="188153">
                <a:tc>
                  <a:txBody>
                    <a:bodyPr/>
                    <a:lstStyle/>
                    <a:p>
                      <a:r>
                        <a:rPr lang="ru-RU" sz="900" b="1" dirty="0" err="1" smtClean="0"/>
                        <a:t>Сарапульский</a:t>
                      </a:r>
                      <a:endParaRPr lang="ru-RU" sz="900" b="1" dirty="0"/>
                    </a:p>
                  </a:txBody>
                  <a:tcPr>
                    <a:solidFill>
                      <a:srgbClr val="FFFFCC"/>
                    </a:solidFill>
                  </a:tcPr>
                </a:tc>
                <a:tc>
                  <a:txBody>
                    <a:bodyPr/>
                    <a:lstStyle/>
                    <a:p>
                      <a:r>
                        <a:rPr lang="ru-RU" sz="900" b="1" dirty="0" smtClean="0"/>
                        <a:t>71,510</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11</a:t>
                      </a:r>
                      <a:endParaRPr lang="ru-RU" sz="900" b="1" dirty="0"/>
                    </a:p>
                  </a:txBody>
                  <a:tcPr>
                    <a:solidFill>
                      <a:srgbClr val="FFFFCC"/>
                    </a:solidFill>
                  </a:tcPr>
                </a:tc>
              </a:tr>
              <a:tr h="152717">
                <a:tc>
                  <a:txBody>
                    <a:bodyPr/>
                    <a:lstStyle/>
                    <a:p>
                      <a:r>
                        <a:rPr lang="ru-RU" sz="900" b="1" dirty="0" err="1" smtClean="0"/>
                        <a:t>Воткинский</a:t>
                      </a:r>
                      <a:endParaRPr lang="ru-RU" sz="900" b="1" dirty="0"/>
                    </a:p>
                  </a:txBody>
                  <a:tcPr>
                    <a:solidFill>
                      <a:srgbClr val="FFFFCC"/>
                    </a:solidFill>
                  </a:tcPr>
                </a:tc>
                <a:tc>
                  <a:txBody>
                    <a:bodyPr/>
                    <a:lstStyle/>
                    <a:p>
                      <a:r>
                        <a:rPr lang="ru-RU" sz="900" b="1" dirty="0" smtClean="0"/>
                        <a:t>70,945</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12</a:t>
                      </a:r>
                      <a:endParaRPr lang="ru-RU" sz="900" b="1" dirty="0"/>
                    </a:p>
                  </a:txBody>
                  <a:tcPr>
                    <a:solidFill>
                      <a:srgbClr val="FFFFCC"/>
                    </a:solidFill>
                  </a:tcPr>
                </a:tc>
              </a:tr>
              <a:tr h="189289">
                <a:tc>
                  <a:txBody>
                    <a:bodyPr/>
                    <a:lstStyle/>
                    <a:p>
                      <a:r>
                        <a:rPr lang="ru-RU" sz="900" b="1" dirty="0" err="1" smtClean="0"/>
                        <a:t>Камбарский</a:t>
                      </a:r>
                      <a:endParaRPr lang="ru-RU" sz="900" b="1" dirty="0"/>
                    </a:p>
                  </a:txBody>
                  <a:tcPr>
                    <a:solidFill>
                      <a:srgbClr val="FFFFCC"/>
                    </a:solidFill>
                  </a:tcPr>
                </a:tc>
                <a:tc>
                  <a:txBody>
                    <a:bodyPr/>
                    <a:lstStyle/>
                    <a:p>
                      <a:r>
                        <a:rPr lang="ru-RU" sz="900" b="1" dirty="0" smtClean="0"/>
                        <a:t>69,816</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13</a:t>
                      </a:r>
                      <a:endParaRPr lang="ru-RU" sz="900" b="1" dirty="0"/>
                    </a:p>
                  </a:txBody>
                  <a:tcPr>
                    <a:solidFill>
                      <a:srgbClr val="FFFFCC"/>
                    </a:solidFill>
                  </a:tcPr>
                </a:tc>
              </a:tr>
              <a:tr h="225861">
                <a:tc>
                  <a:txBody>
                    <a:bodyPr/>
                    <a:lstStyle/>
                    <a:p>
                      <a:r>
                        <a:rPr lang="ru-RU" sz="900" b="1" dirty="0" err="1" smtClean="0"/>
                        <a:t>Як-Бодьинский</a:t>
                      </a:r>
                      <a:endParaRPr lang="ru-RU" sz="900" b="1" dirty="0"/>
                    </a:p>
                  </a:txBody>
                  <a:tcPr>
                    <a:solidFill>
                      <a:srgbClr val="FFFFCC"/>
                    </a:solidFill>
                  </a:tcPr>
                </a:tc>
                <a:tc>
                  <a:txBody>
                    <a:bodyPr/>
                    <a:lstStyle/>
                    <a:p>
                      <a:r>
                        <a:rPr lang="ru-RU" sz="900" b="1" dirty="0" smtClean="0"/>
                        <a:t>69,539</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14</a:t>
                      </a:r>
                      <a:endParaRPr lang="ru-RU" sz="900" b="1" dirty="0"/>
                    </a:p>
                  </a:txBody>
                  <a:tcPr>
                    <a:solidFill>
                      <a:srgbClr val="FFFFCC"/>
                    </a:solidFill>
                  </a:tcPr>
                </a:tc>
              </a:tr>
              <a:tr h="190425">
                <a:tc>
                  <a:txBody>
                    <a:bodyPr/>
                    <a:lstStyle/>
                    <a:p>
                      <a:r>
                        <a:rPr lang="ru-RU" sz="900" b="1" dirty="0" err="1" smtClean="0"/>
                        <a:t>Балезинский</a:t>
                      </a:r>
                      <a:endParaRPr lang="ru-RU" sz="900" b="1" dirty="0"/>
                    </a:p>
                  </a:txBody>
                  <a:tcPr>
                    <a:solidFill>
                      <a:srgbClr val="FF6699"/>
                    </a:solidFill>
                  </a:tcPr>
                </a:tc>
                <a:tc>
                  <a:txBody>
                    <a:bodyPr/>
                    <a:lstStyle/>
                    <a:p>
                      <a:r>
                        <a:rPr lang="ru-RU" sz="900" b="1" dirty="0" smtClean="0"/>
                        <a:t>68,550</a:t>
                      </a:r>
                      <a:endParaRPr lang="ru-RU" sz="900" b="1" dirty="0"/>
                    </a:p>
                  </a:txBody>
                  <a:tcPr>
                    <a:solidFill>
                      <a:srgbClr val="FF6699"/>
                    </a:solidFill>
                  </a:tcPr>
                </a:tc>
                <a:tc>
                  <a:txBody>
                    <a:bodyPr/>
                    <a:lstStyle/>
                    <a:p>
                      <a:r>
                        <a:rPr lang="en-US" sz="900" b="1" dirty="0" smtClean="0"/>
                        <a:t>II</a:t>
                      </a:r>
                      <a:endParaRPr lang="ru-RU" sz="900" b="1" dirty="0"/>
                    </a:p>
                  </a:txBody>
                  <a:tcPr>
                    <a:solidFill>
                      <a:srgbClr val="FF6699"/>
                    </a:solidFill>
                  </a:tcPr>
                </a:tc>
                <a:tc>
                  <a:txBody>
                    <a:bodyPr/>
                    <a:lstStyle/>
                    <a:p>
                      <a:r>
                        <a:rPr lang="en-US" sz="900" b="1" dirty="0" smtClean="0"/>
                        <a:t>15</a:t>
                      </a:r>
                      <a:endParaRPr lang="ru-RU" sz="900" b="1" dirty="0"/>
                    </a:p>
                  </a:txBody>
                  <a:tcPr>
                    <a:solidFill>
                      <a:srgbClr val="FF6699"/>
                    </a:solidFill>
                  </a:tcPr>
                </a:tc>
              </a:tr>
              <a:tr h="154989">
                <a:tc>
                  <a:txBody>
                    <a:bodyPr/>
                    <a:lstStyle/>
                    <a:p>
                      <a:r>
                        <a:rPr lang="ru-RU" sz="900" b="1" dirty="0" err="1" smtClean="0"/>
                        <a:t>Алнашскй</a:t>
                      </a:r>
                      <a:endParaRPr lang="ru-RU" sz="900" b="1" dirty="0"/>
                    </a:p>
                  </a:txBody>
                  <a:tcPr>
                    <a:solidFill>
                      <a:srgbClr val="FFFFCC"/>
                    </a:solidFill>
                  </a:tcPr>
                </a:tc>
                <a:tc>
                  <a:txBody>
                    <a:bodyPr/>
                    <a:lstStyle/>
                    <a:p>
                      <a:r>
                        <a:rPr lang="ru-RU" sz="900" b="1" dirty="0" smtClean="0"/>
                        <a:t>68,474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16</a:t>
                      </a:r>
                      <a:endParaRPr lang="ru-RU" sz="900" b="1" dirty="0"/>
                    </a:p>
                  </a:txBody>
                  <a:tcPr>
                    <a:solidFill>
                      <a:srgbClr val="FFFFCC"/>
                    </a:solidFill>
                  </a:tcPr>
                </a:tc>
              </a:tr>
              <a:tr h="191561">
                <a:tc>
                  <a:txBody>
                    <a:bodyPr/>
                    <a:lstStyle/>
                    <a:p>
                      <a:r>
                        <a:rPr lang="ru-RU" sz="900" b="1" dirty="0" err="1" smtClean="0"/>
                        <a:t>Игринский</a:t>
                      </a:r>
                      <a:endParaRPr lang="ru-RU" sz="900" b="1" dirty="0"/>
                    </a:p>
                  </a:txBody>
                  <a:tcPr>
                    <a:solidFill>
                      <a:srgbClr val="FFFFCC"/>
                    </a:solidFill>
                  </a:tcPr>
                </a:tc>
                <a:tc>
                  <a:txBody>
                    <a:bodyPr/>
                    <a:lstStyle/>
                    <a:p>
                      <a:r>
                        <a:rPr lang="ru-RU" sz="900" b="1" dirty="0" smtClean="0"/>
                        <a:t>67,997</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17</a:t>
                      </a:r>
                      <a:endParaRPr lang="ru-RU" sz="900" b="1" dirty="0"/>
                    </a:p>
                  </a:txBody>
                  <a:tcPr>
                    <a:solidFill>
                      <a:srgbClr val="FFFFCC"/>
                    </a:solidFill>
                  </a:tcPr>
                </a:tc>
              </a:tr>
              <a:tr h="156125">
                <a:tc>
                  <a:txBody>
                    <a:bodyPr/>
                    <a:lstStyle/>
                    <a:p>
                      <a:r>
                        <a:rPr lang="ru-RU" sz="900" b="1" dirty="0" smtClean="0"/>
                        <a:t>Красногорский</a:t>
                      </a:r>
                      <a:endParaRPr lang="ru-RU" sz="900" b="1" dirty="0"/>
                    </a:p>
                  </a:txBody>
                  <a:tcPr>
                    <a:solidFill>
                      <a:srgbClr val="FFFFCC"/>
                    </a:solidFill>
                  </a:tcPr>
                </a:tc>
                <a:tc>
                  <a:txBody>
                    <a:bodyPr/>
                    <a:lstStyle/>
                    <a:p>
                      <a:r>
                        <a:rPr lang="ru-RU" sz="900" b="1" dirty="0" smtClean="0"/>
                        <a:t>65,654</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18</a:t>
                      </a:r>
                      <a:endParaRPr lang="ru-RU" sz="900" b="1" dirty="0"/>
                    </a:p>
                  </a:txBody>
                  <a:tcPr>
                    <a:solidFill>
                      <a:srgbClr val="FFFFCC"/>
                    </a:solidFill>
                  </a:tcPr>
                </a:tc>
              </a:tr>
              <a:tr h="192697">
                <a:tc>
                  <a:txBody>
                    <a:bodyPr/>
                    <a:lstStyle/>
                    <a:p>
                      <a:r>
                        <a:rPr lang="ru-RU" sz="900" b="1" dirty="0" err="1" smtClean="0"/>
                        <a:t>Селтинский</a:t>
                      </a:r>
                      <a:endParaRPr lang="ru-RU" sz="900" b="1" dirty="0"/>
                    </a:p>
                  </a:txBody>
                  <a:tcPr>
                    <a:solidFill>
                      <a:srgbClr val="FFFFCC"/>
                    </a:solidFill>
                  </a:tcPr>
                </a:tc>
                <a:tc>
                  <a:txBody>
                    <a:bodyPr/>
                    <a:lstStyle/>
                    <a:p>
                      <a:r>
                        <a:rPr lang="ru-RU" sz="900" b="1" dirty="0" smtClean="0"/>
                        <a:t>64,621</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19</a:t>
                      </a:r>
                      <a:endParaRPr lang="ru-RU" sz="900" b="1" dirty="0"/>
                    </a:p>
                  </a:txBody>
                  <a:tcPr>
                    <a:solidFill>
                      <a:srgbClr val="FFFFCC"/>
                    </a:solidFill>
                  </a:tcPr>
                </a:tc>
              </a:tr>
              <a:tr h="157261">
                <a:tc>
                  <a:txBody>
                    <a:bodyPr/>
                    <a:lstStyle/>
                    <a:p>
                      <a:r>
                        <a:rPr lang="ru-RU" sz="900" b="1" dirty="0" err="1" smtClean="0"/>
                        <a:t>Сюмсинский</a:t>
                      </a:r>
                      <a:endParaRPr lang="ru-RU" sz="900" b="1" dirty="0"/>
                    </a:p>
                  </a:txBody>
                  <a:tcPr>
                    <a:solidFill>
                      <a:srgbClr val="FFFFCC"/>
                    </a:solidFill>
                  </a:tcPr>
                </a:tc>
                <a:tc>
                  <a:txBody>
                    <a:bodyPr/>
                    <a:lstStyle/>
                    <a:p>
                      <a:r>
                        <a:rPr lang="ru-RU" sz="900" b="1" dirty="0" smtClean="0"/>
                        <a:t>64,618</a:t>
                      </a:r>
                      <a:endParaRPr lang="ru-RU" sz="900" b="1" dirty="0"/>
                    </a:p>
                  </a:txBody>
                  <a:tcPr>
                    <a:solidFill>
                      <a:srgbClr val="FFFFCC"/>
                    </a:solidFill>
                  </a:tcPr>
                </a:tc>
                <a:tc>
                  <a:txBody>
                    <a:bodyPr/>
                    <a:lstStyle/>
                    <a:p>
                      <a:r>
                        <a:rPr lang="en-US" sz="900" b="1" dirty="0" smtClean="0"/>
                        <a:t>II</a:t>
                      </a:r>
                      <a:endParaRPr lang="ru-RU" sz="900" b="1" dirty="0"/>
                    </a:p>
                  </a:txBody>
                  <a:tcPr>
                    <a:solidFill>
                      <a:srgbClr val="FFFFCC"/>
                    </a:solidFill>
                  </a:tcPr>
                </a:tc>
                <a:tc>
                  <a:txBody>
                    <a:bodyPr/>
                    <a:lstStyle/>
                    <a:p>
                      <a:r>
                        <a:rPr lang="en-US" sz="900" b="1" dirty="0" smtClean="0"/>
                        <a:t>20</a:t>
                      </a:r>
                      <a:endParaRPr lang="ru-RU" sz="900" b="1" dirty="0"/>
                    </a:p>
                  </a:txBody>
                  <a:tcPr>
                    <a:solidFill>
                      <a:srgbClr val="FFFFCC"/>
                    </a:solidFill>
                  </a:tcPr>
                </a:tc>
              </a:tr>
              <a:tr h="193833">
                <a:tc>
                  <a:txBody>
                    <a:bodyPr/>
                    <a:lstStyle/>
                    <a:p>
                      <a:r>
                        <a:rPr lang="ru-RU" sz="900" b="1" dirty="0" err="1" smtClean="0"/>
                        <a:t>Шарканский</a:t>
                      </a:r>
                      <a:endParaRPr lang="ru-RU" sz="900" b="1" dirty="0"/>
                    </a:p>
                  </a:txBody>
                  <a:tcPr>
                    <a:solidFill>
                      <a:srgbClr val="FFFFCC"/>
                    </a:solidFill>
                  </a:tcPr>
                </a:tc>
                <a:tc>
                  <a:txBody>
                    <a:bodyPr/>
                    <a:lstStyle/>
                    <a:p>
                      <a:r>
                        <a:rPr lang="ru-RU" sz="900" b="1" dirty="0" smtClean="0"/>
                        <a:t>64,557</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21</a:t>
                      </a:r>
                      <a:endParaRPr lang="ru-RU" sz="900" b="1" dirty="0"/>
                    </a:p>
                  </a:txBody>
                  <a:tcPr>
                    <a:solidFill>
                      <a:srgbClr val="FFFFCC"/>
                    </a:solidFill>
                  </a:tcPr>
                </a:tc>
              </a:tr>
              <a:tr h="158397">
                <a:tc>
                  <a:txBody>
                    <a:bodyPr/>
                    <a:lstStyle/>
                    <a:p>
                      <a:r>
                        <a:rPr lang="ru-RU" sz="900" b="1" dirty="0" err="1" smtClean="0"/>
                        <a:t>Юкаменский</a:t>
                      </a:r>
                      <a:endParaRPr lang="ru-RU" sz="900" b="1" dirty="0"/>
                    </a:p>
                  </a:txBody>
                  <a:tcPr>
                    <a:solidFill>
                      <a:srgbClr val="FFFFCC"/>
                    </a:solidFill>
                  </a:tcPr>
                </a:tc>
                <a:tc>
                  <a:txBody>
                    <a:bodyPr/>
                    <a:lstStyle/>
                    <a:p>
                      <a:r>
                        <a:rPr lang="ru-RU" sz="900" b="1" dirty="0" smtClean="0"/>
                        <a:t>64,413</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22</a:t>
                      </a:r>
                      <a:endParaRPr lang="ru-RU" sz="900" b="1" dirty="0"/>
                    </a:p>
                  </a:txBody>
                  <a:tcPr>
                    <a:solidFill>
                      <a:srgbClr val="FFFFCC"/>
                    </a:solidFill>
                  </a:tcPr>
                </a:tc>
              </a:tr>
              <a:tr h="194969">
                <a:tc>
                  <a:txBody>
                    <a:bodyPr/>
                    <a:lstStyle/>
                    <a:p>
                      <a:r>
                        <a:rPr lang="ru-RU" sz="900" b="1" dirty="0" err="1" smtClean="0"/>
                        <a:t>Вавожский</a:t>
                      </a:r>
                      <a:endParaRPr lang="ru-RU" sz="900" b="1" dirty="0"/>
                    </a:p>
                  </a:txBody>
                  <a:tcPr>
                    <a:solidFill>
                      <a:srgbClr val="FFFFCC"/>
                    </a:solidFill>
                  </a:tcPr>
                </a:tc>
                <a:tc>
                  <a:txBody>
                    <a:bodyPr/>
                    <a:lstStyle/>
                    <a:p>
                      <a:r>
                        <a:rPr lang="ru-RU" sz="900" b="1" dirty="0" smtClean="0"/>
                        <a:t>64,186</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23</a:t>
                      </a:r>
                      <a:endParaRPr lang="ru-RU" sz="900" b="1" dirty="0"/>
                    </a:p>
                  </a:txBody>
                  <a:tcPr>
                    <a:solidFill>
                      <a:srgbClr val="FFFFCC"/>
                    </a:solidFill>
                  </a:tcPr>
                </a:tc>
              </a:tr>
              <a:tr h="231541">
                <a:tc>
                  <a:txBody>
                    <a:bodyPr/>
                    <a:lstStyle/>
                    <a:p>
                      <a:r>
                        <a:rPr lang="ru-RU" sz="900" b="1" dirty="0" err="1" smtClean="0"/>
                        <a:t>Кезскмий</a:t>
                      </a:r>
                      <a:endParaRPr lang="ru-RU" sz="900" b="1" dirty="0"/>
                    </a:p>
                  </a:txBody>
                  <a:tcPr>
                    <a:solidFill>
                      <a:srgbClr val="FFFFCC"/>
                    </a:solidFill>
                  </a:tcPr>
                </a:tc>
                <a:tc>
                  <a:txBody>
                    <a:bodyPr/>
                    <a:lstStyle/>
                    <a:p>
                      <a:r>
                        <a:rPr lang="ru-RU" sz="900" b="1" dirty="0" smtClean="0"/>
                        <a:t>64,186</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24</a:t>
                      </a:r>
                      <a:endParaRPr lang="ru-RU" sz="900" b="1" dirty="0"/>
                    </a:p>
                  </a:txBody>
                  <a:tcPr>
                    <a:solidFill>
                      <a:srgbClr val="FFFFCC"/>
                    </a:solidFill>
                  </a:tcPr>
                </a:tc>
              </a:tr>
              <a:tr h="196105">
                <a:tc>
                  <a:txBody>
                    <a:bodyPr/>
                    <a:lstStyle/>
                    <a:p>
                      <a:r>
                        <a:rPr lang="ru-RU" sz="900" b="1" dirty="0" err="1" smtClean="0"/>
                        <a:t>Дебесский</a:t>
                      </a:r>
                      <a:endParaRPr lang="ru-RU" sz="900" b="1" dirty="0"/>
                    </a:p>
                  </a:txBody>
                  <a:tcPr>
                    <a:solidFill>
                      <a:srgbClr val="FFFFCC"/>
                    </a:solidFill>
                  </a:tcPr>
                </a:tc>
                <a:tc>
                  <a:txBody>
                    <a:bodyPr/>
                    <a:lstStyle/>
                    <a:p>
                      <a:r>
                        <a:rPr lang="ru-RU" sz="900" b="1" dirty="0" smtClean="0"/>
                        <a:t>64,024</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25</a:t>
                      </a:r>
                      <a:endParaRPr lang="ru-RU" sz="900" b="1" dirty="0"/>
                    </a:p>
                  </a:txBody>
                  <a:tcPr>
                    <a:solidFill>
                      <a:srgbClr val="FFFFCC"/>
                    </a:solidFill>
                  </a:tcPr>
                </a:tc>
              </a:tr>
              <a:tr h="232677">
                <a:tc>
                  <a:txBody>
                    <a:bodyPr/>
                    <a:lstStyle/>
                    <a:p>
                      <a:r>
                        <a:rPr lang="ru-RU" sz="900" b="1" dirty="0" err="1" smtClean="0"/>
                        <a:t>Каракулинский</a:t>
                      </a:r>
                      <a:endParaRPr lang="ru-RU" sz="900" b="1" dirty="0"/>
                    </a:p>
                  </a:txBody>
                  <a:tcPr>
                    <a:solidFill>
                      <a:srgbClr val="FFFFCC"/>
                    </a:solidFill>
                  </a:tcPr>
                </a:tc>
                <a:tc>
                  <a:txBody>
                    <a:bodyPr/>
                    <a:lstStyle/>
                    <a:p>
                      <a:r>
                        <a:rPr lang="ru-RU" sz="900" b="1" dirty="0" smtClean="0"/>
                        <a:t>63,839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26</a:t>
                      </a:r>
                      <a:endParaRPr lang="ru-RU" sz="900" b="1" dirty="0"/>
                    </a:p>
                  </a:txBody>
                  <a:tcPr>
                    <a:solidFill>
                      <a:srgbClr val="FFFFCC"/>
                    </a:solidFill>
                  </a:tcPr>
                </a:tc>
              </a:tr>
              <a:tr h="189621">
                <a:tc>
                  <a:txBody>
                    <a:bodyPr/>
                    <a:lstStyle/>
                    <a:p>
                      <a:r>
                        <a:rPr lang="ru-RU" sz="900" b="1" dirty="0" err="1" smtClean="0"/>
                        <a:t>Граховскмий</a:t>
                      </a:r>
                      <a:endParaRPr lang="ru-RU" sz="900" b="1" dirty="0"/>
                    </a:p>
                  </a:txBody>
                  <a:tcPr>
                    <a:solidFill>
                      <a:srgbClr val="FFFFCC"/>
                    </a:solidFill>
                  </a:tcPr>
                </a:tc>
                <a:tc>
                  <a:txBody>
                    <a:bodyPr/>
                    <a:lstStyle/>
                    <a:p>
                      <a:r>
                        <a:rPr lang="ru-RU" sz="900" b="1" dirty="0" smtClean="0"/>
                        <a:t>62,239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27</a:t>
                      </a:r>
                      <a:endParaRPr lang="ru-RU" sz="900" b="1" dirty="0"/>
                    </a:p>
                  </a:txBody>
                  <a:tcPr>
                    <a:solidFill>
                      <a:srgbClr val="FFFFCC"/>
                    </a:solidFill>
                  </a:tcPr>
                </a:tc>
              </a:tr>
              <a:tr h="218573">
                <a:tc>
                  <a:txBody>
                    <a:bodyPr/>
                    <a:lstStyle/>
                    <a:p>
                      <a:r>
                        <a:rPr lang="ru-RU" sz="900" b="1" dirty="0" err="1" smtClean="0"/>
                        <a:t>Киясовский</a:t>
                      </a:r>
                      <a:endParaRPr lang="ru-RU" sz="900" b="1" dirty="0"/>
                    </a:p>
                  </a:txBody>
                  <a:tcPr>
                    <a:solidFill>
                      <a:srgbClr val="FFFFCC"/>
                    </a:solidFill>
                  </a:tcPr>
                </a:tc>
                <a:tc>
                  <a:txBody>
                    <a:bodyPr/>
                    <a:lstStyle/>
                    <a:p>
                      <a:r>
                        <a:rPr lang="ru-RU" sz="900" b="1" dirty="0" smtClean="0"/>
                        <a:t>61,729</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28</a:t>
                      </a:r>
                      <a:endParaRPr lang="ru-RU" sz="900" b="1" dirty="0"/>
                    </a:p>
                  </a:txBody>
                  <a:tcPr>
                    <a:solidFill>
                      <a:srgbClr val="FFFFCC"/>
                    </a:solidFill>
                  </a:tcPr>
                </a:tc>
              </a:tr>
              <a:tr h="175517">
                <a:tc>
                  <a:txBody>
                    <a:bodyPr/>
                    <a:lstStyle/>
                    <a:p>
                      <a:r>
                        <a:rPr lang="ru-RU" sz="900" b="1" dirty="0" err="1" smtClean="0"/>
                        <a:t>Кизнерский</a:t>
                      </a:r>
                      <a:endParaRPr lang="ru-RU" sz="900" b="1" dirty="0"/>
                    </a:p>
                  </a:txBody>
                  <a:tcPr>
                    <a:solidFill>
                      <a:srgbClr val="FFFFCC"/>
                    </a:solidFill>
                  </a:tcPr>
                </a:tc>
                <a:tc>
                  <a:txBody>
                    <a:bodyPr/>
                    <a:lstStyle/>
                    <a:p>
                      <a:r>
                        <a:rPr lang="ru-RU" sz="900" b="1" dirty="0" smtClean="0"/>
                        <a:t>59,880</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29</a:t>
                      </a:r>
                      <a:endParaRPr lang="ru-RU" sz="900" b="1" dirty="0"/>
                    </a:p>
                  </a:txBody>
                  <a:tcPr>
                    <a:solidFill>
                      <a:srgbClr val="FFFFCC"/>
                    </a:solidFill>
                  </a:tcPr>
                </a:tc>
              </a:tr>
              <a:tr h="132461">
                <a:tc>
                  <a:txBody>
                    <a:bodyPr/>
                    <a:lstStyle/>
                    <a:p>
                      <a:r>
                        <a:rPr lang="ru-RU" sz="900" b="1" dirty="0" err="1" smtClean="0"/>
                        <a:t>Ярский</a:t>
                      </a:r>
                      <a:endParaRPr lang="ru-RU" sz="900" b="1" dirty="0"/>
                    </a:p>
                  </a:txBody>
                  <a:tcPr>
                    <a:solidFill>
                      <a:srgbClr val="FFFFCC"/>
                    </a:solidFill>
                  </a:tcPr>
                </a:tc>
                <a:tc>
                  <a:txBody>
                    <a:bodyPr/>
                    <a:lstStyle/>
                    <a:p>
                      <a:r>
                        <a:rPr lang="ru-RU" sz="900" b="1" dirty="0" smtClean="0"/>
                        <a:t>53,838</a:t>
                      </a:r>
                      <a:endParaRPr lang="ru-RU" sz="900" b="1" dirty="0"/>
                    </a:p>
                  </a:txBody>
                  <a:tcPr>
                    <a:solidFill>
                      <a:srgbClr val="FFFFCC"/>
                    </a:solidFill>
                  </a:tcPr>
                </a:tc>
                <a:tc>
                  <a:txBody>
                    <a:bodyPr/>
                    <a:lstStyle/>
                    <a:p>
                      <a:r>
                        <a:rPr lang="en-US" sz="900" b="1" dirty="0" smtClean="0"/>
                        <a:t>III</a:t>
                      </a:r>
                      <a:endParaRPr lang="ru-RU" sz="900" b="1" dirty="0"/>
                    </a:p>
                  </a:txBody>
                  <a:tcPr>
                    <a:solidFill>
                      <a:srgbClr val="FFFFCC"/>
                    </a:solidFill>
                  </a:tcPr>
                </a:tc>
                <a:tc>
                  <a:txBody>
                    <a:bodyPr/>
                    <a:lstStyle/>
                    <a:p>
                      <a:r>
                        <a:rPr lang="en-US" sz="900" b="1" dirty="0" smtClean="0"/>
                        <a:t>30</a:t>
                      </a:r>
                      <a:endParaRPr lang="ru-RU" sz="900" b="1" dirty="0"/>
                    </a:p>
                  </a:txBody>
                  <a:tcPr>
                    <a:solidFill>
                      <a:srgbClr val="FFFFCC"/>
                    </a:solidFill>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6930</TotalTime>
  <Words>8148</Words>
  <Application>Microsoft Office PowerPoint</Application>
  <PresentationFormat>Экран (4:3)</PresentationFormat>
  <Paragraphs>2184</Paragraphs>
  <Slides>48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48</vt:i4>
      </vt:variant>
    </vt:vector>
  </HeadingPairs>
  <TitlesOfParts>
    <vt:vector size="50"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2021 год и на плановый период 2022и 2023 годов (Установлены постановлением Главы МО «Балезинский район» от 19 октября 2020 года №  18</vt:lpstr>
      <vt:lpstr>  Рейтинг открытости деятельности органов местного самоуправления по управлению общественными финансами за 2019 год </vt:lpstr>
      <vt:lpstr>  Результаты мониторинга  и оценки качества управления муниципальными финансами  муниципальных образований  в Удмуртской Республике по итогам 2019 года </vt:lpstr>
      <vt:lpstr>Какие налоги уплачивают жители Балезинского района</vt:lpstr>
      <vt:lpstr>ОСНОВНЫЕ ПАРАМЕТРЫ БЮДЖЕТА МО «БАЛЕЗИНСКИЙ РАЙОН» НА  2021 ГОД И НА ПЛАНОВЫЙ ПЕРИОД 2022 И 2023 ГОДОВ  (тыс.руб.)</vt:lpstr>
      <vt:lpstr>Муниципальный долг муниципального образования «Балезинский район» (тыс.руб.)</vt:lpstr>
      <vt:lpstr>Доходы бюджета МО «Балезинский район»  (тыс.руб.)</vt:lpstr>
      <vt:lpstr>Расходы бюджета МО «Балезинский район» по разделам (подразделам) бюджетной классификации на 2021 год и плановый период 2022 и 2023 годов (тыс.руб.) </vt:lpstr>
      <vt:lpstr>Слайд 15</vt:lpstr>
      <vt:lpstr>Слайд 16</vt:lpstr>
      <vt:lpstr>Слайд 17</vt:lpstr>
      <vt:lpstr>Расходы бюджета МО «Балезинский район» в расчете на душу населения (руб.)  </vt:lpstr>
      <vt:lpstr>Расходы бюджета МО «Балезинский район» на реализацию национальных (федеральных) проектов (тыс.руб.) </vt:lpstr>
      <vt:lpstr>Структура расходов бюджета МО «Балезинский район»  на 2021-2023 годы</vt:lpstr>
      <vt:lpstr>Слайд 21</vt:lpstr>
      <vt:lpstr>Муниципальная программа «Развитие образования и воспитание» </vt:lpstr>
      <vt:lpstr>Слайд 23</vt:lpstr>
      <vt:lpstr>Слайд 24</vt:lpstr>
      <vt:lpstr>Муниципальная программа «Охрана здоровья и формирование здорового образа жизни населения»</vt:lpstr>
      <vt:lpstr>Слайд 26</vt:lpstr>
      <vt:lpstr>Муниципальная программа «Развитие культуры»</vt:lpstr>
      <vt:lpstr>Слайд 28</vt:lpstr>
      <vt:lpstr>Муниципальная программа «Социальная поддержка населения» </vt:lpstr>
      <vt:lpstr>Меры социальной поддержки за счет бюджета МО «Балезинский район» на 2021 год</vt:lpstr>
      <vt:lpstr>Слайд 31</vt:lpstr>
      <vt:lpstr>Муниципальная программа «Создание условий для устойчивого экономического развития»  </vt:lpstr>
      <vt:lpstr>Слайд 33</vt:lpstr>
      <vt:lpstr>Муниципальная программа «Безопасность»</vt:lpstr>
      <vt:lpstr>Слайд 35</vt:lpstr>
      <vt:lpstr>Муниципальная программа «Муниципальное хозяйство»</vt:lpstr>
      <vt:lpstr>Слайд 37</vt:lpstr>
      <vt:lpstr>Слайд 38</vt:lpstr>
      <vt:lpstr>Слайд 39</vt:lpstr>
      <vt:lpstr>Муниципальная программа «Энергосбережение и повышение энергетической эффективности муниципального образования «Балезинский район»</vt:lpstr>
      <vt:lpstr>Слайд 41</vt:lpstr>
      <vt:lpstr>Муниципальная программа «Муниципальное управление»</vt:lpstr>
      <vt:lpstr>Слайд 43</vt:lpstr>
      <vt:lpstr>Слайд 44</vt:lpstr>
      <vt:lpstr>Слайд 45</vt:lpstr>
      <vt:lpstr>МЕЖБЮДЖЕТНЫЕ ОТНОШЕНИЯ В БАЛЕЗИНСКОМ РАЙОНЕ </vt:lpstr>
      <vt:lpstr>Основные параметры консолидированного бюджета Балезинского района на 2021 год </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717</cp:revision>
  <dcterms:created xsi:type="dcterms:W3CDTF">2015-12-08T04:21:34Z</dcterms:created>
  <dcterms:modified xsi:type="dcterms:W3CDTF">2020-12-03T05:32:06Z</dcterms:modified>
</cp:coreProperties>
</file>