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3" r:id="rId3"/>
    <p:sldId id="273" r:id="rId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712" autoAdjust="0"/>
  </p:normalViewPr>
  <p:slideViewPr>
    <p:cSldViewPr>
      <p:cViewPr>
        <p:scale>
          <a:sx n="107" d="100"/>
          <a:sy n="107" d="100"/>
        </p:scale>
        <p:origin x="-84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CF0B0F-A062-4555-83F8-1DF7B5FC4E36}" type="datetimeFigureOut">
              <a:rPr lang="ru-RU"/>
              <a:pPr>
                <a:defRPr/>
              </a:pPr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0E4817-9E16-4669-99C7-E9D8247542D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879882-5E67-4070-9F40-3A2CB473C9D1}" type="datetimeFigureOut">
              <a:rPr lang="ru-RU"/>
              <a:pPr>
                <a:defRPr/>
              </a:pPr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A70CAA-A66A-4D90-95A4-5762805423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0E427B-B3E3-4479-9ECE-D6ED8D621C46}" type="datetimeFigureOut">
              <a:rPr lang="ru-RU"/>
              <a:pPr>
                <a:defRPr/>
              </a:pPr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49785E-6AEC-435C-A011-79FEAC4221C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6D4A9-3C16-49E4-9D2F-EE86C9B31285}" type="datetimeFigureOut">
              <a:rPr lang="ru-RU"/>
              <a:pPr>
                <a:defRPr/>
              </a:pPr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5E6C2-8E2A-463B-BD57-A6AAB0E2AC8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9640B2-1A68-4B02-85E3-3DBE835CDED8}" type="datetimeFigureOut">
              <a:rPr lang="ru-RU"/>
              <a:pPr>
                <a:defRPr/>
              </a:pPr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635478-CB2D-4FEC-9FBD-5071CA294B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EA60FA-B515-4976-80B2-93FD739EE8A5}" type="datetimeFigureOut">
              <a:rPr lang="ru-RU"/>
              <a:pPr>
                <a:defRPr/>
              </a:pPr>
              <a:t>15.05.2019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14DF9B-B4B6-4A05-8D7F-87E9280F38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E7F840-B69A-4BE9-A061-48E9F1828A2F}" type="datetimeFigureOut">
              <a:rPr lang="ru-RU"/>
              <a:pPr>
                <a:defRPr/>
              </a:pPr>
              <a:t>15.05.2019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371DB-C411-41CE-92F5-240B1561EA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2471F-9454-4D39-8487-B8736F798440}" type="datetimeFigureOut">
              <a:rPr lang="ru-RU"/>
              <a:pPr>
                <a:defRPr/>
              </a:pPr>
              <a:t>15.05.2019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B7F6FD-C9AA-4356-842B-69E956DE71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97A3B-3FAA-408C-AACE-E52DA005BDA4}" type="datetimeFigureOut">
              <a:rPr lang="ru-RU"/>
              <a:pPr>
                <a:defRPr/>
              </a:pPr>
              <a:t>15.05.2019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B67E67-1C3D-4F8B-AE0A-527575E7BF2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E57698-5DBA-4329-A510-74CA5A06C129}" type="datetimeFigureOut">
              <a:rPr lang="ru-RU"/>
              <a:pPr>
                <a:defRPr/>
              </a:pPr>
              <a:t>15.05.2019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8CACAD-62E2-4CA4-9475-053EC5A6B3F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E7BD9A-75EB-493A-9E26-BBE0D9EF6B89}" type="datetimeFigureOut">
              <a:rPr lang="ru-RU"/>
              <a:pPr>
                <a:defRPr/>
              </a:pPr>
              <a:t>15.05.2019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ACD44F-A836-43D1-9F8D-9DCF307E0FD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16E4C3E-8F5F-400B-8C93-DC872A204A73}" type="datetimeFigureOut">
              <a:rPr lang="ru-RU"/>
              <a:pPr>
                <a:defRPr/>
              </a:pPr>
              <a:t>15.05.2019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0F94B3B-02D5-4414-ACAD-A8C3AB75C00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0"/>
          <p:cNvSpPr>
            <a:spLocks noChangeArrowheads="1"/>
          </p:cNvSpPr>
          <p:nvPr/>
        </p:nvSpPr>
        <p:spPr bwMode="auto">
          <a:xfrm rot="10800000" flipV="1">
            <a:off x="141288" y="401114"/>
            <a:ext cx="8859837" cy="405859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lIns="0" tIns="66654" rIns="0" bIns="0" anchor="ctr">
            <a:spAutoFit/>
          </a:bodyPr>
          <a:lstStyle/>
          <a:p>
            <a:pPr algn="ctr" eaLnBrk="0" fontAlgn="ctr" hangingPunct="0"/>
            <a:r>
              <a:rPr lang="ru-RU" sz="1600" b="1" dirty="0" smtClean="0">
                <a:solidFill>
                  <a:srgbClr val="376092"/>
                </a:solidFill>
                <a:latin typeface="Calibri" pitchFamily="34" charset="0"/>
              </a:rPr>
              <a:t>МИГРАЦИОННЫЙ ПУНКТ </a:t>
            </a:r>
            <a:r>
              <a:rPr lang="ru-RU" sz="1600" b="1" dirty="0">
                <a:solidFill>
                  <a:srgbClr val="376092"/>
                </a:solidFill>
              </a:rPr>
              <a:t>ГУ «Отдел МВД России по </a:t>
            </a:r>
            <a:r>
              <a:rPr lang="ru-RU" sz="1600" b="1" dirty="0" err="1">
                <a:solidFill>
                  <a:srgbClr val="376092"/>
                </a:solidFill>
              </a:rPr>
              <a:t>Балезинскому</a:t>
            </a:r>
            <a:r>
              <a:rPr lang="ru-RU" sz="1600" b="1" dirty="0">
                <a:solidFill>
                  <a:srgbClr val="376092"/>
                </a:solidFill>
              </a:rPr>
              <a:t> району»</a:t>
            </a:r>
            <a:r>
              <a:rPr lang="ru-RU" sz="2200" b="1" dirty="0">
                <a:solidFill>
                  <a:srgbClr val="376092"/>
                </a:solidFill>
              </a:rPr>
              <a:t> </a:t>
            </a:r>
          </a:p>
        </p:txBody>
      </p:sp>
      <p:pic>
        <p:nvPicPr>
          <p:cNvPr id="2051" name="Рисунок 4" descr="1,2х1,8_cityformat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000125"/>
            <a:ext cx="3571875" cy="5500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Прямоугольник 5"/>
          <p:cNvSpPr>
            <a:spLocks noChangeArrowheads="1"/>
          </p:cNvSpPr>
          <p:nvPr/>
        </p:nvSpPr>
        <p:spPr bwMode="auto">
          <a:xfrm>
            <a:off x="4000500" y="928688"/>
            <a:ext cx="50006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ru-RU" sz="1600" i="1">
                <a:latin typeface="Calibri" pitchFamily="34" charset="0"/>
              </a:rPr>
              <a:t>Услуги ведомства, которые можно получить «онлайн»:</a:t>
            </a:r>
          </a:p>
        </p:txBody>
      </p:sp>
      <p:sp>
        <p:nvSpPr>
          <p:cNvPr id="2053" name="Прямоугольник 7"/>
          <p:cNvSpPr>
            <a:spLocks noChangeArrowheads="1"/>
          </p:cNvSpPr>
          <p:nvPr/>
        </p:nvSpPr>
        <p:spPr bwMode="auto">
          <a:xfrm>
            <a:off x="4216400" y="1952625"/>
            <a:ext cx="31638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ctr" hangingPunct="0"/>
            <a:r>
              <a:rPr lang="ru-RU" sz="2000">
                <a:latin typeface="Calibri" pitchFamily="34" charset="0"/>
              </a:rPr>
              <a:t>Паспорт гражданина РФ</a:t>
            </a:r>
            <a:endParaRPr lang="ru-RU" sz="200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54" name="Прямоугольник 8"/>
          <p:cNvSpPr>
            <a:spLocks noChangeArrowheads="1"/>
          </p:cNvSpPr>
          <p:nvPr/>
        </p:nvSpPr>
        <p:spPr bwMode="auto">
          <a:xfrm>
            <a:off x="4173538" y="2924175"/>
            <a:ext cx="4214812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ctr" hangingPunct="0"/>
            <a:r>
              <a:rPr lang="ru-RU" sz="2000" dirty="0" smtClean="0">
                <a:latin typeface="Calibri" pitchFamily="34" charset="0"/>
              </a:rPr>
              <a:t>Предоставление адресно-справочной информации</a:t>
            </a:r>
            <a:endParaRPr lang="ru-RU" sz="2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55" name="Прямоугольник 9"/>
          <p:cNvSpPr>
            <a:spLocks noChangeArrowheads="1"/>
          </p:cNvSpPr>
          <p:nvPr/>
        </p:nvSpPr>
        <p:spPr bwMode="auto">
          <a:xfrm>
            <a:off x="4105275" y="4881563"/>
            <a:ext cx="4643438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ctr" hangingPunct="0"/>
            <a:r>
              <a:rPr lang="ru-RU" sz="2000" dirty="0" smtClean="0">
                <a:latin typeface="Calibri" pitchFamily="34" charset="0"/>
              </a:rPr>
              <a:t>Получение загранпаспорта гражданина РФ</a:t>
            </a:r>
            <a:endParaRPr lang="ru-RU" sz="2000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056" name="Прямоугольник 10"/>
          <p:cNvSpPr>
            <a:spLocks noChangeArrowheads="1"/>
          </p:cNvSpPr>
          <p:nvPr/>
        </p:nvSpPr>
        <p:spPr bwMode="auto">
          <a:xfrm>
            <a:off x="4144963" y="4149725"/>
            <a:ext cx="273208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ctr" hangingPunct="0"/>
            <a:r>
              <a:rPr lang="ru-RU" sz="2000">
                <a:latin typeface="Calibri" pitchFamily="34" charset="0"/>
              </a:rPr>
              <a:t>Регистрация граждан</a:t>
            </a:r>
            <a:endParaRPr lang="ru-RU" sz="2000">
              <a:solidFill>
                <a:srgbClr val="000000"/>
              </a:solidFill>
              <a:latin typeface="Calibri" pitchFamily="34" charset="0"/>
            </a:endParaRPr>
          </a:p>
        </p:txBody>
      </p:sp>
      <p:pic>
        <p:nvPicPr>
          <p:cNvPr id="2057" name="Рисунок 11" descr="icon29.256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195638" y="2852738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8" name="Рисунок 12" descr="icon6.256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95638" y="1708150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9" name="Рисунок 13" descr="icon8.256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195638" y="3933825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Рисунок 12" descr="icon6.256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4929198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Текст 2"/>
          <p:cNvSpPr>
            <a:spLocks noGrp="1"/>
          </p:cNvSpPr>
          <p:nvPr>
            <p:ph type="body" idx="1"/>
          </p:nvPr>
        </p:nvSpPr>
        <p:spPr>
          <a:xfrm>
            <a:off x="3643306" y="142852"/>
            <a:ext cx="5351462" cy="6572250"/>
          </a:xfrm>
        </p:spPr>
        <p:txBody>
          <a:bodyPr/>
          <a:lstStyle/>
          <a:p>
            <a:pPr algn="ctr"/>
            <a:r>
              <a:rPr lang="ru-RU" sz="1200" dirty="0" smtClean="0">
                <a:solidFill>
                  <a:schemeClr val="tx1"/>
                </a:solidFill>
              </a:rPr>
              <a:t>Уважаемые граждане!</a:t>
            </a:r>
          </a:p>
          <a:p>
            <a:pPr algn="just"/>
            <a:r>
              <a:rPr lang="ru-RU" sz="1200" dirty="0" smtClean="0">
                <a:solidFill>
                  <a:schemeClr val="tx1"/>
                </a:solidFill>
              </a:rPr>
              <a:t>Миграционный пункт ОМВД России по </a:t>
            </a:r>
            <a:r>
              <a:rPr lang="ru-RU" sz="1200" dirty="0" err="1" smtClean="0">
                <a:solidFill>
                  <a:schemeClr val="tx1"/>
                </a:solidFill>
              </a:rPr>
              <a:t>Балезинскому</a:t>
            </a:r>
            <a:r>
              <a:rPr lang="ru-RU" sz="1200" dirty="0" smtClean="0">
                <a:solidFill>
                  <a:schemeClr val="tx1"/>
                </a:solidFill>
              </a:rPr>
              <a:t> району предлагает Вам возможность быстро и качественно получить государственные услуги со скидкой 30%:</a:t>
            </a:r>
          </a:p>
          <a:p>
            <a:pPr algn="just"/>
            <a:r>
              <a:rPr lang="ru-RU" sz="1200" b="1" dirty="0" smtClean="0">
                <a:solidFill>
                  <a:schemeClr val="tx1"/>
                </a:solidFill>
              </a:rPr>
              <a:t>по замене паспорта гражданина РФ: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  <a:buFont typeface="Arial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смена фамилии, имени, ошибочность в данных паспорта или дате рождения - оплата </a:t>
            </a:r>
            <a:r>
              <a:rPr lang="ru-RU" sz="1200" dirty="0" err="1" smtClean="0">
                <a:solidFill>
                  <a:schemeClr val="tx1"/>
                </a:solidFill>
              </a:rPr>
              <a:t>гос</a:t>
            </a:r>
            <a:r>
              <a:rPr lang="ru-RU" sz="1200" dirty="0" smtClean="0">
                <a:solidFill>
                  <a:schemeClr val="tx1"/>
                </a:solidFill>
              </a:rPr>
              <a:t>. пошлины 300руб.(через ЕПГУ 210 руб.);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  <a:buFont typeface="Arial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достижение 20 или 45 лет - оплата </a:t>
            </a:r>
            <a:r>
              <a:rPr lang="ru-RU" sz="1200" dirty="0" err="1" smtClean="0">
                <a:solidFill>
                  <a:schemeClr val="tx1"/>
                </a:solidFill>
              </a:rPr>
              <a:t>гос</a:t>
            </a:r>
            <a:r>
              <a:rPr lang="ru-RU" sz="1200" dirty="0" smtClean="0">
                <a:solidFill>
                  <a:schemeClr val="tx1"/>
                </a:solidFill>
              </a:rPr>
              <a:t> .пошлины 300руб.(через ЕПГУ 210 руб.);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  <a:buFont typeface="Arial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порча паспорта - оплата </a:t>
            </a:r>
            <a:r>
              <a:rPr lang="ru-RU" sz="1200" dirty="0" err="1" smtClean="0">
                <a:solidFill>
                  <a:schemeClr val="tx1"/>
                </a:solidFill>
              </a:rPr>
              <a:t>гос</a:t>
            </a:r>
            <a:r>
              <a:rPr lang="ru-RU" sz="1200" dirty="0" smtClean="0">
                <a:solidFill>
                  <a:schemeClr val="tx1"/>
                </a:solidFill>
              </a:rPr>
              <a:t>. пошлины 1500руб.(через ЕПГУ 1050руб.);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  <a:buFont typeface="Arial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смена внешности или пола - оплата </a:t>
            </a:r>
            <a:r>
              <a:rPr lang="ru-RU" sz="1200" dirty="0" err="1" smtClean="0">
                <a:solidFill>
                  <a:schemeClr val="tx1"/>
                </a:solidFill>
              </a:rPr>
              <a:t>гос</a:t>
            </a:r>
            <a:r>
              <a:rPr lang="ru-RU" sz="1200" dirty="0" smtClean="0">
                <a:solidFill>
                  <a:schemeClr val="tx1"/>
                </a:solidFill>
              </a:rPr>
              <a:t>. пошлины 300руб.(через ЕПГУ 210руб.);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1200" b="1" dirty="0" smtClean="0">
                <a:solidFill>
                  <a:schemeClr val="tx1"/>
                </a:solidFill>
              </a:rPr>
              <a:t>По выдаче (замене) паспорта гражданина РФ, удостоверяющего личность за пределами РФ: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За выдачу паспорта - оплата </a:t>
            </a:r>
            <a:r>
              <a:rPr lang="ru-RU" sz="1200" dirty="0" err="1" smtClean="0">
                <a:solidFill>
                  <a:schemeClr val="tx1"/>
                </a:solidFill>
              </a:rPr>
              <a:t>гос</a:t>
            </a:r>
            <a:r>
              <a:rPr lang="ru-RU" sz="1200" dirty="0" smtClean="0">
                <a:solidFill>
                  <a:schemeClr val="tx1"/>
                </a:solidFill>
              </a:rPr>
              <a:t>. пошлины 2000 руб.(через ЕПГУ 1600руб.);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До 14 лет - оплата </a:t>
            </a:r>
            <a:r>
              <a:rPr lang="ru-RU" sz="1200" dirty="0" err="1" smtClean="0">
                <a:solidFill>
                  <a:schemeClr val="tx1"/>
                </a:solidFill>
              </a:rPr>
              <a:t>гос</a:t>
            </a:r>
            <a:r>
              <a:rPr lang="ru-RU" sz="1200" dirty="0" smtClean="0">
                <a:solidFill>
                  <a:schemeClr val="tx1"/>
                </a:solidFill>
              </a:rPr>
              <a:t>. пошлины 1000 руб. (через ЕПГУ 700руб.);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  <a:buFont typeface="Arial" pitchFamily="34" charset="0"/>
              <a:buChar char="•"/>
            </a:pPr>
            <a:r>
              <a:rPr lang="ru-RU" sz="1200" dirty="0" smtClean="0">
                <a:solidFill>
                  <a:schemeClr val="tx1"/>
                </a:solidFill>
              </a:rPr>
              <a:t>За внесение изменений в паспорт - оплата </a:t>
            </a:r>
            <a:r>
              <a:rPr lang="ru-RU" sz="1200" dirty="0" err="1" smtClean="0">
                <a:solidFill>
                  <a:schemeClr val="tx1"/>
                </a:solidFill>
              </a:rPr>
              <a:t>гос</a:t>
            </a:r>
            <a:r>
              <a:rPr lang="ru-RU" sz="1200" dirty="0" smtClean="0">
                <a:solidFill>
                  <a:schemeClr val="tx1"/>
                </a:solidFill>
              </a:rPr>
              <a:t>. пошлины 500 руб. (через ЕПГУ 350 руб.). 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1200" dirty="0" smtClean="0">
                <a:solidFill>
                  <a:schemeClr val="tx1"/>
                </a:solidFill>
              </a:rPr>
              <a:t>Заявление и документы можно подать на портале на сайте </a:t>
            </a:r>
            <a:r>
              <a:rPr lang="en-US" sz="1200" dirty="0" smtClean="0">
                <a:solidFill>
                  <a:schemeClr val="tx1"/>
                </a:solidFill>
              </a:rPr>
              <a:t>gosuslugi.ru</a:t>
            </a:r>
            <a:r>
              <a:rPr lang="ru-RU" sz="1200" dirty="0" smtClean="0">
                <a:solidFill>
                  <a:schemeClr val="tx1"/>
                </a:solidFill>
              </a:rPr>
              <a:t> через интернет, а потом прийти в назначенный день в  миграционный пункт ОМВД России по </a:t>
            </a:r>
            <a:r>
              <a:rPr lang="ru-RU" sz="1200" dirty="0" err="1" smtClean="0">
                <a:solidFill>
                  <a:schemeClr val="tx1"/>
                </a:solidFill>
              </a:rPr>
              <a:t>Балезинскому</a:t>
            </a:r>
            <a:r>
              <a:rPr lang="ru-RU" sz="1200" dirty="0" smtClean="0">
                <a:solidFill>
                  <a:schemeClr val="tx1"/>
                </a:solidFill>
              </a:rPr>
              <a:t> району, расположенный по адресу: п. Балезино, ул. Красная, д. 2, с документами, указанными в сообщении.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1200" dirty="0" smtClean="0">
                <a:solidFill>
                  <a:schemeClr val="tx1"/>
                </a:solidFill>
              </a:rPr>
              <a:t>График приема граждан: пн., вт., чт., пт. с 9.00 до 17.00, ср. с 9.00 </a:t>
            </a:r>
            <a:r>
              <a:rPr lang="ru-RU" sz="1200" smtClean="0">
                <a:solidFill>
                  <a:schemeClr val="tx1"/>
                </a:solidFill>
              </a:rPr>
              <a:t>до 13.00; </a:t>
            </a:r>
            <a:r>
              <a:rPr lang="ru-RU" sz="1200" dirty="0" smtClean="0">
                <a:solidFill>
                  <a:schemeClr val="tx1"/>
                </a:solidFill>
              </a:rPr>
              <a:t>1,3 суббота месяца с 8.00 до 13.00 (исключение – праздничные дни).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sz="1200" dirty="0" smtClean="0">
                <a:solidFill>
                  <a:schemeClr val="tx1"/>
                </a:solidFill>
              </a:rPr>
              <a:t>Конт. телефон: 8-34166-52196.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</a:pPr>
            <a:endParaRPr lang="ru-RU" sz="1200" dirty="0" smtClean="0"/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</a:pPr>
            <a:endParaRPr lang="ru-RU" sz="800" dirty="0" smtClean="0"/>
          </a:p>
        </p:txBody>
      </p:sp>
      <p:pic>
        <p:nvPicPr>
          <p:cNvPr id="4099" name="Picture 2" descr="http://mazadm.ru/wp-content/uploads/2016/03/Gosuslugi-15-03-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4500563"/>
            <a:ext cx="3357562" cy="2214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Рисунок 5" descr="https://scontent-arn2-1.xx.fbcdn.net/v/t1.0-9/12003218_980681735328145_7450068230806442332_n.jpg?oh=eac59120eecda62eb8f19f433286b9de&amp;oe=5895BB5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3850" y="935038"/>
            <a:ext cx="3070225" cy="328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Текст 6"/>
          <p:cNvSpPr>
            <a:spLocks noGrp="1"/>
          </p:cNvSpPr>
          <p:nvPr>
            <p:ph type="body" sz="half" idx="2"/>
          </p:nvPr>
        </p:nvSpPr>
        <p:spPr>
          <a:xfrm>
            <a:off x="214313" y="214313"/>
            <a:ext cx="8786812" cy="6429375"/>
          </a:xfrm>
        </p:spPr>
        <p:txBody>
          <a:bodyPr/>
          <a:lstStyle/>
          <a:p>
            <a:pPr indent="457200" algn="ctr" eaLnBrk="1" hangingPunct="1">
              <a:lnSpc>
                <a:spcPct val="150000"/>
              </a:lnSpc>
              <a:spcBef>
                <a:spcPct val="0"/>
              </a:spcBef>
            </a:pPr>
            <a:r>
              <a:rPr lang="ru-RU" sz="1800" b="1" dirty="0" smtClean="0"/>
              <a:t>ЕСЛИ ВЫ СМЕНИЛИ МЕСТО ЖИТЕЛЬСТВА, ПОЛУЧИТЕ НОВУЮ ПРОПИСКУ ИЛИ ВРЕМЕННУЮ РЕГИСТРАЦИЮ. </a:t>
            </a:r>
          </a:p>
          <a:p>
            <a:pPr indent="457200" algn="just" eaLnBrk="1" hangingPunct="1">
              <a:lnSpc>
                <a:spcPct val="150000"/>
              </a:lnSpc>
              <a:spcBef>
                <a:spcPct val="0"/>
              </a:spcBef>
            </a:pPr>
            <a:r>
              <a:rPr lang="ru-RU" dirty="0" smtClean="0"/>
              <a:t>Это легко сделать на портале </a:t>
            </a:r>
            <a:r>
              <a:rPr lang="ru-RU" dirty="0" err="1" smtClean="0"/>
              <a:t>гос.услуг</a:t>
            </a:r>
            <a:r>
              <a:rPr lang="ru-RU" dirty="0" smtClean="0"/>
              <a:t>: </a:t>
            </a:r>
          </a:p>
          <a:p>
            <a:pPr indent="457200" algn="just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заполняете заявление, </a:t>
            </a:r>
          </a:p>
          <a:p>
            <a:pPr indent="457200" algn="just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в назначенное время относите документы</a:t>
            </a:r>
          </a:p>
          <a:p>
            <a:pPr indent="457200" algn="just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</a:pPr>
            <a:r>
              <a:rPr lang="ru-RU" dirty="0" smtClean="0"/>
              <a:t>затем получаете новую регистрацию. 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dirty="0" smtClean="0"/>
              <a:t>Заявление и документы можно подать на портале на сайте </a:t>
            </a:r>
            <a:r>
              <a:rPr lang="en-US" dirty="0" smtClean="0"/>
              <a:t>gosuslugi.ru</a:t>
            </a:r>
            <a:r>
              <a:rPr lang="ru-RU" dirty="0" smtClean="0"/>
              <a:t> через интернет, а потом прийти в назначенный день в  миграционный пункт ОМВД России по </a:t>
            </a:r>
            <a:r>
              <a:rPr lang="ru-RU" dirty="0" err="1" smtClean="0"/>
              <a:t>Балезинскому</a:t>
            </a:r>
            <a:r>
              <a:rPr lang="ru-RU" dirty="0" smtClean="0"/>
              <a:t> району, расположенный по адресу: п. Балезино, ул. Красная, д. 2, с документами, указанными в сообщении.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dirty="0" smtClean="0"/>
              <a:t>График приема граждан: пн., вт., чт., пт. с 9.00 до 17.00, ср. с 9.00 до 13.00;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dirty="0" smtClean="0"/>
              <a:t>1,3 суббота месяца с 8.00 до 13.00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dirty="0" smtClean="0"/>
              <a:t>(исключение – праздничные дни).</a:t>
            </a:r>
          </a:p>
          <a:p>
            <a:pPr indent="457200" algn="just" eaLnBrk="1" hangingPunct="1">
              <a:lnSpc>
                <a:spcPct val="130000"/>
              </a:lnSpc>
              <a:spcBef>
                <a:spcPct val="0"/>
              </a:spcBef>
            </a:pPr>
            <a:r>
              <a:rPr lang="ru-RU" dirty="0" smtClean="0"/>
              <a:t>Конт. телефон: 8-34166-52196.</a:t>
            </a:r>
          </a:p>
          <a:p>
            <a:pPr indent="457200" algn="just" eaLnBrk="1" hangingPunct="1">
              <a:lnSpc>
                <a:spcPct val="150000"/>
              </a:lnSpc>
              <a:spcBef>
                <a:spcPct val="0"/>
              </a:spcBef>
              <a:buFont typeface="Arial" charset="0"/>
              <a:buChar char="•"/>
            </a:pPr>
            <a:endParaRPr lang="ru-RU" dirty="0" smtClean="0"/>
          </a:p>
        </p:txBody>
      </p:sp>
      <p:pic>
        <p:nvPicPr>
          <p:cNvPr id="8195" name="Picture 2" descr="http://mazadm.ru/wp-content/uploads/2016/03/Gosuslugi-15-03-1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625" y="4714875"/>
            <a:ext cx="3243263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6" name="Picture 2" descr="http://o-nedvizhke.ru/wp-content/uploads/2016/08/2844716acc415498eba28083a5d5267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71875" y="3500438"/>
            <a:ext cx="5286375" cy="300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7" name="Рисунок 5" descr="icon8.256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85750" y="4429125"/>
            <a:ext cx="857250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1098</TotalTime>
  <Words>322</Words>
  <Application>Microsoft Office PowerPoint</Application>
  <PresentationFormat>Экран (4:3)</PresentationFormat>
  <Paragraphs>30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ФЭО</dc:creator>
  <cp:lastModifiedBy>User</cp:lastModifiedBy>
  <cp:revision>115</cp:revision>
  <dcterms:modified xsi:type="dcterms:W3CDTF">2019-05-15T11:40:41Z</dcterms:modified>
</cp:coreProperties>
</file>